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22" r:id="rId3"/>
    <p:sldMasterId id="2147483734" r:id="rId4"/>
  </p:sldMasterIdLst>
  <p:notesMasterIdLst>
    <p:notesMasterId r:id="rId42"/>
  </p:notesMasterIdLst>
  <p:handoutMasterIdLst>
    <p:handoutMasterId r:id="rId43"/>
  </p:handoutMasterIdLst>
  <p:sldIdLst>
    <p:sldId id="340" r:id="rId5"/>
    <p:sldId id="257" r:id="rId6"/>
    <p:sldId id="341" r:id="rId7"/>
    <p:sldId id="294" r:id="rId8"/>
    <p:sldId id="318" r:id="rId9"/>
    <p:sldId id="295" r:id="rId10"/>
    <p:sldId id="324" r:id="rId11"/>
    <p:sldId id="319" r:id="rId12"/>
    <p:sldId id="323" r:id="rId13"/>
    <p:sldId id="321" r:id="rId14"/>
    <p:sldId id="322" r:id="rId15"/>
    <p:sldId id="342" r:id="rId16"/>
    <p:sldId id="325" r:id="rId17"/>
    <p:sldId id="326" r:id="rId18"/>
    <p:sldId id="327" r:id="rId19"/>
    <p:sldId id="328" r:id="rId20"/>
    <p:sldId id="329" r:id="rId21"/>
    <p:sldId id="330" r:id="rId22"/>
    <p:sldId id="331" r:id="rId23"/>
    <p:sldId id="332" r:id="rId24"/>
    <p:sldId id="349" r:id="rId25"/>
    <p:sldId id="333" r:id="rId26"/>
    <p:sldId id="334" r:id="rId27"/>
    <p:sldId id="351" r:id="rId28"/>
    <p:sldId id="353" r:id="rId29"/>
    <p:sldId id="352" r:id="rId30"/>
    <p:sldId id="356" r:id="rId31"/>
    <p:sldId id="350" r:id="rId32"/>
    <p:sldId id="336" r:id="rId33"/>
    <p:sldId id="354" r:id="rId34"/>
    <p:sldId id="338" r:id="rId35"/>
    <p:sldId id="339" r:id="rId36"/>
    <p:sldId id="355" r:id="rId37"/>
    <p:sldId id="348" r:id="rId38"/>
    <p:sldId id="345" r:id="rId39"/>
    <p:sldId id="347" r:id="rId40"/>
    <p:sldId id="271" r:id="rId4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6" autoAdjust="0"/>
    <p:restoredTop sz="86144" autoAdjust="0"/>
  </p:normalViewPr>
  <p:slideViewPr>
    <p:cSldViewPr>
      <p:cViewPr varScale="1">
        <p:scale>
          <a:sx n="96" d="100"/>
          <a:sy n="96" d="100"/>
        </p:scale>
        <p:origin x="-1548"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7788"/>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5/11/2009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5/11/2009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363" rtl="0"/>
            <a:fld id="{8B263312-38AA-4E1E-B2B5-0F8F122B24FE}" type="slidenum">
              <a:rPr lang="en-US" sz="1200" kern="1200">
                <a:solidFill>
                  <a:prstClr val="black"/>
                </a:solidFill>
                <a:latin typeface="Calibri"/>
                <a:ea typeface="+mn-ea"/>
                <a:cs typeface="+mn-cs"/>
              </a:rPr>
              <a:pPr algn="r" defTabSz="914363" rtl="0"/>
              <a:t>12</a:t>
            </a:fld>
            <a:endParaRPr lang="en-US" sz="1200" kern="1200" dirty="0">
              <a:solidFill>
                <a:prstClr val="black"/>
              </a:solidFill>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12:43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4"/>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000000"/>
              </a:solidFill>
              <a:effectLst/>
              <a:uLnTx/>
              <a:uFillTx/>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63AB-F1F2-4C9F-AA76-22F6E82A85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bright="-7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5"/>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7512" y="1905001"/>
            <a:ext cx="85740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46" r:id="rId2"/>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000000"/>
              </a:solidFill>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63" rtl="0"/>
            <a:fld id="{607363AB-F1F2-4C9F-AA76-22F6E82A8515}" type="slidenum">
              <a:rPr lang="en-US" kern="1200" smtClean="0">
                <a:solidFill>
                  <a:srgbClr val="FFFFFF">
                    <a:tint val="75000"/>
                  </a:srgbClr>
                </a:solidFill>
                <a:latin typeface="Trebuchet MS"/>
                <a:ea typeface="+mn-ea"/>
                <a:cs typeface="+mn-cs"/>
              </a:rPr>
              <a:pPr defTabSz="914363" rtl="0"/>
              <a:t>‹#›</a:t>
            </a:fld>
            <a:endParaRPr lang="en-US" kern="1200">
              <a:solidFill>
                <a:srgbClr val="FFFFFF">
                  <a:tint val="75000"/>
                </a:srgbClr>
              </a:solidFill>
              <a:latin typeface="Trebuchet MS"/>
              <a:ea typeface="+mn-ea"/>
              <a:cs typeface="+mn-cs"/>
            </a:endParaRPr>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bright="-7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6"/>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bwMode="auto">
          <a:xfrm>
            <a:off x="1" y="6392253"/>
            <a:ext cx="9144000" cy="465747"/>
          </a:xfrm>
          <a:prstGeom prst="rect">
            <a:avLst/>
          </a:prstGeom>
          <a:gradFill flip="none" rotWithShape="1">
            <a:gsLst>
              <a:gs pos="0">
                <a:sysClr val="windowText" lastClr="000000">
                  <a:lumMod val="95000"/>
                  <a:lumOff val="5000"/>
                  <a:alpha val="86000"/>
                </a:sysClr>
              </a:gs>
              <a:gs pos="50000">
                <a:srgbClr val="1F497D">
                  <a:lumMod val="75000"/>
                  <a:alpha val="58000"/>
                </a:srgbClr>
              </a:gs>
              <a:gs pos="100000">
                <a:srgbClr val="C0504D">
                  <a:shade val="94000"/>
                  <a:satMod val="135000"/>
                  <a:alpha val="0"/>
                </a:srgbClr>
              </a:gs>
            </a:gsLst>
            <a:lin ang="10800000" scaled="1"/>
            <a:tileRect/>
          </a:gradFill>
          <a:ln>
            <a:noFill/>
            <a:headEnd type="none" w="med" len="med"/>
            <a:tailEnd type="none" w="med" len="med"/>
          </a:ln>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000000"/>
              </a:solidFill>
              <a:latin typeface="Segoe" pitchFamily="34" charset="0"/>
              <a:ea typeface="+mn-ea"/>
              <a:cs typeface="+mn-cs"/>
            </a:endParaRPr>
          </a:p>
        </p:txBody>
      </p:sp>
      <p:pic>
        <p:nvPicPr>
          <p:cNvPr id="7" name="Picture 2" descr="C:\Program Files\Microsoft Resource DVD Artwork\DVD_ART\BoxShots_Logos\MICROSOFT\Microsoft Logo Black.png"/>
          <p:cNvPicPr>
            <a:picLocks noChangeAspect="1" noChangeArrowheads="1"/>
          </p:cNvPicPr>
          <p:nvPr/>
        </p:nvPicPr>
        <p:blipFill>
          <a:blip r:embed="rId14" cstate="print"/>
          <a:stretch>
            <a:fillRect/>
          </a:stretch>
        </p:blipFill>
        <p:spPr bwMode="auto">
          <a:xfrm>
            <a:off x="8097570" y="6537159"/>
            <a:ext cx="867253" cy="144456"/>
          </a:xfrm>
          <a:prstGeom prst="rect">
            <a:avLst/>
          </a:prstGeom>
          <a:noFill/>
        </p:spPr>
      </p:pic>
      <p:pic>
        <p:nvPicPr>
          <p:cNvPr id="9" name="Picture 8" descr="windows 7 rev h.png"/>
          <p:cNvPicPr>
            <a:picLocks noChangeAspect="1"/>
          </p:cNvPicPr>
          <p:nvPr/>
        </p:nvPicPr>
        <p:blipFill>
          <a:blip r:embed="rId15" cstate="print"/>
          <a:stretch>
            <a:fillRect/>
          </a:stretch>
        </p:blipFill>
        <p:spPr>
          <a:xfrm>
            <a:off x="76199" y="6477002"/>
            <a:ext cx="1295401" cy="204615"/>
          </a:xfrm>
          <a:prstGeom prst="rect">
            <a:avLst/>
          </a:prstGeom>
        </p:spPr>
      </p:pic>
      <p:sp>
        <p:nvSpPr>
          <p:cNvPr id="12" name="Slide Number Placeholder 11"/>
          <p:cNvSpPr>
            <a:spLocks noGrp="1"/>
          </p:cNvSpPr>
          <p:nvPr>
            <p:ph type="sldNum" sz="quarter" idx="4"/>
          </p:nvPr>
        </p:nvSpPr>
        <p:spPr>
          <a:xfrm>
            <a:off x="3505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63" rtl="0"/>
            <a:fld id="{607363AB-F1F2-4C9F-AA76-22F6E82A8515}" type="slidenum">
              <a:rPr lang="en-US" kern="1200" smtClean="0">
                <a:solidFill>
                  <a:srgbClr val="FFFFFF">
                    <a:tint val="75000"/>
                  </a:srgbClr>
                </a:solidFill>
                <a:latin typeface="Trebuchet MS"/>
                <a:ea typeface="+mn-ea"/>
                <a:cs typeface="+mn-cs"/>
              </a:rPr>
              <a:pPr defTabSz="914363" rtl="0"/>
              <a:t>‹#›</a:t>
            </a:fld>
            <a:endParaRPr lang="en-US" kern="1200">
              <a:solidFill>
                <a:srgbClr val="FFFFFF">
                  <a:tint val="75000"/>
                </a:srgbClr>
              </a:solidFill>
              <a:latin typeface="Trebuchet MS"/>
              <a:ea typeface="+mn-ea"/>
              <a:cs typeface="+mn-cs"/>
            </a:endParaRPr>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Segoe UI" pitchFamily="34" charset="0"/>
          <a:ea typeface="+mn-ea"/>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Segoe UI" pitchFamily="34" charset="0"/>
          <a:ea typeface="+mn-ea"/>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7 Training</a:t>
            </a:r>
            <a:endParaRPr lang="en-US" dirty="0"/>
          </a:p>
        </p:txBody>
      </p:sp>
      <p:sp>
        <p:nvSpPr>
          <p:cNvPr id="3" name="Subtitle 2"/>
          <p:cNvSpPr>
            <a:spLocks noGrp="1"/>
          </p:cNvSpPr>
          <p:nvPr>
            <p:ph type="subTitle" idx="1"/>
          </p:nvPr>
        </p:nvSpPr>
        <p:spPr/>
        <p:txBody>
          <a:bodyPr/>
          <a:lstStyle/>
          <a:p>
            <a:endParaRPr lang="en-US"/>
          </a:p>
        </p:txBody>
      </p:sp>
      <p:pic>
        <p:nvPicPr>
          <p:cNvPr id="4" name="Picture 3" descr="dpelogo.png"/>
          <p:cNvPicPr>
            <a:picLocks noChangeAspect="1"/>
          </p:cNvPicPr>
          <p:nvPr/>
        </p:nvPicPr>
        <p:blipFill>
          <a:blip r:embed="rId3" cstate="print"/>
          <a:stretch>
            <a:fillRect/>
          </a:stretch>
        </p:blipFill>
        <p:spPr>
          <a:xfrm>
            <a:off x="4298856" y="4943332"/>
            <a:ext cx="4382685" cy="112887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Sensors</a:t>
            </a:r>
            <a:endParaRPr lang="en-US" dirty="0"/>
          </a:p>
        </p:txBody>
      </p:sp>
      <p:sp>
        <p:nvSpPr>
          <p:cNvPr id="6" name="Text Placeholder 5"/>
          <p:cNvSpPr>
            <a:spLocks noGrp="1"/>
          </p:cNvSpPr>
          <p:nvPr>
            <p:ph type="body" sz="quarter" idx="10"/>
          </p:nvPr>
        </p:nvSpPr>
        <p:spPr>
          <a:xfrm>
            <a:off x="722313" y="1905001"/>
            <a:ext cx="8040688" cy="4838248"/>
          </a:xfrm>
        </p:spPr>
        <p:txBody>
          <a:bodyPr/>
          <a:lstStyle/>
          <a:p>
            <a:r>
              <a:rPr lang="en-US" sz="1200" dirty="0" smtClean="0">
                <a:solidFill>
                  <a:srgbClr val="0000FF"/>
                </a:solidFill>
              </a:rPr>
              <a:t>#include </a:t>
            </a:r>
            <a:r>
              <a:rPr lang="en-US" sz="1200" dirty="0" smtClean="0">
                <a:solidFill>
                  <a:srgbClr val="A31515"/>
                </a:solidFill>
              </a:rPr>
              <a:t>&lt;</a:t>
            </a:r>
            <a:r>
              <a:rPr lang="en-US" sz="1200" dirty="0" err="1" smtClean="0">
                <a:solidFill>
                  <a:srgbClr val="A31515"/>
                </a:solidFill>
              </a:rPr>
              <a:t>sensorsapi.h</a:t>
            </a:r>
            <a:r>
              <a:rPr lang="en-US" sz="1200" dirty="0" smtClean="0">
                <a:solidFill>
                  <a:srgbClr val="A31515"/>
                </a:solidFill>
              </a:rPr>
              <a:t>&gt;</a:t>
            </a:r>
          </a:p>
          <a:p>
            <a:r>
              <a:rPr lang="en-US" sz="1200" dirty="0" smtClean="0">
                <a:solidFill>
                  <a:srgbClr val="0000FF"/>
                </a:solidFill>
              </a:rPr>
              <a:t>#include </a:t>
            </a:r>
            <a:r>
              <a:rPr lang="en-US" sz="1200" dirty="0" smtClean="0">
                <a:solidFill>
                  <a:srgbClr val="A31515"/>
                </a:solidFill>
              </a:rPr>
              <a:t>&lt;</a:t>
            </a:r>
            <a:r>
              <a:rPr lang="en-US" sz="1200" dirty="0" err="1" smtClean="0">
                <a:solidFill>
                  <a:srgbClr val="A31515"/>
                </a:solidFill>
              </a:rPr>
              <a:t>sensors.h</a:t>
            </a:r>
            <a:r>
              <a:rPr lang="en-US" sz="1200" dirty="0" smtClean="0">
                <a:solidFill>
                  <a:srgbClr val="A31515"/>
                </a:solidFill>
              </a:rPr>
              <a:t>&gt;</a:t>
            </a:r>
          </a:p>
          <a:p>
            <a:endParaRPr lang="en-US" sz="1200" dirty="0" smtClean="0">
              <a:solidFill>
                <a:srgbClr val="A31515"/>
              </a:solidFill>
            </a:endParaRPr>
          </a:p>
          <a:p>
            <a:r>
              <a:rPr lang="en-US" sz="1200" dirty="0" smtClean="0"/>
              <a:t>HRESULT hr;</a:t>
            </a:r>
          </a:p>
          <a:p>
            <a:r>
              <a:rPr lang="en-US" sz="1200" dirty="0" err="1" smtClean="0"/>
              <a:t>CComPtr</a:t>
            </a:r>
            <a:r>
              <a:rPr lang="en-US" sz="1200" dirty="0" smtClean="0"/>
              <a:t>&lt;</a:t>
            </a:r>
            <a:r>
              <a:rPr lang="en-US" sz="1200" dirty="0" err="1" smtClean="0"/>
              <a:t>ISensorManager</a:t>
            </a:r>
            <a:r>
              <a:rPr lang="en-US" sz="1200" dirty="0" smtClean="0"/>
              <a:t>&gt; </a:t>
            </a:r>
            <a:r>
              <a:rPr lang="en-US" sz="1200" dirty="0" err="1" smtClean="0"/>
              <a:t>pSensorManager</a:t>
            </a:r>
            <a:r>
              <a:rPr lang="en-US" sz="1200" dirty="0" smtClean="0"/>
              <a:t>;</a:t>
            </a:r>
          </a:p>
          <a:p>
            <a:endParaRPr lang="en-US" sz="1200" dirty="0" smtClean="0"/>
          </a:p>
          <a:p>
            <a:r>
              <a:rPr lang="en-US" sz="1200" dirty="0" err="1" smtClean="0"/>
              <a:t>pSensorManager.CoCreateInstance</a:t>
            </a:r>
            <a:r>
              <a:rPr lang="en-US" sz="1200" dirty="0" smtClean="0"/>
              <a:t>(</a:t>
            </a:r>
            <a:r>
              <a:rPr lang="en-US" sz="1200" dirty="0" err="1" smtClean="0"/>
              <a:t>CLSID_SensorManager</a:t>
            </a:r>
            <a:r>
              <a:rPr lang="en-US" sz="1200" dirty="0" smtClean="0"/>
              <a:t>);</a:t>
            </a:r>
          </a:p>
          <a:p>
            <a:endParaRPr lang="en-US" sz="1200" dirty="0" smtClean="0"/>
          </a:p>
          <a:p>
            <a:r>
              <a:rPr lang="en-US" sz="1200" dirty="0" err="1" smtClean="0"/>
              <a:t>CComPtr</a:t>
            </a:r>
            <a:r>
              <a:rPr lang="en-US" sz="1200" dirty="0" smtClean="0"/>
              <a:t>&lt;</a:t>
            </a:r>
            <a:r>
              <a:rPr lang="en-US" sz="1200" dirty="0" err="1" smtClean="0"/>
              <a:t>ISensorCollection</a:t>
            </a:r>
            <a:r>
              <a:rPr lang="en-US" sz="1200" dirty="0" smtClean="0"/>
              <a:t>&gt; </a:t>
            </a:r>
            <a:r>
              <a:rPr lang="en-US" sz="1200" dirty="0" err="1" smtClean="0"/>
              <a:t>pALSCollection</a:t>
            </a:r>
            <a:r>
              <a:rPr lang="en-US" sz="1200" dirty="0" smtClean="0"/>
              <a:t>;</a:t>
            </a:r>
          </a:p>
          <a:p>
            <a:r>
              <a:rPr lang="en-US" sz="1200" dirty="0" err="1" smtClean="0"/>
              <a:t>CComPtr</a:t>
            </a:r>
            <a:r>
              <a:rPr lang="en-US" sz="1200" dirty="0" smtClean="0"/>
              <a:t>&lt;</a:t>
            </a:r>
            <a:r>
              <a:rPr lang="en-US" sz="1200" dirty="0" err="1" smtClean="0"/>
              <a:t>ISensor</a:t>
            </a:r>
            <a:r>
              <a:rPr lang="en-US" sz="1200" dirty="0" smtClean="0"/>
              <a:t>&gt; </a:t>
            </a:r>
            <a:r>
              <a:rPr lang="en-US" sz="1200" dirty="0" err="1" smtClean="0"/>
              <a:t>pALSSensor</a:t>
            </a:r>
            <a:r>
              <a:rPr lang="en-US" sz="1200" dirty="0" smtClean="0"/>
              <a:t>;</a:t>
            </a:r>
          </a:p>
          <a:p>
            <a:endParaRPr lang="en-US" sz="1200" dirty="0" smtClean="0">
              <a:solidFill>
                <a:srgbClr val="A31515"/>
              </a:solidFill>
            </a:endParaRPr>
          </a:p>
          <a:p>
            <a:r>
              <a:rPr lang="en-US" sz="1200" dirty="0" smtClean="0">
                <a:solidFill>
                  <a:srgbClr val="008000"/>
                </a:solidFill>
              </a:rPr>
              <a:t>// Get all the ALS sensors on the system</a:t>
            </a:r>
          </a:p>
          <a:p>
            <a:r>
              <a:rPr lang="en-US" sz="1200" dirty="0" err="1" smtClean="0"/>
              <a:t>pSensorManager</a:t>
            </a:r>
            <a:r>
              <a:rPr lang="en-US" sz="1200" dirty="0" smtClean="0"/>
              <a:t>-&gt;</a:t>
            </a:r>
            <a:r>
              <a:rPr lang="en-US" sz="1200" dirty="0" err="1" smtClean="0"/>
              <a:t>GetSensorsByType</a:t>
            </a:r>
            <a:r>
              <a:rPr lang="en-US" sz="1200" dirty="0" smtClean="0"/>
              <a:t>(SENSOR_TYPE_AMBIENT_LIGHT, &amp;</a:t>
            </a:r>
            <a:r>
              <a:rPr lang="en-US" sz="1200" dirty="0" err="1" smtClean="0"/>
              <a:t>pALSCollection</a:t>
            </a:r>
            <a:r>
              <a:rPr lang="en-US" sz="1200" dirty="0" smtClean="0"/>
              <a:t>);</a:t>
            </a:r>
          </a:p>
          <a:p>
            <a:endParaRPr lang="en-US" sz="1200" dirty="0" smtClean="0"/>
          </a:p>
          <a:p>
            <a:r>
              <a:rPr lang="en-US" sz="1200" dirty="0" smtClean="0"/>
              <a:t>hr = </a:t>
            </a:r>
            <a:r>
              <a:rPr lang="en-US" sz="1200" dirty="0" err="1" smtClean="0"/>
              <a:t>pSensorManager</a:t>
            </a:r>
            <a:r>
              <a:rPr lang="en-US" sz="1200" dirty="0" smtClean="0"/>
              <a:t>-&gt;</a:t>
            </a:r>
            <a:r>
              <a:rPr lang="en-US" sz="1200" dirty="0" err="1" smtClean="0"/>
              <a:t>RequestPermissions</a:t>
            </a:r>
            <a:r>
              <a:rPr lang="en-US" sz="1200" dirty="0" smtClean="0"/>
              <a:t>(</a:t>
            </a:r>
          </a:p>
          <a:p>
            <a:r>
              <a:rPr lang="en-US" sz="1200" dirty="0" smtClean="0"/>
              <a:t>	0,                </a:t>
            </a:r>
            <a:r>
              <a:rPr lang="en-US" sz="1200" dirty="0" smtClean="0">
                <a:solidFill>
                  <a:srgbClr val="008000"/>
                </a:solidFill>
              </a:rPr>
              <a:t>// Owner window </a:t>
            </a:r>
          </a:p>
          <a:p>
            <a:r>
              <a:rPr lang="en-US" sz="1200" dirty="0" smtClean="0"/>
              <a:t>	</a:t>
            </a:r>
            <a:r>
              <a:rPr lang="en-US" sz="1200" dirty="0" err="1" smtClean="0"/>
              <a:t>pALSCollection</a:t>
            </a:r>
            <a:r>
              <a:rPr lang="en-US" sz="1200" dirty="0" smtClean="0"/>
              <a:t>,   </a:t>
            </a:r>
            <a:r>
              <a:rPr lang="en-US" sz="1200" dirty="0" smtClean="0">
                <a:solidFill>
                  <a:srgbClr val="008000"/>
                </a:solidFill>
              </a:rPr>
              <a:t>// Collection of sensors requiring permissions</a:t>
            </a:r>
          </a:p>
          <a:p>
            <a:r>
              <a:rPr lang="en-US" sz="1200" dirty="0" smtClean="0"/>
              <a:t>	TRUE);            </a:t>
            </a:r>
            <a:r>
              <a:rPr lang="en-US" sz="1200" dirty="0" smtClean="0">
                <a:solidFill>
                  <a:srgbClr val="008000"/>
                </a:solidFill>
              </a:rPr>
              <a:t>// Modal flag</a:t>
            </a:r>
          </a:p>
          <a:p>
            <a:endParaRPr lang="en-US" sz="1200" dirty="0" smtClean="0"/>
          </a:p>
          <a:p>
            <a:r>
              <a:rPr lang="en-US" sz="1200" dirty="0" smtClean="0"/>
              <a:t>if(SUCCEEDED(hr))</a:t>
            </a:r>
          </a:p>
          <a:p>
            <a:r>
              <a:rPr lang="en-US" sz="1200" dirty="0" smtClean="0"/>
              <a:t>{</a:t>
            </a:r>
          </a:p>
          <a:p>
            <a:r>
              <a:rPr lang="en-US" sz="1200" dirty="0" smtClean="0"/>
              <a:t>   </a:t>
            </a:r>
            <a:r>
              <a:rPr lang="en-US" sz="1200" dirty="0" err="1" smtClean="0"/>
              <a:t>pALSCollection</a:t>
            </a:r>
            <a:r>
              <a:rPr lang="en-US" sz="1200" dirty="0" smtClean="0"/>
              <a:t>-&gt;</a:t>
            </a:r>
            <a:r>
              <a:rPr lang="en-US" sz="1200" dirty="0" err="1" smtClean="0"/>
              <a:t>GetAt</a:t>
            </a:r>
            <a:r>
              <a:rPr lang="en-US" sz="1200" dirty="0" smtClean="0"/>
              <a:t>(0, &amp;</a:t>
            </a:r>
            <a:r>
              <a:rPr lang="en-US" sz="1200" dirty="0" err="1" smtClean="0"/>
              <a:t>pALSSensor</a:t>
            </a:r>
            <a:r>
              <a:rPr lang="en-US" sz="1200" dirty="0" smtClean="0"/>
              <a:t>);</a:t>
            </a:r>
          </a:p>
          <a:p>
            <a:r>
              <a:rPr lang="en-US" sz="1200" dirty="0" smtClean="0"/>
              <a:t>}</a:t>
            </a:r>
          </a:p>
          <a:p>
            <a:endParaRPr lang="en-US" sz="1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Getting Current Light Level</a:t>
            </a:r>
            <a:endParaRPr lang="en-US" dirty="0"/>
          </a:p>
        </p:txBody>
      </p:sp>
      <p:sp>
        <p:nvSpPr>
          <p:cNvPr id="6" name="Text Placeholder 5"/>
          <p:cNvSpPr>
            <a:spLocks noGrp="1"/>
          </p:cNvSpPr>
          <p:nvPr>
            <p:ph type="body" sz="quarter" idx="10"/>
          </p:nvPr>
        </p:nvSpPr>
        <p:spPr>
          <a:xfrm>
            <a:off x="722313" y="1905001"/>
            <a:ext cx="8040688" cy="5009064"/>
          </a:xfrm>
        </p:spPr>
        <p:txBody>
          <a:bodyPr/>
          <a:lstStyle/>
          <a:p>
            <a:r>
              <a:rPr lang="en-US" sz="1200" dirty="0" smtClean="0"/>
              <a:t>STDMETHODIMP </a:t>
            </a:r>
            <a:r>
              <a:rPr lang="en-US" sz="1200" dirty="0" err="1" smtClean="0"/>
              <a:t>CALSEventSink</a:t>
            </a:r>
            <a:r>
              <a:rPr lang="en-US" sz="1200" dirty="0" smtClean="0"/>
              <a:t>::</a:t>
            </a:r>
            <a:r>
              <a:rPr lang="en-US" sz="1200" dirty="0" err="1" smtClean="0"/>
              <a:t>OnDataUpdated</a:t>
            </a:r>
            <a:r>
              <a:rPr lang="en-US" sz="1200" dirty="0" smtClean="0"/>
              <a:t>(</a:t>
            </a:r>
          </a:p>
          <a:p>
            <a:r>
              <a:rPr lang="en-US" sz="1200" dirty="0" smtClean="0"/>
              <a:t>	</a:t>
            </a:r>
            <a:r>
              <a:rPr lang="en-US" sz="1200" dirty="0" err="1" smtClean="0"/>
              <a:t>ISensor</a:t>
            </a:r>
            <a:r>
              <a:rPr lang="en-US" sz="1200" dirty="0" smtClean="0"/>
              <a:t>* </a:t>
            </a:r>
            <a:r>
              <a:rPr lang="en-US" sz="1200" dirty="0" err="1" smtClean="0"/>
              <a:t>pSensor</a:t>
            </a:r>
            <a:r>
              <a:rPr lang="en-US" sz="1200" dirty="0" smtClean="0"/>
              <a:t>, </a:t>
            </a:r>
            <a:r>
              <a:rPr lang="en-US" sz="1200" dirty="0" err="1" smtClean="0"/>
              <a:t>ISensorDataReport</a:t>
            </a:r>
            <a:r>
              <a:rPr lang="en-US" sz="1200" dirty="0" smtClean="0"/>
              <a:t>* </a:t>
            </a:r>
            <a:r>
              <a:rPr lang="en-US" sz="1200" dirty="0" err="1" smtClean="0"/>
              <a:t>pNewData</a:t>
            </a:r>
            <a:r>
              <a:rPr lang="en-US" sz="1200" dirty="0" smtClean="0"/>
              <a:t>)</a:t>
            </a:r>
          </a:p>
          <a:p>
            <a:r>
              <a:rPr lang="en-US" sz="1200" dirty="0" smtClean="0"/>
              <a:t>{</a:t>
            </a:r>
          </a:p>
          <a:p>
            <a:pPr lvl="1"/>
            <a:r>
              <a:rPr lang="en-US" sz="1200" dirty="0" smtClean="0"/>
              <a:t>PROPVARIANT </a:t>
            </a:r>
            <a:r>
              <a:rPr lang="en-US" sz="1200" dirty="0" err="1" smtClean="0"/>
              <a:t>lightLevel</a:t>
            </a:r>
            <a:r>
              <a:rPr lang="en-US" sz="1200" dirty="0" smtClean="0"/>
              <a:t>;     </a:t>
            </a:r>
          </a:p>
          <a:p>
            <a:pPr lvl="1"/>
            <a:r>
              <a:rPr lang="en-US" sz="1200" dirty="0" err="1" smtClean="0"/>
              <a:t>PropVariantInit</a:t>
            </a:r>
            <a:r>
              <a:rPr lang="en-US" sz="1200" dirty="0" smtClean="0"/>
              <a:t>(&amp;</a:t>
            </a:r>
            <a:r>
              <a:rPr lang="en-US" sz="1200" dirty="0" err="1" smtClean="0"/>
              <a:t>lightLevel</a:t>
            </a:r>
            <a:r>
              <a:rPr lang="en-US" sz="1200" dirty="0" smtClean="0"/>
              <a:t>);      </a:t>
            </a:r>
          </a:p>
          <a:p>
            <a:pPr lvl="1"/>
            <a:endParaRPr lang="en-US" sz="1200" dirty="0" smtClean="0"/>
          </a:p>
          <a:p>
            <a:pPr lvl="1"/>
            <a:r>
              <a:rPr lang="en-US" sz="1200" dirty="0" smtClean="0">
                <a:solidFill>
                  <a:srgbClr val="008000"/>
                </a:solidFill>
              </a:rPr>
              <a:t>// Get the sensor reading from the </a:t>
            </a:r>
            <a:r>
              <a:rPr lang="en-US" sz="1200" dirty="0" err="1" smtClean="0">
                <a:solidFill>
                  <a:srgbClr val="008000"/>
                </a:solidFill>
              </a:rPr>
              <a:t>ISensorDataReport</a:t>
            </a:r>
            <a:r>
              <a:rPr lang="en-US" sz="1200" dirty="0" smtClean="0">
                <a:solidFill>
                  <a:srgbClr val="008000"/>
                </a:solidFill>
              </a:rPr>
              <a:t> object</a:t>
            </a:r>
          </a:p>
          <a:p>
            <a:pPr lvl="1"/>
            <a:r>
              <a:rPr lang="en-US" sz="1200" dirty="0" err="1" smtClean="0"/>
              <a:t>pNewData</a:t>
            </a:r>
            <a:r>
              <a:rPr lang="en-US" sz="1200" dirty="0" smtClean="0"/>
              <a:t>-&gt;</a:t>
            </a:r>
            <a:r>
              <a:rPr lang="en-US" sz="1200" dirty="0" err="1" smtClean="0"/>
              <a:t>GetSensorValue</a:t>
            </a:r>
            <a:r>
              <a:rPr lang="en-US" sz="1200" dirty="0" smtClean="0"/>
              <a:t>(SENSOR_DATA_TYPE_LIGHT_LEVEL_LUX, &amp;</a:t>
            </a:r>
            <a:r>
              <a:rPr lang="en-US" sz="1200" dirty="0" err="1" smtClean="0"/>
              <a:t>lightLevel</a:t>
            </a:r>
            <a:r>
              <a:rPr lang="en-US" sz="1200" dirty="0" smtClean="0"/>
              <a:t>);</a:t>
            </a:r>
          </a:p>
          <a:p>
            <a:pPr lvl="1"/>
            <a:endParaRPr lang="en-US" sz="1200" dirty="0" smtClean="0">
              <a:solidFill>
                <a:srgbClr val="008000"/>
              </a:solidFill>
            </a:endParaRPr>
          </a:p>
          <a:p>
            <a:pPr lvl="1"/>
            <a:r>
              <a:rPr lang="en-US" sz="1200" dirty="0" smtClean="0">
                <a:solidFill>
                  <a:srgbClr val="008000"/>
                </a:solidFill>
              </a:rPr>
              <a:t>// Extract the float value from the PROPVARIANT object</a:t>
            </a:r>
          </a:p>
          <a:p>
            <a:pPr lvl="1"/>
            <a:r>
              <a:rPr lang="en-US" sz="1200" dirty="0" smtClean="0">
                <a:solidFill>
                  <a:srgbClr val="0000FF"/>
                </a:solidFill>
              </a:rPr>
              <a:t>float </a:t>
            </a:r>
            <a:r>
              <a:rPr lang="en-US" sz="1200" dirty="0" err="1" smtClean="0"/>
              <a:t>luxValue</a:t>
            </a:r>
            <a:r>
              <a:rPr lang="en-US" sz="1200" dirty="0" smtClean="0"/>
              <a:t> = V_FLOAT(</a:t>
            </a:r>
            <a:r>
              <a:rPr lang="en-US" sz="1200" dirty="0" err="1" smtClean="0"/>
              <a:t>lightLevel</a:t>
            </a:r>
            <a:r>
              <a:rPr lang="en-US" sz="1200" dirty="0" smtClean="0"/>
              <a:t>);</a:t>
            </a:r>
          </a:p>
          <a:p>
            <a:pPr lvl="1"/>
            <a:endParaRPr lang="en-US" sz="1200" dirty="0" smtClean="0">
              <a:solidFill>
                <a:srgbClr val="0000FF"/>
              </a:solidFill>
            </a:endParaRPr>
          </a:p>
          <a:p>
            <a:pPr lvl="1"/>
            <a:r>
              <a:rPr lang="en-US" sz="1200" dirty="0" smtClean="0">
                <a:solidFill>
                  <a:srgbClr val="008000"/>
                </a:solidFill>
              </a:rPr>
              <a:t>// Normalize the light sensor data</a:t>
            </a:r>
          </a:p>
          <a:p>
            <a:pPr lvl="1"/>
            <a:r>
              <a:rPr lang="en-US" sz="1200" dirty="0" smtClean="0">
                <a:solidFill>
                  <a:srgbClr val="0000FF"/>
                </a:solidFill>
              </a:rPr>
              <a:t>double </a:t>
            </a:r>
            <a:r>
              <a:rPr lang="en-US" sz="1200" dirty="0" err="1" smtClean="0"/>
              <a:t>lightNormalized</a:t>
            </a:r>
            <a:r>
              <a:rPr lang="en-US" sz="1200" dirty="0" smtClean="0"/>
              <a:t> = ::</a:t>
            </a:r>
            <a:r>
              <a:rPr lang="en-US" sz="1200" dirty="0" err="1" smtClean="0"/>
              <a:t>pow</a:t>
            </a:r>
            <a:r>
              <a:rPr lang="en-US" sz="1200" dirty="0" smtClean="0"/>
              <a:t>(</a:t>
            </a:r>
            <a:r>
              <a:rPr lang="en-US" sz="1200" dirty="0" err="1" smtClean="0"/>
              <a:t>luxValue</a:t>
            </a:r>
            <a:r>
              <a:rPr lang="en-US" sz="1200" dirty="0" smtClean="0"/>
              <a:t>, 0.4) / 100.0;</a:t>
            </a:r>
          </a:p>
          <a:p>
            <a:pPr lvl="1"/>
            <a:endParaRPr lang="en-US" sz="1200" dirty="0" smtClean="0">
              <a:solidFill>
                <a:srgbClr val="0000FF"/>
              </a:solidFill>
            </a:endParaRPr>
          </a:p>
          <a:p>
            <a:pPr lvl="1"/>
            <a:r>
              <a:rPr lang="en-US" sz="1200" dirty="0" smtClean="0">
                <a:solidFill>
                  <a:srgbClr val="008000"/>
                </a:solidFill>
              </a:rPr>
              <a:t>// Handle UI changes based on the normalized LUX data     </a:t>
            </a:r>
          </a:p>
          <a:p>
            <a:pPr lvl="1"/>
            <a:r>
              <a:rPr lang="en-US" sz="1200" dirty="0" smtClean="0">
                <a:solidFill>
                  <a:srgbClr val="008000"/>
                </a:solidFill>
              </a:rPr>
              <a:t>// which ranges from 0.0 - 1.0 for a </a:t>
            </a:r>
            <a:r>
              <a:rPr lang="en-US" sz="1200" dirty="0" err="1" smtClean="0">
                <a:solidFill>
                  <a:srgbClr val="008000"/>
                </a:solidFill>
              </a:rPr>
              <a:t>lux</a:t>
            </a:r>
            <a:r>
              <a:rPr lang="en-US" sz="1200" dirty="0" smtClean="0">
                <a:solidFill>
                  <a:srgbClr val="008000"/>
                </a:solidFill>
              </a:rPr>
              <a:t> range of</a:t>
            </a:r>
          </a:p>
          <a:p>
            <a:pPr lvl="1"/>
            <a:r>
              <a:rPr lang="en-US" sz="1200" dirty="0" smtClean="0">
                <a:solidFill>
                  <a:srgbClr val="008000"/>
                </a:solidFill>
              </a:rPr>
              <a:t>// 0 </a:t>
            </a:r>
            <a:r>
              <a:rPr lang="en-US" sz="1200" dirty="0" err="1" smtClean="0">
                <a:solidFill>
                  <a:srgbClr val="008000"/>
                </a:solidFill>
              </a:rPr>
              <a:t>lux</a:t>
            </a:r>
            <a:r>
              <a:rPr lang="en-US" sz="1200" dirty="0" smtClean="0">
                <a:solidFill>
                  <a:srgbClr val="008000"/>
                </a:solidFill>
              </a:rPr>
              <a:t> to 100,000 </a:t>
            </a:r>
            <a:r>
              <a:rPr lang="en-US" sz="1200" dirty="0" err="1" smtClean="0">
                <a:solidFill>
                  <a:srgbClr val="008000"/>
                </a:solidFill>
              </a:rPr>
              <a:t>lux</a:t>
            </a:r>
            <a:r>
              <a:rPr lang="en-US" sz="1200" dirty="0" smtClean="0">
                <a:solidFill>
                  <a:srgbClr val="008000"/>
                </a:solidFill>
              </a:rPr>
              <a:t>, this method represents such a     </a:t>
            </a:r>
          </a:p>
          <a:p>
            <a:pPr lvl="1"/>
            <a:r>
              <a:rPr lang="en-US" sz="1200" dirty="0" smtClean="0">
                <a:solidFill>
                  <a:srgbClr val="008000"/>
                </a:solidFill>
              </a:rPr>
              <a:t>// handler that would be implemented in your application     </a:t>
            </a:r>
            <a:r>
              <a:rPr lang="en-US" sz="1200" dirty="0" err="1" smtClean="0"/>
              <a:t>UpdateUI</a:t>
            </a:r>
            <a:r>
              <a:rPr lang="en-US" sz="1200" dirty="0" smtClean="0"/>
              <a:t>(</a:t>
            </a:r>
            <a:r>
              <a:rPr lang="en-US" sz="1200" dirty="0" err="1" smtClean="0"/>
              <a:t>lightNormalized</a:t>
            </a:r>
            <a:r>
              <a:rPr lang="en-US" sz="1200" dirty="0" smtClean="0"/>
              <a:t>);      </a:t>
            </a:r>
          </a:p>
          <a:p>
            <a:pPr lvl="1"/>
            <a:endParaRPr lang="en-US" sz="1200" dirty="0" smtClean="0"/>
          </a:p>
          <a:p>
            <a:pPr lvl="1"/>
            <a:r>
              <a:rPr lang="en-US" sz="1200" dirty="0" err="1" smtClean="0"/>
              <a:t>PropVariantClear</a:t>
            </a:r>
            <a:r>
              <a:rPr lang="en-US" sz="1200" dirty="0" smtClean="0"/>
              <a:t>(&amp;</a:t>
            </a:r>
            <a:r>
              <a:rPr lang="en-US" sz="1200" dirty="0" err="1" smtClean="0"/>
              <a:t>lightLevel</a:t>
            </a:r>
            <a:r>
              <a:rPr lang="en-US" sz="1200" dirty="0" smtClean="0"/>
              <a:t>);</a:t>
            </a:r>
          </a:p>
          <a:p>
            <a:pPr lvl="1"/>
            <a:r>
              <a:rPr lang="en-US" sz="1200" dirty="0" smtClean="0">
                <a:solidFill>
                  <a:srgbClr val="0000FF"/>
                </a:solidFill>
              </a:rPr>
              <a:t>return </a:t>
            </a:r>
            <a:r>
              <a:rPr lang="en-US" sz="1200" dirty="0" smtClean="0"/>
              <a:t>S_OK;</a:t>
            </a:r>
          </a:p>
          <a:p>
            <a:r>
              <a:rPr lang="en-US" sz="1200" dirty="0" smtClean="0">
                <a:solidFill>
                  <a:srgbClr val="0000FF"/>
                </a:solidFill>
              </a:rPr>
              <a:t>}</a:t>
            </a:r>
            <a:endParaRPr lang="en-US" sz="1200" dirty="0" smtClean="0"/>
          </a:p>
          <a:p>
            <a:endParaRPr lang="en-US" sz="1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9"/>
            <a:ext cx="8382000" cy="664797"/>
          </a:xfrm>
        </p:spPr>
        <p:txBody>
          <a:bodyPr/>
          <a:lstStyle/>
          <a:p>
            <a:r>
              <a:rPr smtClean="0"/>
              <a:t>Windows 7 Integration Library</a:t>
            </a:r>
            <a:endParaRPr lang="en-US" dirty="0"/>
          </a:p>
        </p:txBody>
      </p:sp>
      <p:sp>
        <p:nvSpPr>
          <p:cNvPr id="5" name="Text Placeholder 4"/>
          <p:cNvSpPr>
            <a:spLocks noGrp="1"/>
          </p:cNvSpPr>
          <p:nvPr>
            <p:ph type="body" sz="quarter" idx="10"/>
          </p:nvPr>
        </p:nvSpPr>
        <p:spPr>
          <a:xfrm>
            <a:off x="381000" y="1554428"/>
            <a:ext cx="8382000" cy="4099584"/>
          </a:xfrm>
        </p:spPr>
        <p:txBody>
          <a:bodyPr/>
          <a:lstStyle/>
          <a:p>
            <a:r>
              <a:rPr lang="en-US" dirty="0" smtClean="0"/>
              <a:t>Managed class library to ease .NET Framework access to Windows 7</a:t>
            </a:r>
            <a:r>
              <a:rPr lang="en-US" baseline="30000" dirty="0" smtClean="0"/>
              <a:t>®</a:t>
            </a:r>
            <a:r>
              <a:rPr lang="en-US" dirty="0" smtClean="0"/>
              <a:t> features</a:t>
            </a:r>
          </a:p>
          <a:p>
            <a:pPr lvl="1"/>
            <a:r>
              <a:rPr lang="en-US" dirty="0" smtClean="0"/>
              <a:t>Taskbar, Libraries, Sensor, Location, Multi-Touch, UAC, power management, restart and recovery, network awareness, Aero Glass and more. </a:t>
            </a:r>
          </a:p>
          <a:p>
            <a:r>
              <a:rPr lang="en-US" dirty="0" smtClean="0"/>
              <a:t>It is a </a:t>
            </a:r>
            <a:r>
              <a:rPr lang="en-US" b="1" u="sng" dirty="0" smtClean="0"/>
              <a:t>sample</a:t>
            </a:r>
            <a:r>
              <a:rPr lang="en-US" dirty="0" smtClean="0"/>
              <a:t> library </a:t>
            </a:r>
            <a:r>
              <a:rPr lang="en-US" b="1" u="sng" dirty="0" smtClean="0"/>
              <a:t>not </a:t>
            </a:r>
            <a:r>
              <a:rPr lang="en-US" dirty="0" smtClean="0"/>
              <a:t>a full product</a:t>
            </a:r>
          </a:p>
          <a:p>
            <a:pPr lvl="1"/>
            <a:r>
              <a:rPr lang="en-US" dirty="0" smtClean="0"/>
              <a:t>Open source with no support</a:t>
            </a:r>
          </a:p>
          <a:p>
            <a:pPr lvl="1"/>
            <a:r>
              <a:rPr lang="en-US" dirty="0" smtClean="0"/>
              <a:t>Use at your own risk</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64797"/>
          </a:xfrm>
        </p:spPr>
        <p:txBody>
          <a:bodyPr/>
          <a:lstStyle/>
          <a:p>
            <a:r>
              <a:rPr smtClean="0"/>
              <a:t>Sensor Wrapper Architecture</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285720" y="1000108"/>
            <a:ext cx="2466975" cy="25431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2857488" y="1000108"/>
            <a:ext cx="1571636" cy="531681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4572000" y="1000108"/>
            <a:ext cx="1552575" cy="2362200"/>
          </a:xfrm>
          <a:prstGeom prst="rect">
            <a:avLst/>
          </a:prstGeom>
          <a:noFill/>
          <a:ln w="9525">
            <a:noFill/>
            <a:miter lim="800000"/>
            <a:headEnd/>
            <a:tailEnd/>
          </a:ln>
          <a:effectLst/>
        </p:spPr>
      </p:pic>
      <p:sp>
        <p:nvSpPr>
          <p:cNvPr id="9" name="TextBox 8"/>
          <p:cNvSpPr txBox="1"/>
          <p:nvPr/>
        </p:nvSpPr>
        <p:spPr>
          <a:xfrm>
            <a:off x="4857752" y="3786190"/>
            <a:ext cx="3714776" cy="1200329"/>
          </a:xfrm>
          <a:prstGeom prst="rect">
            <a:avLst/>
          </a:prstGeom>
          <a:noFill/>
        </p:spPr>
        <p:txBody>
          <a:bodyPr wrap="square" rtlCol="0">
            <a:spAutoFit/>
          </a:bodyPr>
          <a:lstStyle/>
          <a:p>
            <a:r>
              <a:rPr lang="en-US" dirty="0" smtClean="0"/>
              <a:t>The three classes retain the same roles as they had in the COM API, only wrapping properties and events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Sensor Wrapper Architecture</a:t>
            </a:r>
            <a:endParaRPr lang="en-US" dirty="0"/>
          </a:p>
        </p:txBody>
      </p:sp>
      <p:sp>
        <p:nvSpPr>
          <p:cNvPr id="11" name="Text Placeholder 10"/>
          <p:cNvSpPr>
            <a:spLocks noGrp="1"/>
          </p:cNvSpPr>
          <p:nvPr>
            <p:ph type="body" sz="quarter" idx="10"/>
          </p:nvPr>
        </p:nvSpPr>
        <p:spPr>
          <a:xfrm>
            <a:off x="381000" y="1411552"/>
            <a:ext cx="8382000" cy="1360372"/>
          </a:xfrm>
        </p:spPr>
        <p:txBody>
          <a:bodyPr/>
          <a:lstStyle/>
          <a:p>
            <a:r>
              <a:rPr lang="en-US" dirty="0" smtClean="0"/>
              <a:t>Sensor is an abstract base class with a derived type for each sensor type</a:t>
            </a:r>
          </a:p>
          <a:p>
            <a:pPr lvl="1"/>
            <a:r>
              <a:rPr lang="en-US" dirty="0" smtClean="0"/>
              <a:t>Derived types can add properties and events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166813" y="2900382"/>
            <a:ext cx="6810375" cy="33147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Sensor Wrapper Architecture</a:t>
            </a:r>
            <a:endParaRPr lang="en-US" dirty="0"/>
          </a:p>
        </p:txBody>
      </p:sp>
      <p:sp>
        <p:nvSpPr>
          <p:cNvPr id="11" name="Text Placeholder 10"/>
          <p:cNvSpPr>
            <a:spLocks noGrp="1"/>
          </p:cNvSpPr>
          <p:nvPr>
            <p:ph type="body" sz="quarter" idx="10"/>
          </p:nvPr>
        </p:nvSpPr>
        <p:spPr>
          <a:xfrm>
            <a:off x="381000" y="1285860"/>
            <a:ext cx="8382000" cy="1374505"/>
          </a:xfrm>
        </p:spPr>
        <p:txBody>
          <a:bodyPr>
            <a:normAutofit/>
          </a:bodyPr>
          <a:lstStyle/>
          <a:p>
            <a:r>
              <a:rPr lang="en-US" dirty="0" err="1" smtClean="0"/>
              <a:t>SensorDataReport</a:t>
            </a:r>
            <a:r>
              <a:rPr lang="en-US" dirty="0" smtClean="0"/>
              <a:t> also has a derived type for each sensor type</a:t>
            </a:r>
          </a:p>
          <a:p>
            <a:pPr lvl="1"/>
            <a:r>
              <a:rPr lang="en-US" dirty="0" smtClean="0"/>
              <a:t>Provides a strongly-typed way to access data</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714348" y="2857496"/>
            <a:ext cx="7786710" cy="352406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22313" y="1905001"/>
            <a:ext cx="8040688" cy="3296287"/>
          </a:xfrm>
        </p:spPr>
        <p:txBody>
          <a:bodyPr/>
          <a:lstStyle/>
          <a:p>
            <a:endParaRPr lang="en-US" sz="1800" dirty="0" smtClean="0">
              <a:solidFill>
                <a:srgbClr val="2B91AF"/>
              </a:solidFill>
              <a:latin typeface="Courier New"/>
            </a:endParaRPr>
          </a:p>
          <a:p>
            <a:r>
              <a:rPr lang="en-US" sz="1800" dirty="0" smtClean="0">
                <a:solidFill>
                  <a:srgbClr val="2B91AF"/>
                </a:solidFill>
                <a:latin typeface="Courier New"/>
              </a:rPr>
              <a:t>Accelerometer3D</a:t>
            </a:r>
            <a:r>
              <a:rPr lang="en-US" sz="1800" dirty="0" smtClean="0">
                <a:latin typeface="Courier New"/>
              </a:rPr>
              <a:t>[] sensors </a:t>
            </a:r>
            <a:r>
              <a:rPr lang="en-US" sz="1800" dirty="0" smtClean="0">
                <a:solidFill>
                  <a:srgbClr val="2B91AF"/>
                </a:solidFill>
                <a:latin typeface="Courier New"/>
              </a:rPr>
              <a:t>= </a:t>
            </a:r>
          </a:p>
          <a:p>
            <a:r>
              <a:rPr lang="en-US" sz="1800" dirty="0" smtClean="0">
                <a:latin typeface="Courier New"/>
              </a:rPr>
              <a:t>    </a:t>
            </a:r>
            <a:r>
              <a:rPr lang="en-US" sz="1800" dirty="0" err="1" smtClean="0">
                <a:solidFill>
                  <a:srgbClr val="2B91AF"/>
                </a:solidFill>
                <a:latin typeface="Courier New"/>
              </a:rPr>
              <a:t>SensorManager.</a:t>
            </a:r>
            <a:r>
              <a:rPr lang="en-US" sz="1800" dirty="0" err="1" smtClean="0">
                <a:latin typeface="Courier New"/>
              </a:rPr>
              <a:t>GetSensorsByType</a:t>
            </a:r>
            <a:r>
              <a:rPr lang="en-US" sz="1800" dirty="0" smtClean="0">
                <a:latin typeface="Courier New"/>
              </a:rPr>
              <a:t>&lt;</a:t>
            </a:r>
            <a:r>
              <a:rPr lang="en-US" sz="1800" dirty="0" smtClean="0">
                <a:solidFill>
                  <a:srgbClr val="2B91AF"/>
                </a:solidFill>
                <a:latin typeface="Courier New"/>
              </a:rPr>
              <a:t>Accelerometer3D</a:t>
            </a:r>
            <a:r>
              <a:rPr lang="en-US" sz="1800" dirty="0" smtClean="0">
                <a:latin typeface="Courier New"/>
              </a:rPr>
              <a:t>&gt;();</a:t>
            </a:r>
          </a:p>
          <a:p>
            <a:r>
              <a:rPr lang="en-US" sz="1800" dirty="0" smtClean="0">
                <a:solidFill>
                  <a:srgbClr val="2B91AF"/>
                </a:solidFill>
                <a:latin typeface="Courier New"/>
              </a:rPr>
              <a:t>Accelerometer3D </a:t>
            </a:r>
            <a:r>
              <a:rPr lang="en-US" sz="1800" dirty="0" smtClean="0">
                <a:latin typeface="Courier New"/>
              </a:rPr>
              <a:t>a3dSensor = </a:t>
            </a:r>
            <a:r>
              <a:rPr lang="en-US" sz="1800" dirty="0" smtClean="0">
                <a:solidFill>
                  <a:srgbClr val="0000FF"/>
                </a:solidFill>
                <a:latin typeface="Courier New"/>
              </a:rPr>
              <a:t>null;</a:t>
            </a:r>
          </a:p>
          <a:p>
            <a:r>
              <a:rPr lang="en-US" sz="1800" dirty="0" smtClean="0">
                <a:solidFill>
                  <a:srgbClr val="0000FF"/>
                </a:solidFill>
                <a:latin typeface="Courier New"/>
              </a:rPr>
              <a:t>if </a:t>
            </a:r>
            <a:r>
              <a:rPr lang="en-US" sz="1800" dirty="0" smtClean="0">
                <a:latin typeface="Courier New"/>
              </a:rPr>
              <a:t>(</a:t>
            </a:r>
            <a:r>
              <a:rPr lang="en-US" sz="1800" dirty="0" err="1" smtClean="0">
                <a:latin typeface="Courier New"/>
              </a:rPr>
              <a:t>sensors.Length</a:t>
            </a:r>
            <a:r>
              <a:rPr lang="en-US" sz="1800" dirty="0" smtClean="0">
                <a:latin typeface="Courier New"/>
              </a:rPr>
              <a:t> &gt; 0)</a:t>
            </a:r>
          </a:p>
          <a:p>
            <a:r>
              <a:rPr lang="en-US" sz="1800" dirty="0" smtClean="0">
                <a:latin typeface="Courier New"/>
              </a:rPr>
              <a:t>{</a:t>
            </a:r>
          </a:p>
          <a:p>
            <a:r>
              <a:rPr lang="en-US" sz="1800" dirty="0" smtClean="0">
                <a:latin typeface="Courier New"/>
              </a:rPr>
              <a:t>    a3dSensor = sensors[0];</a:t>
            </a:r>
          </a:p>
          <a:p>
            <a:r>
              <a:rPr lang="en-US" sz="1800" dirty="0" smtClean="0">
                <a:latin typeface="Courier New"/>
              </a:rPr>
              <a:t>    </a:t>
            </a:r>
            <a:r>
              <a:rPr lang="en-US" sz="1800" dirty="0" err="1" smtClean="0">
                <a:solidFill>
                  <a:srgbClr val="2B91AF"/>
                </a:solidFill>
                <a:latin typeface="Courier New"/>
              </a:rPr>
              <a:t>SensorManager</a:t>
            </a:r>
            <a:r>
              <a:rPr lang="en-US" sz="1800" dirty="0" err="1" smtClean="0">
                <a:latin typeface="Courier New"/>
              </a:rPr>
              <a:t>.RequestPermission</a:t>
            </a:r>
            <a:r>
              <a:rPr lang="en-US" sz="1800" dirty="0" smtClean="0">
                <a:latin typeface="Courier New"/>
              </a:rPr>
              <a:t>(</a:t>
            </a:r>
            <a:r>
              <a:rPr lang="en-US" sz="1800" dirty="0" err="1" smtClean="0">
                <a:solidFill>
                  <a:srgbClr val="2B91AF"/>
                </a:solidFill>
                <a:latin typeface="Courier New"/>
              </a:rPr>
              <a:t>IntPtr</a:t>
            </a:r>
            <a:r>
              <a:rPr lang="en-US" sz="1800" dirty="0" err="1" smtClean="0">
                <a:latin typeface="Courier New"/>
              </a:rPr>
              <a:t>.Zero</a:t>
            </a:r>
            <a:r>
              <a:rPr lang="en-US" sz="1800" dirty="0" smtClean="0">
                <a:solidFill>
                  <a:srgbClr val="2B91AF"/>
                </a:solidFill>
                <a:latin typeface="Courier New"/>
              </a:rPr>
              <a:t>, </a:t>
            </a:r>
            <a:r>
              <a:rPr lang="en-US" sz="1800" dirty="0" smtClean="0">
                <a:solidFill>
                  <a:srgbClr val="0000FF"/>
                </a:solidFill>
                <a:latin typeface="Courier New"/>
              </a:rPr>
              <a:t>true</a:t>
            </a:r>
            <a:r>
              <a:rPr lang="en-US" sz="1800" dirty="0" smtClean="0">
                <a:latin typeface="Courier New"/>
              </a:rPr>
              <a:t>, </a:t>
            </a:r>
          </a:p>
          <a:p>
            <a:r>
              <a:rPr lang="en-US" sz="1800" dirty="0" smtClean="0">
                <a:latin typeface="Courier New"/>
              </a:rPr>
              <a:t>        a3dSensor);</a:t>
            </a:r>
          </a:p>
          <a:p>
            <a:r>
              <a:rPr lang="en-US" sz="1800" dirty="0" smtClean="0">
                <a:latin typeface="Courier New"/>
              </a:rPr>
              <a:t>}</a:t>
            </a:r>
            <a:endParaRPr lang="en-US" sz="1800" dirty="0" smtClean="0">
              <a:latin typeface="Arial"/>
            </a:endParaRPr>
          </a:p>
          <a:p>
            <a:endParaRPr lang="en-US" sz="1800" dirty="0"/>
          </a:p>
        </p:txBody>
      </p:sp>
      <p:sp>
        <p:nvSpPr>
          <p:cNvPr id="4" name="Title 3"/>
          <p:cNvSpPr>
            <a:spLocks noGrp="1"/>
          </p:cNvSpPr>
          <p:nvPr>
            <p:ph type="title"/>
          </p:nvPr>
        </p:nvSpPr>
        <p:spPr>
          <a:xfrm>
            <a:off x="381000" y="230189"/>
            <a:ext cx="8382000" cy="664797"/>
          </a:xfrm>
        </p:spPr>
        <p:txBody>
          <a:bodyPr/>
          <a:lstStyle/>
          <a:p>
            <a:r>
              <a:rPr smtClean="0"/>
              <a:t>Enumerating Sensors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22313" y="1905000"/>
            <a:ext cx="8040688" cy="3600986"/>
          </a:xfrm>
        </p:spPr>
        <p:txBody>
          <a:bodyPr/>
          <a:lstStyle/>
          <a:p>
            <a:endParaRPr lang="en-US" sz="1800" dirty="0" smtClean="0">
              <a:solidFill>
                <a:srgbClr val="0000FF"/>
              </a:solidFill>
            </a:endParaRPr>
          </a:p>
          <a:p>
            <a:r>
              <a:rPr lang="en-US" sz="1800" dirty="0" smtClean="0"/>
              <a:t>a3dSensor.DataUpdated += </a:t>
            </a:r>
            <a:r>
              <a:rPr lang="en-US" sz="1800" dirty="0" err="1" smtClean="0"/>
              <a:t>OnDataUpdated</a:t>
            </a:r>
            <a:r>
              <a:rPr lang="en-US" sz="1800" dirty="0" smtClean="0"/>
              <a:t>;</a:t>
            </a:r>
          </a:p>
          <a:p>
            <a:endParaRPr lang="en-US" sz="1800" dirty="0" smtClean="0">
              <a:solidFill>
                <a:srgbClr val="0000FF"/>
              </a:solidFill>
            </a:endParaRPr>
          </a:p>
          <a:p>
            <a:r>
              <a:rPr lang="en-US" sz="1800" dirty="0" smtClean="0">
                <a:solidFill>
                  <a:srgbClr val="0000FF"/>
                </a:solidFill>
              </a:rPr>
              <a:t>void </a:t>
            </a:r>
            <a:r>
              <a:rPr lang="en-US" sz="1800" dirty="0" err="1" smtClean="0"/>
              <a:t>OnDataUpdated</a:t>
            </a:r>
            <a:r>
              <a:rPr lang="en-US" sz="1800" dirty="0" smtClean="0"/>
              <a:t>(</a:t>
            </a:r>
            <a:r>
              <a:rPr lang="en-US" sz="1800" dirty="0" smtClean="0">
                <a:solidFill>
                  <a:srgbClr val="2B91AF"/>
                </a:solidFill>
              </a:rPr>
              <a:t>Sensor </a:t>
            </a:r>
            <a:r>
              <a:rPr lang="en-US" sz="1800" dirty="0" err="1" smtClean="0"/>
              <a:t>sensor</a:t>
            </a:r>
            <a:r>
              <a:rPr lang="en-US" sz="1800" dirty="0" smtClean="0"/>
              <a:t>, </a:t>
            </a:r>
            <a:r>
              <a:rPr lang="en-US" sz="1800" dirty="0" err="1" smtClean="0">
                <a:solidFill>
                  <a:srgbClr val="2B91AF"/>
                </a:solidFill>
              </a:rPr>
              <a:t>SensorDataReport</a:t>
            </a:r>
            <a:r>
              <a:rPr lang="en-US" sz="1800" dirty="0" smtClean="0">
                <a:solidFill>
                  <a:srgbClr val="2B91AF"/>
                </a:solidFill>
              </a:rPr>
              <a:t> </a:t>
            </a:r>
          </a:p>
          <a:p>
            <a:r>
              <a:rPr lang="en-US" sz="1800" dirty="0" smtClean="0">
                <a:solidFill>
                  <a:srgbClr val="2B91AF"/>
                </a:solidFill>
              </a:rPr>
              <a:t>                                           </a:t>
            </a:r>
            <a:r>
              <a:rPr lang="en-US" sz="1800" dirty="0" err="1" smtClean="0"/>
              <a:t>dataReport</a:t>
            </a:r>
            <a:r>
              <a:rPr lang="en-US" sz="1800" dirty="0" smtClean="0"/>
              <a:t>)</a:t>
            </a:r>
          </a:p>
          <a:p>
            <a:r>
              <a:rPr lang="en-US" sz="1800" dirty="0" smtClean="0"/>
              <a:t>{</a:t>
            </a:r>
          </a:p>
          <a:p>
            <a:r>
              <a:rPr lang="en-US" sz="1800" dirty="0" smtClean="0">
                <a:solidFill>
                  <a:srgbClr val="2B91AF"/>
                </a:solidFill>
              </a:rPr>
              <a:t>    Accelerometer3DReport </a:t>
            </a:r>
            <a:r>
              <a:rPr lang="en-US" sz="1800" dirty="0" smtClean="0"/>
              <a:t>a3dReport</a:t>
            </a:r>
            <a:r>
              <a:rPr lang="en-US" sz="1800" dirty="0" smtClean="0">
                <a:solidFill>
                  <a:srgbClr val="2B91AF"/>
                </a:solidFill>
              </a:rPr>
              <a:t> </a:t>
            </a:r>
            <a:r>
              <a:rPr lang="en-US" sz="1800" dirty="0" smtClean="0"/>
              <a:t>=</a:t>
            </a:r>
            <a:r>
              <a:rPr lang="en-US" sz="1800" dirty="0" smtClean="0">
                <a:solidFill>
                  <a:srgbClr val="2B91AF"/>
                </a:solidFill>
              </a:rPr>
              <a:t>  </a:t>
            </a:r>
          </a:p>
          <a:p>
            <a:r>
              <a:rPr lang="en-US" sz="1800" dirty="0" smtClean="0">
                <a:solidFill>
                  <a:srgbClr val="2B91AF"/>
                </a:solidFill>
              </a:rPr>
              <a:t>        </a:t>
            </a:r>
            <a:r>
              <a:rPr lang="en-US" sz="1800" dirty="0" smtClean="0"/>
              <a:t>(</a:t>
            </a:r>
            <a:r>
              <a:rPr lang="en-US" sz="1800" dirty="0" smtClean="0">
                <a:solidFill>
                  <a:srgbClr val="2B91AF"/>
                </a:solidFill>
              </a:rPr>
              <a:t>Accelerometer3DReport</a:t>
            </a:r>
            <a:r>
              <a:rPr lang="en-US" sz="1800" dirty="0" smtClean="0"/>
              <a:t>)</a:t>
            </a:r>
            <a:r>
              <a:rPr lang="en-US" sz="1800" dirty="0" err="1" smtClean="0"/>
              <a:t>dataReport</a:t>
            </a:r>
            <a:r>
              <a:rPr lang="en-US" sz="1800" dirty="0" smtClean="0"/>
              <a:t>;</a:t>
            </a:r>
          </a:p>
          <a:p>
            <a:r>
              <a:rPr lang="en-US" sz="1800" dirty="0" smtClean="0">
                <a:solidFill>
                  <a:srgbClr val="2B91AF"/>
                </a:solidFill>
              </a:rPr>
              <a:t>    </a:t>
            </a:r>
            <a:r>
              <a:rPr lang="en-US" sz="1800" dirty="0" err="1" smtClean="0">
                <a:solidFill>
                  <a:srgbClr val="2B91AF"/>
                </a:solidFill>
              </a:rPr>
              <a:t>Console</a:t>
            </a:r>
            <a:r>
              <a:rPr lang="en-US" sz="1800" dirty="0" err="1" smtClean="0"/>
              <a:t>.WriteLine</a:t>
            </a:r>
            <a:r>
              <a:rPr lang="en-US" sz="1800" dirty="0" smtClean="0"/>
              <a:t>(</a:t>
            </a:r>
            <a:r>
              <a:rPr lang="en-US" sz="1800" dirty="0" smtClean="0">
                <a:solidFill>
                  <a:srgbClr val="A31515"/>
                </a:solidFill>
              </a:rPr>
              <a:t>"X: {0} Y: {1} Z: {2}"</a:t>
            </a:r>
            <a:r>
              <a:rPr lang="en-US" sz="1800" dirty="0" smtClean="0"/>
              <a:t>,</a:t>
            </a:r>
          </a:p>
          <a:p>
            <a:r>
              <a:rPr lang="en-US" sz="1800" dirty="0" smtClean="0"/>
              <a:t>                a3dReport.AxisX_G, a3dReport.AxisY_G, </a:t>
            </a:r>
          </a:p>
          <a:p>
            <a:r>
              <a:rPr lang="en-US" sz="1800" dirty="0" smtClean="0"/>
              <a:t>                a3dReport.AxisZ_G); </a:t>
            </a:r>
          </a:p>
          <a:p>
            <a:r>
              <a:rPr lang="en-US" sz="1800" dirty="0" smtClean="0"/>
              <a:t>}</a:t>
            </a:r>
            <a:endParaRPr lang="en-US" sz="1800" dirty="0"/>
          </a:p>
        </p:txBody>
      </p:sp>
      <p:sp>
        <p:nvSpPr>
          <p:cNvPr id="4" name="Title 3"/>
          <p:cNvSpPr>
            <a:spLocks noGrp="1"/>
          </p:cNvSpPr>
          <p:nvPr>
            <p:ph type="title"/>
          </p:nvPr>
        </p:nvSpPr>
        <p:spPr>
          <a:xfrm>
            <a:off x="381000" y="230189"/>
            <a:ext cx="8382000" cy="1329595"/>
          </a:xfrm>
        </p:spPr>
        <p:txBody>
          <a:bodyPr/>
          <a:lstStyle/>
          <a:p>
            <a:r>
              <a:rPr spc="-150">
                <a:latin typeface="Segoe"/>
              </a:rPr>
              <a:t>Receiving Data Reports from Sensor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Location Platform Overview</a:t>
            </a:r>
            <a:endParaRPr lang="en-US" dirty="0"/>
          </a:p>
        </p:txBody>
      </p:sp>
      <p:sp>
        <p:nvSpPr>
          <p:cNvPr id="6" name="Text Placeholder 5"/>
          <p:cNvSpPr>
            <a:spLocks noGrp="1"/>
          </p:cNvSpPr>
          <p:nvPr>
            <p:ph type="body" sz="quarter" idx="10"/>
          </p:nvPr>
        </p:nvSpPr>
        <p:spPr>
          <a:xfrm>
            <a:off x="381000" y="1411553"/>
            <a:ext cx="8382000" cy="4946406"/>
          </a:xfrm>
        </p:spPr>
        <p:txBody>
          <a:bodyPr>
            <a:normAutofit/>
          </a:bodyPr>
          <a:lstStyle/>
          <a:p>
            <a:r>
              <a:rPr lang="en-US" dirty="0" smtClean="0"/>
              <a:t>The Windows 7 Location API is built on top of the Sensor API</a:t>
            </a:r>
          </a:p>
          <a:p>
            <a:pPr lvl="1"/>
            <a:r>
              <a:rPr lang="en-US" dirty="0" smtClean="0"/>
              <a:t>COM-based API (includes </a:t>
            </a:r>
            <a:r>
              <a:rPr lang="en-US" dirty="0" err="1" smtClean="0"/>
              <a:t>Locationapi.h</a:t>
            </a:r>
            <a:r>
              <a:rPr lang="en-US" dirty="0" smtClean="0"/>
              <a:t>)</a:t>
            </a:r>
          </a:p>
          <a:p>
            <a:pPr lvl="1"/>
            <a:r>
              <a:rPr lang="en-US" dirty="0" smtClean="0"/>
              <a:t>It is a high-level abstraction</a:t>
            </a:r>
          </a:p>
          <a:p>
            <a:r>
              <a:rPr lang="en-US" dirty="0" smtClean="0"/>
              <a:t>Leverages sensors which provide location information</a:t>
            </a:r>
          </a:p>
          <a:p>
            <a:pPr lvl="1"/>
            <a:r>
              <a:rPr lang="en-US" dirty="0" smtClean="0"/>
              <a:t>Some sensors (location providers) may be logical </a:t>
            </a:r>
          </a:p>
          <a:p>
            <a:pPr lvl="2"/>
            <a:r>
              <a:rPr lang="en-US" dirty="0" smtClean="0"/>
              <a:t>Wi-Fi hotspot triangulation</a:t>
            </a:r>
          </a:p>
          <a:p>
            <a:pPr lvl="2">
              <a:buNone/>
            </a:pP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1163395"/>
          </a:xfrm>
        </p:spPr>
        <p:txBody>
          <a:bodyPr/>
          <a:lstStyle/>
          <a:p>
            <a:r>
              <a:rPr smtClean="0"/>
              <a:t>Sensor and Location Platform </a:t>
            </a:r>
            <a:r>
              <a:rPr sz="3600">
                <a:solidFill>
                  <a:srgbClr val="FFFF99"/>
                </a:solidFill>
              </a:rPr>
              <a:t>Architecture </a:t>
            </a:r>
            <a:r>
              <a:rPr sz="3600" smtClean="0">
                <a:solidFill>
                  <a:srgbClr val="FFFF99"/>
                </a:solidFill>
              </a:rPr>
              <a:t> – </a:t>
            </a:r>
            <a:r>
              <a:rPr sz="3600">
                <a:solidFill>
                  <a:srgbClr val="FFFF99"/>
                </a:solidFill>
              </a:rPr>
              <a:t>The Big Picture</a:t>
            </a:r>
          </a:p>
        </p:txBody>
      </p:sp>
      <p:pic>
        <p:nvPicPr>
          <p:cNvPr id="21" name="Picture 2" descr="http://www.windowsfordevices.com/files/misc/phidget_accelerometer-thm.jpg"/>
          <p:cNvPicPr>
            <a:picLocks noChangeAspect="1" noChangeArrowheads="1"/>
          </p:cNvPicPr>
          <p:nvPr/>
        </p:nvPicPr>
        <p:blipFill>
          <a:blip r:embed="rId3" cstate="print"/>
          <a:stretch>
            <a:fillRect/>
          </a:stretch>
        </p:blipFill>
        <p:spPr bwMode="auto">
          <a:xfrm>
            <a:off x="1382835" y="5552132"/>
            <a:ext cx="689596" cy="792480"/>
          </a:xfrm>
          <a:prstGeom prst="rect">
            <a:avLst/>
          </a:prstGeom>
          <a:noFill/>
          <a:effectLst>
            <a:outerShdw blurRad="50800" dist="38100" dir="8100000" algn="tr" rotWithShape="0">
              <a:prstClr val="black">
                <a:alpha val="40000"/>
              </a:prstClr>
            </a:outerShdw>
          </a:effectLst>
        </p:spPr>
      </p:pic>
      <p:sp>
        <p:nvSpPr>
          <p:cNvPr id="22" name="Rounded Rectangle 21"/>
          <p:cNvSpPr/>
          <p:nvPr/>
        </p:nvSpPr>
        <p:spPr>
          <a:xfrm>
            <a:off x="1209473" y="4759652"/>
            <a:ext cx="237744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UMDF </a:t>
            </a: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sensor driver</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Rounded Rectangle 22"/>
          <p:cNvSpPr/>
          <p:nvPr/>
        </p:nvSpPr>
        <p:spPr>
          <a:xfrm>
            <a:off x="1209473" y="4167174"/>
            <a:ext cx="2377440" cy="49191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 </a:t>
            </a: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class extension</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Rounded Rectangle 23"/>
          <p:cNvSpPr/>
          <p:nvPr/>
        </p:nvSpPr>
        <p:spPr>
          <a:xfrm>
            <a:off x="1209473" y="2943266"/>
            <a:ext cx="6705600" cy="43450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 API</a:t>
            </a:r>
          </a:p>
        </p:txBody>
      </p:sp>
      <p:sp>
        <p:nvSpPr>
          <p:cNvPr id="25" name="Rounded Rectangle 24"/>
          <p:cNvSpPr/>
          <p:nvPr/>
        </p:nvSpPr>
        <p:spPr>
          <a:xfrm>
            <a:off x="1209473" y="1609928"/>
            <a:ext cx="2566126"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Gadget or </a:t>
            </a: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script</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Rounded Rectangle 25"/>
          <p:cNvSpPr/>
          <p:nvPr/>
        </p:nvSpPr>
        <p:spPr>
          <a:xfrm>
            <a:off x="3830753" y="1609928"/>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27" name="Left-Right Arrow 26"/>
          <p:cNvSpPr/>
          <p:nvPr/>
        </p:nvSpPr>
        <p:spPr>
          <a:xfrm rot="5400000">
            <a:off x="4658257" y="2118049"/>
            <a:ext cx="345371" cy="18257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28" name="Left-Right Arrow 27"/>
          <p:cNvSpPr/>
          <p:nvPr/>
        </p:nvSpPr>
        <p:spPr>
          <a:xfrm rot="5400000">
            <a:off x="2399117" y="2127165"/>
            <a:ext cx="365758" cy="184727"/>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29" name="Rounded Rectangle 28"/>
          <p:cNvSpPr/>
          <p:nvPr/>
        </p:nvSpPr>
        <p:spPr>
          <a:xfrm>
            <a:off x="6391073" y="3438728"/>
            <a:ext cx="1584960" cy="163813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and Other Sensors Control Panel</a:t>
            </a:r>
          </a:p>
        </p:txBody>
      </p:sp>
      <p:sp>
        <p:nvSpPr>
          <p:cNvPr id="30" name="Left-Right Arrow 29"/>
          <p:cNvSpPr/>
          <p:nvPr/>
        </p:nvSpPr>
        <p:spPr>
          <a:xfrm rot="5400000">
            <a:off x="1491251" y="5270354"/>
            <a:ext cx="350845" cy="18288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31" name="TextBox 30"/>
          <p:cNvSpPr txBox="1"/>
          <p:nvPr/>
        </p:nvSpPr>
        <p:spPr>
          <a:xfrm>
            <a:off x="2184834" y="5856932"/>
            <a:ext cx="833818" cy="572464"/>
          </a:xfrm>
          <a:prstGeom prst="rect">
            <a:avLst/>
          </a:prstGeom>
          <a:noFill/>
        </p:spPr>
        <p:txBody>
          <a:bodyPr wrap="none" lIns="73152" tIns="36576" rIns="73152" bIns="36576" rtlCol="0">
            <a:spAutoFit/>
          </a:bodyPr>
          <a:lstStyle/>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a:t>
            </a:r>
          </a:p>
          <a:p>
            <a:pPr defTabSz="731490">
              <a:lnSpc>
                <a:spcPct val="90000"/>
              </a:lnSpc>
            </a:pP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device</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32" name="Straight Connector 31"/>
          <p:cNvCxnSpPr/>
          <p:nvPr/>
        </p:nvCxnSpPr>
        <p:spPr>
          <a:xfrm rot="10800000">
            <a:off x="1209473" y="3857628"/>
            <a:ext cx="4941720" cy="1740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830753" y="2402408"/>
            <a:ext cx="1920467" cy="42672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API</a:t>
            </a:r>
          </a:p>
        </p:txBody>
      </p:sp>
      <p:sp>
        <p:nvSpPr>
          <p:cNvPr id="34" name="Rounded Rectangle 33"/>
          <p:cNvSpPr/>
          <p:nvPr/>
        </p:nvSpPr>
        <p:spPr>
          <a:xfrm>
            <a:off x="1209473" y="2402409"/>
            <a:ext cx="2560320" cy="42672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a:t>
            </a:r>
            <a:r>
              <a:rPr lang="en-US" sz="160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IDispatch</a:t>
            </a:r>
            <a:r>
              <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 Interface</a:t>
            </a:r>
          </a:p>
        </p:txBody>
      </p:sp>
      <p:sp>
        <p:nvSpPr>
          <p:cNvPr id="35" name="Rounded Rectangle 34"/>
          <p:cNvSpPr/>
          <p:nvPr/>
        </p:nvSpPr>
        <p:spPr>
          <a:xfrm>
            <a:off x="5842433" y="1609928"/>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Application</a:t>
            </a:r>
          </a:p>
        </p:txBody>
      </p:sp>
      <p:sp>
        <p:nvSpPr>
          <p:cNvPr id="36" name="Left-Right Arrow 35"/>
          <p:cNvSpPr/>
          <p:nvPr/>
        </p:nvSpPr>
        <p:spPr>
          <a:xfrm rot="5400000">
            <a:off x="6388325" y="2399660"/>
            <a:ext cx="914400" cy="188375"/>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37" name="Left-Right Arrow 36"/>
          <p:cNvSpPr/>
          <p:nvPr/>
        </p:nvSpPr>
        <p:spPr>
          <a:xfrm rot="5400000">
            <a:off x="2123874" y="3499690"/>
            <a:ext cx="426720" cy="18287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38" name="Rounded Rectangle 37"/>
          <p:cNvSpPr/>
          <p:nvPr/>
        </p:nvSpPr>
        <p:spPr>
          <a:xfrm>
            <a:off x="3769793" y="4767434"/>
            <a:ext cx="237744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UMDF </a:t>
            </a: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sensor driver</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9" name="Rounded Rectangle 38"/>
          <p:cNvSpPr/>
          <p:nvPr/>
        </p:nvSpPr>
        <p:spPr>
          <a:xfrm>
            <a:off x="3769793" y="4174956"/>
            <a:ext cx="2377440" cy="49191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Sensor </a:t>
            </a: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class extension</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Left-Right Arrow 39"/>
          <p:cNvSpPr/>
          <p:nvPr/>
        </p:nvSpPr>
        <p:spPr>
          <a:xfrm rot="5400000">
            <a:off x="4021091" y="5239874"/>
            <a:ext cx="289885" cy="18288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sp>
        <p:nvSpPr>
          <p:cNvPr id="41" name="TextBox 40"/>
          <p:cNvSpPr txBox="1"/>
          <p:nvPr/>
        </p:nvSpPr>
        <p:spPr>
          <a:xfrm>
            <a:off x="4562273" y="5714056"/>
            <a:ext cx="2464072" cy="572464"/>
          </a:xfrm>
          <a:prstGeom prst="rect">
            <a:avLst/>
          </a:prstGeom>
          <a:noFill/>
        </p:spPr>
        <p:txBody>
          <a:bodyPr wrap="none" lIns="73152" tIns="36576" rIns="73152" bIns="36576" rtlCol="0">
            <a:spAutoFit/>
          </a:bodyPr>
          <a:lstStyle/>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Logical </a:t>
            </a:r>
            <a:r>
              <a:rPr lang="en-US"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location sensor</a:t>
            </a:r>
            <a:endPar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defTabSz="731490">
              <a:lnSpc>
                <a:spcPct val="90000"/>
              </a:lnSpc>
            </a:pPr>
            <a:r>
              <a:rPr lang="en-US" dirty="0">
                <a:gradFill>
                  <a:gsLst>
                    <a:gs pos="0">
                      <a:srgbClr val="FFFFFF"/>
                    </a:gs>
                    <a:gs pos="100000">
                      <a:srgbClr val="FFFFFF"/>
                    </a:gs>
                  </a:gsLst>
                  <a:lin ang="5400000" scaled="0"/>
                </a:gradFill>
                <a:latin typeface="Segoe UI" pitchFamily="34" charset="0"/>
                <a:ea typeface="Segoe UI" pitchFamily="34" charset="0"/>
                <a:cs typeface="Segoe UI" pitchFamily="34" charset="0"/>
              </a:rPr>
              <a:t>(Triangulation)</a:t>
            </a:r>
          </a:p>
        </p:txBody>
      </p:sp>
      <p:sp>
        <p:nvSpPr>
          <p:cNvPr id="42" name="Left-Right Arrow 41"/>
          <p:cNvSpPr/>
          <p:nvPr/>
        </p:nvSpPr>
        <p:spPr>
          <a:xfrm rot="5400000">
            <a:off x="4684194" y="3507472"/>
            <a:ext cx="426720" cy="18287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endParaRPr lang="en-US" kern="1200" dirty="0">
              <a:solidFill>
                <a:srgbClr val="FFFFFF"/>
              </a:solidFill>
              <a:latin typeface="Segoe UI" pitchFamily="34" charset="0"/>
              <a:ea typeface="Segoe UI" pitchFamily="34" charset="0"/>
              <a:cs typeface="Segoe UI" pitchFamily="34" charset="0"/>
            </a:endParaRPr>
          </a:p>
        </p:txBody>
      </p:sp>
      <p:pic>
        <p:nvPicPr>
          <p:cNvPr id="43" name="Picture 2" descr="\\eventsql\dvd\Online_ART\DVD_ART34\Artwork_Imagery\Icons - Illustrations\communication towers satellites\radio cell tower signal wireless 3.png"/>
          <p:cNvPicPr>
            <a:picLocks noChangeAspect="1" noChangeArrowheads="1"/>
          </p:cNvPicPr>
          <p:nvPr/>
        </p:nvPicPr>
        <p:blipFill>
          <a:blip r:embed="rId4" cstate="print"/>
          <a:srcRect/>
          <a:stretch>
            <a:fillRect/>
          </a:stretch>
        </p:blipFill>
        <p:spPr bwMode="auto">
          <a:xfrm>
            <a:off x="4074593" y="5430213"/>
            <a:ext cx="579120" cy="965655"/>
          </a:xfrm>
          <a:prstGeom prst="rect">
            <a:avLst/>
          </a:prstGeom>
          <a:noFill/>
        </p:spPr>
      </p:pic>
      <p:sp>
        <p:nvSpPr>
          <p:cNvPr id="44" name="TextBox 43"/>
          <p:cNvSpPr txBox="1"/>
          <p:nvPr/>
        </p:nvSpPr>
        <p:spPr>
          <a:xfrm>
            <a:off x="1179401" y="3512269"/>
            <a:ext cx="554895" cy="320088"/>
          </a:xfrm>
          <a:prstGeom prst="rect">
            <a:avLst/>
          </a:prstGeom>
          <a:noFill/>
        </p:spPr>
        <p:txBody>
          <a:bodyPr wrap="none" lIns="73152" tIns="36576" rIns="73152" bIns="36576" rtlCol="0">
            <a:spAutoFit/>
          </a:bodyPr>
          <a:lstStyle/>
          <a:p>
            <a:pPr defTabSz="731490"/>
            <a:r>
              <a:rPr lang="en-US" sz="1600" dirty="0">
                <a:solidFill>
                  <a:srgbClr val="FFFFFF"/>
                </a:solidFill>
                <a:latin typeface="Segoe UI" pitchFamily="34" charset="0"/>
                <a:ea typeface="Segoe UI" pitchFamily="34" charset="0"/>
                <a:cs typeface="Segoe UI" pitchFamily="34" charset="0"/>
              </a:rPr>
              <a:t>User</a:t>
            </a:r>
            <a:endParaRPr lang="en-US" sz="2400" kern="1200" dirty="0">
              <a:solidFill>
                <a:srgbClr val="FFFFFF"/>
              </a:solidFill>
              <a:latin typeface="Segoe UI" pitchFamily="34" charset="0"/>
              <a:ea typeface="Segoe UI" pitchFamily="34" charset="0"/>
              <a:cs typeface="Segoe UI" pitchFamily="34" charset="0"/>
            </a:endParaRPr>
          </a:p>
        </p:txBody>
      </p:sp>
      <p:sp>
        <p:nvSpPr>
          <p:cNvPr id="45" name="TextBox 44"/>
          <p:cNvSpPr txBox="1"/>
          <p:nvPr/>
        </p:nvSpPr>
        <p:spPr>
          <a:xfrm>
            <a:off x="1142976" y="3857628"/>
            <a:ext cx="789062" cy="320088"/>
          </a:xfrm>
          <a:prstGeom prst="rect">
            <a:avLst/>
          </a:prstGeom>
          <a:noFill/>
        </p:spPr>
        <p:txBody>
          <a:bodyPr wrap="none" lIns="73152" tIns="36576" rIns="73152" bIns="36576" rtlCol="0">
            <a:spAutoFit/>
          </a:bodyPr>
          <a:lstStyle/>
          <a:p>
            <a:pPr defTabSz="731490"/>
            <a:r>
              <a:rPr lang="en-US" sz="1600" dirty="0">
                <a:solidFill>
                  <a:srgbClr val="FFFFFF"/>
                </a:solidFill>
                <a:latin typeface="Segoe UI" pitchFamily="34" charset="0"/>
                <a:ea typeface="Segoe UI" pitchFamily="34" charset="0"/>
                <a:cs typeface="Segoe UI" pitchFamily="34" charset="0"/>
              </a:rPr>
              <a:t>System</a:t>
            </a:r>
            <a:endParaRPr lang="en-US" sz="2400" kern="1200" dirty="0">
              <a:solidFill>
                <a:srgbClr val="FFFFFF"/>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a:t>
            </a:r>
            <a:r>
              <a:rPr lang="en-US" baseline="30000" dirty="0" smtClean="0"/>
              <a:t>®</a:t>
            </a:r>
            <a:r>
              <a:rPr lang="en-US" dirty="0" smtClean="0"/>
              <a:t> Sensor and Location Platform</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Microsoft</a:t>
            </a:r>
            <a:r>
              <a:rPr lang="en-US" baseline="30000" dirty="0" smtClean="0"/>
              <a:t>®</a:t>
            </a:r>
            <a:r>
              <a:rPr lang="en-US" dirty="0" smtClean="0"/>
              <a: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Location Platform Benefits</a:t>
            </a:r>
            <a:endParaRPr lang="en-US" dirty="0"/>
          </a:p>
        </p:txBody>
      </p:sp>
      <p:sp>
        <p:nvSpPr>
          <p:cNvPr id="6" name="Text Placeholder 5"/>
          <p:cNvSpPr>
            <a:spLocks noGrp="1"/>
          </p:cNvSpPr>
          <p:nvPr>
            <p:ph type="body" sz="quarter" idx="10"/>
          </p:nvPr>
        </p:nvSpPr>
        <p:spPr>
          <a:xfrm>
            <a:off x="381000" y="1411553"/>
            <a:ext cx="8382000" cy="4946406"/>
          </a:xfrm>
        </p:spPr>
        <p:txBody>
          <a:bodyPr>
            <a:normAutofit lnSpcReduction="10000"/>
          </a:bodyPr>
          <a:lstStyle/>
          <a:p>
            <a:pPr lvl="0"/>
            <a:r>
              <a:rPr lang="en-US" dirty="0" smtClean="0"/>
              <a:t>Single API call to answer “Where am I?”</a:t>
            </a:r>
          </a:p>
          <a:p>
            <a:pPr lvl="1"/>
            <a:r>
              <a:rPr lang="en-US" dirty="0" smtClean="0"/>
              <a:t>Provider (such as: GPS, IP resolver, Wi-Fi) independent</a:t>
            </a:r>
          </a:p>
          <a:p>
            <a:pPr lvl="1"/>
            <a:r>
              <a:rPr lang="en-US" dirty="0" smtClean="0"/>
              <a:t>Synchronous and asynchronous models</a:t>
            </a:r>
          </a:p>
          <a:p>
            <a:pPr lvl="1"/>
            <a:r>
              <a:rPr lang="en-US" dirty="0" smtClean="0"/>
              <a:t>Script  or automation compatible</a:t>
            </a:r>
          </a:p>
          <a:p>
            <a:pPr lvl="0"/>
            <a:r>
              <a:rPr lang="en-US" dirty="0" smtClean="0"/>
              <a:t>Automatic transition between providers</a:t>
            </a:r>
          </a:p>
          <a:p>
            <a:pPr lvl="1"/>
            <a:r>
              <a:rPr lang="en-US" dirty="0" smtClean="0"/>
              <a:t>Most accurate providers have priority</a:t>
            </a:r>
          </a:p>
          <a:p>
            <a:pPr lvl="0"/>
            <a:r>
              <a:rPr lang="en-US" dirty="0" smtClean="0"/>
              <a:t>Concurrent access for multiple applications</a:t>
            </a:r>
          </a:p>
          <a:p>
            <a:r>
              <a:rPr lang="en-US" dirty="0" smtClean="0"/>
              <a:t>Default location</a:t>
            </a:r>
          </a:p>
          <a:p>
            <a:pPr lvl="1"/>
            <a:r>
              <a:rPr lang="en-US" dirty="0" smtClean="0"/>
              <a:t>Provided by user as fallback when no other sources are available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Default Location in Control Panel</a:t>
            </a:r>
            <a:endParaRPr lang="en-US" dirty="0"/>
          </a:p>
        </p:txBody>
      </p:sp>
      <p:pic>
        <p:nvPicPr>
          <p:cNvPr id="1029" name="Picture 5"/>
          <p:cNvPicPr>
            <a:picLocks noChangeAspect="1" noChangeArrowheads="1"/>
          </p:cNvPicPr>
          <p:nvPr/>
        </p:nvPicPr>
        <p:blipFill>
          <a:blip r:embed="rId3"/>
          <a:srcRect/>
          <a:stretch>
            <a:fillRect/>
          </a:stretch>
        </p:blipFill>
        <p:spPr bwMode="auto">
          <a:xfrm>
            <a:off x="319088" y="1062057"/>
            <a:ext cx="8505825" cy="51530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Location API Architecture</a:t>
            </a:r>
            <a:endParaRPr lang="en-US" dirty="0"/>
          </a:p>
        </p:txBody>
      </p:sp>
      <p:sp>
        <p:nvSpPr>
          <p:cNvPr id="3" name="Text Placeholder 2"/>
          <p:cNvSpPr>
            <a:spLocks noGrp="1"/>
          </p:cNvSpPr>
          <p:nvPr>
            <p:ph type="body" sz="quarter" idx="10"/>
          </p:nvPr>
        </p:nvSpPr>
        <p:spPr>
          <a:xfrm>
            <a:off x="381000" y="1071546"/>
            <a:ext cx="5191132" cy="3143272"/>
          </a:xfrm>
        </p:spPr>
        <p:txBody>
          <a:bodyPr>
            <a:normAutofit fontScale="85000" lnSpcReduction="10000"/>
          </a:bodyPr>
          <a:lstStyle/>
          <a:p>
            <a:r>
              <a:rPr lang="en-US" dirty="0" smtClean="0"/>
              <a:t>Consists of four main interfaces</a:t>
            </a:r>
          </a:p>
          <a:p>
            <a:pPr lvl="1"/>
            <a:r>
              <a:rPr lang="en-US" dirty="0" err="1" smtClean="0"/>
              <a:t>ILocation</a:t>
            </a:r>
            <a:r>
              <a:rPr lang="en-US" dirty="0" smtClean="0"/>
              <a:t> – Get location report (synchronous), query status, register for notification (asynchronous), request permissions</a:t>
            </a:r>
          </a:p>
          <a:p>
            <a:pPr lvl="1"/>
            <a:r>
              <a:rPr lang="en-US" dirty="0" err="1" smtClean="0"/>
              <a:t>ILocationReport</a:t>
            </a:r>
            <a:r>
              <a:rPr lang="en-US" dirty="0" smtClean="0"/>
              <a:t> – Base interface; Two derived types exist: </a:t>
            </a:r>
            <a:r>
              <a:rPr lang="en-US" dirty="0" err="1" smtClean="0"/>
              <a:t>ILatLongReport</a:t>
            </a:r>
            <a:r>
              <a:rPr lang="en-US" dirty="0" smtClean="0"/>
              <a:t> and </a:t>
            </a:r>
            <a:r>
              <a:rPr lang="en-US" dirty="0" err="1" smtClean="0"/>
              <a:t>ICivicAddressReport</a:t>
            </a:r>
            <a:endParaRPr lang="en-US" dirty="0" smtClean="0"/>
          </a:p>
          <a:p>
            <a:pPr lvl="1"/>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214678" y="4333897"/>
            <a:ext cx="2238375" cy="2238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643570" y="1785926"/>
            <a:ext cx="3152775" cy="44862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Location API </a:t>
            </a:r>
            <a:r>
              <a:rPr smtClean="0"/>
              <a:t>Architecture</a:t>
            </a:r>
            <a:br>
              <a:rPr smtClean="0"/>
            </a:br>
            <a:r>
              <a:rPr sz="3600" smtClean="0"/>
              <a:t>I</a:t>
            </a:r>
            <a:r>
              <a:rPr sz="3600"/>
              <a:t>L</a:t>
            </a:r>
            <a:r>
              <a:rPr sz="3600" smtClean="0"/>
              <a:t>ocation Methods</a:t>
            </a:r>
            <a:endParaRPr lang="en-US" sz="3600" dirty="0"/>
          </a:p>
        </p:txBody>
      </p:sp>
      <p:graphicFrame>
        <p:nvGraphicFramePr>
          <p:cNvPr id="4" name="Table 3"/>
          <p:cNvGraphicFramePr>
            <a:graphicFrameLocks noGrp="1"/>
          </p:cNvGraphicFramePr>
          <p:nvPr/>
        </p:nvGraphicFramePr>
        <p:xfrm>
          <a:off x="357158" y="1357298"/>
          <a:ext cx="8501122" cy="4922644"/>
        </p:xfrm>
        <a:graphic>
          <a:graphicData uri="http://schemas.openxmlformats.org/drawingml/2006/table">
            <a:tbl>
              <a:tblPr firstRow="1" bandRow="1">
                <a:tableStyleId>{5C22544A-7EE6-4342-B048-85BDC9FD1C3A}</a:tableStyleId>
              </a:tblPr>
              <a:tblGrid>
                <a:gridCol w="4286891"/>
                <a:gridCol w="4214231"/>
              </a:tblGrid>
              <a:tr h="354515">
                <a:tc>
                  <a:txBody>
                    <a:bodyPr/>
                    <a:lstStyle/>
                    <a:p>
                      <a:r>
                        <a:rPr lang="en-US" sz="1600" dirty="0" smtClean="0"/>
                        <a:t>Method</a:t>
                      </a:r>
                      <a:endParaRPr lang="en-US" sz="1600" dirty="0"/>
                    </a:p>
                  </a:txBody>
                  <a:tcPr/>
                </a:tc>
                <a:tc>
                  <a:txBody>
                    <a:bodyPr/>
                    <a:lstStyle/>
                    <a:p>
                      <a:r>
                        <a:rPr lang="en-US" sz="1600" dirty="0" smtClean="0"/>
                        <a:t>Description</a:t>
                      </a:r>
                      <a:endParaRPr lang="en-US" sz="1600" dirty="0"/>
                    </a:p>
                  </a:txBody>
                  <a:tcPr/>
                </a:tc>
              </a:tr>
              <a:tr h="605729">
                <a:tc>
                  <a:txBody>
                    <a:bodyPr/>
                    <a:lstStyle/>
                    <a:p>
                      <a:r>
                        <a:rPr lang="en-US" sz="1600" dirty="0" err="1" smtClean="0"/>
                        <a:t>GetReport</a:t>
                      </a:r>
                      <a:r>
                        <a:rPr lang="en-US" sz="1600" dirty="0" smtClean="0"/>
                        <a:t>([in] REFIID </a:t>
                      </a:r>
                      <a:r>
                        <a:rPr lang="en-US" sz="1600" i="1" dirty="0" err="1" smtClean="0"/>
                        <a:t>reportType</a:t>
                      </a:r>
                      <a:r>
                        <a:rPr lang="en-US" sz="1600" dirty="0" smtClean="0"/>
                        <a:t>, [out] </a:t>
                      </a:r>
                      <a:r>
                        <a:rPr lang="en-US" sz="1600" dirty="0" err="1" smtClean="0"/>
                        <a:t>ILocationReport</a:t>
                      </a:r>
                      <a:r>
                        <a:rPr lang="en-US" sz="1600" dirty="0" smtClean="0"/>
                        <a:t> *</a:t>
                      </a:r>
                      <a:r>
                        <a:rPr lang="en-US" sz="1600" i="1" dirty="0" err="1" smtClean="0"/>
                        <a:t>ppLocReport</a:t>
                      </a:r>
                      <a:r>
                        <a:rPr lang="en-US" sz="1600" i="0" dirty="0" smtClean="0"/>
                        <a:t>)</a:t>
                      </a:r>
                      <a:endParaRPr lang="en-US" sz="1600" dirty="0"/>
                    </a:p>
                  </a:txBody>
                  <a:tcPr/>
                </a:tc>
                <a:tc>
                  <a:txBody>
                    <a:bodyPr/>
                    <a:lstStyle/>
                    <a:p>
                      <a:r>
                        <a:rPr lang="en-US" sz="1600" dirty="0" smtClean="0"/>
                        <a:t>Synchronously retrieves location report by</a:t>
                      </a:r>
                      <a:r>
                        <a:rPr lang="en-US" sz="1600" baseline="0" dirty="0" smtClean="0"/>
                        <a:t> report type. </a:t>
                      </a:r>
                      <a:r>
                        <a:rPr lang="en-US" sz="1600" baseline="0" dirty="0" err="1" smtClean="0"/>
                        <a:t>ILocationReport</a:t>
                      </a:r>
                      <a:r>
                        <a:rPr lang="en-US" sz="1600" baseline="0" dirty="0" smtClean="0"/>
                        <a:t> is a base type.</a:t>
                      </a:r>
                      <a:endParaRPr lang="en-US" sz="1600" dirty="0"/>
                    </a:p>
                  </a:txBody>
                  <a:tcPr/>
                </a:tc>
              </a:tr>
              <a:tr h="553627">
                <a:tc>
                  <a:txBody>
                    <a:bodyPr/>
                    <a:lstStyle/>
                    <a:p>
                      <a:r>
                        <a:rPr lang="en-US" sz="1600" dirty="0" err="1" smtClean="0"/>
                        <a:t>GetReportStatus</a:t>
                      </a:r>
                      <a:r>
                        <a:rPr lang="en-US" sz="1600" dirty="0" smtClean="0"/>
                        <a:t>([in] REFIID </a:t>
                      </a:r>
                      <a:r>
                        <a:rPr lang="en-US" sz="1600" i="1" dirty="0" err="1" smtClean="0"/>
                        <a:t>reportType</a:t>
                      </a:r>
                      <a:r>
                        <a:rPr lang="en-US" sz="1600" dirty="0" smtClean="0"/>
                        <a:t>, [out] LOCATION_REPORT_STATUS *</a:t>
                      </a:r>
                      <a:r>
                        <a:rPr lang="en-US" sz="1600" i="1" dirty="0" err="1" smtClean="0"/>
                        <a:t>pStatus</a:t>
                      </a:r>
                      <a:r>
                        <a:rPr lang="en-US" sz="1600" dirty="0" smtClean="0"/>
                        <a:t>) </a:t>
                      </a:r>
                      <a:endParaRPr lang="en-US" sz="1600" dirty="0"/>
                    </a:p>
                  </a:txBody>
                  <a:tcPr/>
                </a:tc>
                <a:tc>
                  <a:txBody>
                    <a:bodyPr/>
                    <a:lstStyle/>
                    <a:p>
                      <a:r>
                        <a:rPr lang="en-US" sz="1600" dirty="0" smtClean="0"/>
                        <a:t>Retrieves</a:t>
                      </a:r>
                      <a:r>
                        <a:rPr lang="en-US" sz="1600" baseline="0" dirty="0" smtClean="0"/>
                        <a:t> status for specified report type.</a:t>
                      </a:r>
                      <a:endParaRPr lang="en-US" sz="1600" dirty="0"/>
                    </a:p>
                  </a:txBody>
                  <a:tcPr/>
                </a:tc>
              </a:tr>
              <a:tr h="786733">
                <a:tc>
                  <a:txBody>
                    <a:bodyPr/>
                    <a:lstStyle/>
                    <a:p>
                      <a:r>
                        <a:rPr lang="en-US" sz="1600" dirty="0" err="1" smtClean="0"/>
                        <a:t>RequestPermissions</a:t>
                      </a:r>
                      <a:r>
                        <a:rPr lang="en-US" sz="1600" dirty="0" smtClean="0"/>
                        <a:t>([in] HWND </a:t>
                      </a:r>
                      <a:r>
                        <a:rPr lang="en-US" sz="1600" i="1" dirty="0" err="1" smtClean="0"/>
                        <a:t>hParent</a:t>
                      </a:r>
                      <a:r>
                        <a:rPr lang="en-US" sz="1600" dirty="0" smtClean="0"/>
                        <a:t>, [in] IID *</a:t>
                      </a:r>
                      <a:r>
                        <a:rPr lang="en-US" sz="1600" i="1" dirty="0" err="1" smtClean="0"/>
                        <a:t>pReportTypes</a:t>
                      </a:r>
                      <a:r>
                        <a:rPr lang="en-US" sz="1600" dirty="0" smtClean="0"/>
                        <a:t>, [in] ULONG </a:t>
                      </a:r>
                      <a:r>
                        <a:rPr lang="en-US" sz="1600" i="1" dirty="0" smtClean="0"/>
                        <a:t>count</a:t>
                      </a:r>
                      <a:r>
                        <a:rPr lang="en-US" sz="1600" dirty="0" smtClean="0"/>
                        <a:t>, BOOL </a:t>
                      </a:r>
                      <a:r>
                        <a:rPr lang="en-US" sz="1600" i="1" dirty="0" err="1" smtClean="0"/>
                        <a:t>fModal</a:t>
                      </a:r>
                      <a:r>
                        <a:rPr lang="en-US" sz="1600" dirty="0" smtClean="0"/>
                        <a:t>)</a:t>
                      </a:r>
                      <a:endParaRPr lang="en-US" sz="1600" dirty="0"/>
                    </a:p>
                  </a:txBody>
                  <a:tcPr/>
                </a:tc>
                <a:tc>
                  <a:txBody>
                    <a:bodyPr/>
                    <a:lstStyle/>
                    <a:p>
                      <a:r>
                        <a:rPr lang="en-US" sz="1600" dirty="0" smtClean="0"/>
                        <a:t>Opens a dialog to request user permission for sensors providing the given</a:t>
                      </a:r>
                      <a:r>
                        <a:rPr lang="en-US" sz="1600" baseline="0" dirty="0" smtClean="0"/>
                        <a:t> report types.</a:t>
                      </a:r>
                      <a:endParaRPr lang="en-US" sz="1600" dirty="0"/>
                    </a:p>
                  </a:txBody>
                  <a:tcPr/>
                </a:tc>
              </a:tr>
              <a:tr h="786733">
                <a:tc>
                  <a:txBody>
                    <a:bodyPr/>
                    <a:lstStyle/>
                    <a:p>
                      <a:r>
                        <a:rPr lang="en-US" sz="1600" dirty="0" err="1" smtClean="0"/>
                        <a:t>RegisterForReport</a:t>
                      </a:r>
                      <a:r>
                        <a:rPr lang="en-US" sz="1600" dirty="0" smtClean="0"/>
                        <a:t>([in] </a:t>
                      </a:r>
                      <a:r>
                        <a:rPr lang="en-US" sz="1600" dirty="0" err="1" smtClean="0"/>
                        <a:t>ILocationEvents</a:t>
                      </a:r>
                      <a:r>
                        <a:rPr lang="en-US" sz="1600" dirty="0" smtClean="0"/>
                        <a:t> *</a:t>
                      </a:r>
                      <a:r>
                        <a:rPr lang="en-US" sz="1600" i="1" dirty="0" err="1" smtClean="0"/>
                        <a:t>pEvents</a:t>
                      </a:r>
                      <a:r>
                        <a:rPr lang="en-US" sz="1600" dirty="0" smtClean="0"/>
                        <a:t>, [in] REFIID </a:t>
                      </a:r>
                      <a:r>
                        <a:rPr lang="en-US" sz="1600" i="1" dirty="0" err="1" smtClean="0"/>
                        <a:t>reportType</a:t>
                      </a:r>
                      <a:r>
                        <a:rPr lang="en-US" sz="1600" dirty="0" smtClean="0"/>
                        <a:t>, [in] DWORD </a:t>
                      </a:r>
                      <a:r>
                        <a:rPr lang="en-US" sz="1600" i="1" dirty="0" err="1" smtClean="0"/>
                        <a:t>dwMinReportInterval</a:t>
                      </a:r>
                      <a:r>
                        <a:rPr lang="en-US" sz="1600" dirty="0" smtClean="0"/>
                        <a:t>) </a:t>
                      </a:r>
                      <a:endParaRPr lang="en-US" sz="1600" dirty="0"/>
                    </a:p>
                  </a:txBody>
                  <a:tcPr/>
                </a:tc>
                <a:tc>
                  <a:txBody>
                    <a:bodyPr/>
                    <a:lstStyle/>
                    <a:p>
                      <a:r>
                        <a:rPr lang="en-US" sz="1600" dirty="0" smtClean="0"/>
                        <a:t>Subscribes</a:t>
                      </a:r>
                      <a:r>
                        <a:rPr lang="en-US" sz="1600" baseline="0" dirty="0" smtClean="0"/>
                        <a:t> a user object implementing </a:t>
                      </a:r>
                      <a:r>
                        <a:rPr lang="en-US" sz="1600" baseline="0" dirty="0" err="1" smtClean="0"/>
                        <a:t>ILocationEvents</a:t>
                      </a:r>
                      <a:r>
                        <a:rPr lang="en-US" sz="1600" baseline="0" dirty="0" smtClean="0"/>
                        <a:t> to asynchronously receive reports of the specified type.</a:t>
                      </a:r>
                      <a:endParaRPr lang="en-US" sz="1600" dirty="0"/>
                    </a:p>
                  </a:txBody>
                  <a:tcPr/>
                </a:tc>
              </a:tr>
              <a:tr h="553627">
                <a:tc>
                  <a:txBody>
                    <a:bodyPr/>
                    <a:lstStyle/>
                    <a:p>
                      <a:r>
                        <a:rPr lang="en-US" sz="1600" dirty="0" err="1" smtClean="0"/>
                        <a:t>UnregisterForReport</a:t>
                      </a:r>
                      <a:r>
                        <a:rPr lang="en-US" sz="1600" dirty="0" smtClean="0"/>
                        <a:t>([in]REFIID </a:t>
                      </a:r>
                      <a:r>
                        <a:rPr lang="en-US" sz="1600" i="1" dirty="0" err="1" smtClean="0"/>
                        <a:t>reportType</a:t>
                      </a:r>
                      <a:r>
                        <a:rPr lang="en-US" sz="1600" dirty="0" smtClean="0"/>
                        <a:t>)</a:t>
                      </a:r>
                      <a:endParaRPr lang="en-US" sz="1600" dirty="0"/>
                    </a:p>
                  </a:txBody>
                  <a:tcPr/>
                </a:tc>
                <a:tc>
                  <a:txBody>
                    <a:bodyPr/>
                    <a:lstStyle/>
                    <a:p>
                      <a:r>
                        <a:rPr lang="en-US" sz="1600" dirty="0" smtClean="0"/>
                        <a:t>Stops event notifications for the specified report type.</a:t>
                      </a:r>
                      <a:endParaRPr lang="en-US" sz="1600" dirty="0"/>
                    </a:p>
                  </a:txBody>
                  <a:tcPr/>
                </a:tc>
              </a:tr>
              <a:tr h="553627">
                <a:tc>
                  <a:txBody>
                    <a:bodyPr/>
                    <a:lstStyle/>
                    <a:p>
                      <a:r>
                        <a:rPr lang="en-US" sz="1600" dirty="0" err="1" smtClean="0"/>
                        <a:t>GetReportInterval</a:t>
                      </a:r>
                      <a:r>
                        <a:rPr lang="en-US" sz="1600" dirty="0" smtClean="0"/>
                        <a:t>([in] REFIID </a:t>
                      </a:r>
                      <a:r>
                        <a:rPr lang="en-US" sz="1600" i="1" dirty="0" err="1" smtClean="0"/>
                        <a:t>reportType</a:t>
                      </a:r>
                      <a:r>
                        <a:rPr lang="en-US" sz="1600" dirty="0" smtClean="0"/>
                        <a:t>, [out] DWORD *</a:t>
                      </a:r>
                      <a:r>
                        <a:rPr lang="en-US" sz="1600" i="1" dirty="0" err="1" smtClean="0"/>
                        <a:t>pMilliseconds</a:t>
                      </a:r>
                      <a:r>
                        <a:rPr lang="en-US" sz="1600" dirty="0" smtClean="0"/>
                        <a:t>)</a:t>
                      </a:r>
                      <a:endParaRPr lang="en-US" sz="1600" dirty="0"/>
                    </a:p>
                  </a:txBody>
                  <a:tcPr/>
                </a:tc>
                <a:tc>
                  <a:txBody>
                    <a:bodyPr/>
                    <a:lstStyle/>
                    <a:p>
                      <a:r>
                        <a:rPr lang="en-US" sz="1600" dirty="0" smtClean="0"/>
                        <a:t>Gets current minimal</a:t>
                      </a:r>
                      <a:r>
                        <a:rPr lang="en-US" sz="1600" baseline="0" dirty="0" smtClean="0"/>
                        <a:t> time (max. frequency) between events.</a:t>
                      </a:r>
                      <a:endParaRPr lang="en-US" sz="1600" dirty="0"/>
                    </a:p>
                  </a:txBody>
                  <a:tcPr/>
                </a:tc>
              </a:tr>
              <a:tr h="553627">
                <a:tc>
                  <a:txBody>
                    <a:bodyPr/>
                    <a:lstStyle/>
                    <a:p>
                      <a:r>
                        <a:rPr lang="en-US" sz="1600" dirty="0" err="1" smtClean="0"/>
                        <a:t>SetReportInterval</a:t>
                      </a:r>
                      <a:r>
                        <a:rPr lang="en-US" sz="1600" dirty="0" smtClean="0"/>
                        <a:t>([in] REFIID </a:t>
                      </a:r>
                      <a:r>
                        <a:rPr lang="en-US" sz="1600" i="1" dirty="0" err="1" smtClean="0"/>
                        <a:t>reportType</a:t>
                      </a:r>
                      <a:r>
                        <a:rPr lang="en-US" sz="1600" dirty="0" smtClean="0"/>
                        <a:t>, [in] DWORD </a:t>
                      </a:r>
                      <a:r>
                        <a:rPr lang="en-US" sz="1600" i="1" dirty="0" smtClean="0"/>
                        <a:t>milliseconds)</a:t>
                      </a:r>
                      <a:endParaRPr lang="en-US" sz="1600" dirty="0"/>
                    </a:p>
                  </a:txBody>
                  <a:tcPr/>
                </a:tc>
                <a:tc>
                  <a:txBody>
                    <a:bodyPr/>
                    <a:lstStyle/>
                    <a:p>
                      <a:r>
                        <a:rPr lang="en-US" sz="1600" dirty="0" smtClean="0"/>
                        <a:t>Sets minimal</a:t>
                      </a:r>
                      <a:r>
                        <a:rPr lang="en-US" sz="1600" baseline="0" dirty="0" smtClean="0"/>
                        <a:t> time (max. frequency) between events.</a:t>
                      </a:r>
                      <a:endParaRPr lang="en-US" sz="16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Location API </a:t>
            </a:r>
            <a:r>
              <a:rPr smtClean="0"/>
              <a:t>Architecture</a:t>
            </a:r>
            <a:br>
              <a:rPr smtClean="0"/>
            </a:br>
            <a:r>
              <a:rPr sz="3600" smtClean="0"/>
              <a:t>ILocationEvents Methods</a:t>
            </a:r>
            <a:endParaRPr lang="en-US" sz="3600" dirty="0"/>
          </a:p>
        </p:txBody>
      </p:sp>
      <p:graphicFrame>
        <p:nvGraphicFramePr>
          <p:cNvPr id="5" name="Table 4"/>
          <p:cNvGraphicFramePr>
            <a:graphicFrameLocks noGrp="1"/>
          </p:cNvGraphicFramePr>
          <p:nvPr/>
        </p:nvGraphicFramePr>
        <p:xfrm>
          <a:off x="428596" y="1872302"/>
          <a:ext cx="8358246" cy="2199640"/>
        </p:xfrm>
        <a:graphic>
          <a:graphicData uri="http://schemas.openxmlformats.org/drawingml/2006/table">
            <a:tbl>
              <a:tblPr firstRow="1" bandRow="1">
                <a:tableStyleId>{5C22544A-7EE6-4342-B048-85BDC9FD1C3A}</a:tableStyleId>
              </a:tblPr>
              <a:tblGrid>
                <a:gridCol w="4429156"/>
                <a:gridCol w="3929090"/>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tr>
              <a:tr h="370840">
                <a:tc>
                  <a:txBody>
                    <a:bodyPr/>
                    <a:lstStyle/>
                    <a:p>
                      <a:r>
                        <a:rPr lang="en-US" dirty="0" err="1" smtClean="0"/>
                        <a:t>OnLocationChanged</a:t>
                      </a:r>
                      <a:r>
                        <a:rPr lang="en-US" dirty="0" smtClean="0"/>
                        <a:t>([in] REFIID </a:t>
                      </a:r>
                      <a:r>
                        <a:rPr lang="en-US" i="1" dirty="0" err="1" smtClean="0"/>
                        <a:t>reportType</a:t>
                      </a:r>
                      <a:r>
                        <a:rPr lang="en-US" dirty="0" smtClean="0"/>
                        <a:t>, [in] </a:t>
                      </a:r>
                      <a:r>
                        <a:rPr lang="en-US" dirty="0" err="1" smtClean="0"/>
                        <a:t>ILocationReport</a:t>
                      </a:r>
                      <a:r>
                        <a:rPr lang="en-US" dirty="0" smtClean="0"/>
                        <a:t> *</a:t>
                      </a:r>
                      <a:r>
                        <a:rPr lang="en-US" i="1" dirty="0" err="1" smtClean="0"/>
                        <a:t>pLocationReport</a:t>
                      </a:r>
                      <a:r>
                        <a:rPr lang="en-US" dirty="0" smtClean="0"/>
                        <a:t> )</a:t>
                      </a:r>
                      <a:endParaRPr lang="en-US" dirty="0"/>
                    </a:p>
                  </a:txBody>
                  <a:tcPr/>
                </a:tc>
                <a:tc>
                  <a:txBody>
                    <a:bodyPr/>
                    <a:lstStyle/>
                    <a:p>
                      <a:r>
                        <a:rPr lang="en-US" dirty="0" smtClean="0"/>
                        <a:t>Called when a new location report is available.</a:t>
                      </a:r>
                      <a:r>
                        <a:rPr lang="en-US" baseline="0" dirty="0" smtClean="0"/>
                        <a:t> </a:t>
                      </a:r>
                      <a:r>
                        <a:rPr lang="en-US" baseline="0" dirty="0" err="1" smtClean="0"/>
                        <a:t>ILocationReport</a:t>
                      </a:r>
                      <a:r>
                        <a:rPr lang="en-US" baseline="0" dirty="0" smtClean="0"/>
                        <a:t> is a base type of the actual type.</a:t>
                      </a:r>
                      <a:endParaRPr lang="en-US" dirty="0"/>
                    </a:p>
                  </a:txBody>
                  <a:tcPr/>
                </a:tc>
              </a:tr>
              <a:tr h="370840">
                <a:tc>
                  <a:txBody>
                    <a:bodyPr/>
                    <a:lstStyle/>
                    <a:p>
                      <a:r>
                        <a:rPr lang="en-US" dirty="0" err="1" smtClean="0"/>
                        <a:t>OnStatusChanged</a:t>
                      </a:r>
                      <a:r>
                        <a:rPr lang="en-US" dirty="0" smtClean="0"/>
                        <a:t>([in] REFIID </a:t>
                      </a:r>
                      <a:r>
                        <a:rPr lang="en-US" i="1" dirty="0" err="1" smtClean="0"/>
                        <a:t>reportType</a:t>
                      </a:r>
                      <a:r>
                        <a:rPr lang="en-US" dirty="0" smtClean="0"/>
                        <a:t>, [in] LOCATION_REPORT_STATUS </a:t>
                      </a:r>
                      <a:r>
                        <a:rPr lang="en-US" i="1" dirty="0" err="1" smtClean="0"/>
                        <a:t>newStatus</a:t>
                      </a:r>
                      <a:r>
                        <a:rPr lang="en-US" dirty="0" smtClean="0"/>
                        <a:t> ); </a:t>
                      </a:r>
                      <a:endParaRPr lang="en-US" dirty="0"/>
                    </a:p>
                  </a:txBody>
                  <a:tcPr/>
                </a:tc>
                <a:tc>
                  <a:txBody>
                    <a:bodyPr/>
                    <a:lstStyle/>
                    <a:p>
                      <a:r>
                        <a:rPr lang="en-US" dirty="0" smtClean="0"/>
                        <a:t>Called when a report status changes.</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Location API </a:t>
            </a:r>
            <a:r>
              <a:rPr smtClean="0"/>
              <a:t>Architecture</a:t>
            </a:r>
            <a:br>
              <a:rPr smtClean="0"/>
            </a:br>
            <a:r>
              <a:rPr sz="3600" smtClean="0"/>
              <a:t>ILocationReport (Base Class) Methods</a:t>
            </a:r>
            <a:endParaRPr lang="en-US" sz="3600" dirty="0"/>
          </a:p>
        </p:txBody>
      </p:sp>
      <p:graphicFrame>
        <p:nvGraphicFramePr>
          <p:cNvPr id="5" name="Table 4"/>
          <p:cNvGraphicFramePr>
            <a:graphicFrameLocks noGrp="1"/>
          </p:cNvGraphicFramePr>
          <p:nvPr/>
        </p:nvGraphicFramePr>
        <p:xfrm>
          <a:off x="428596" y="1872302"/>
          <a:ext cx="8358246" cy="2565400"/>
        </p:xfrm>
        <a:graphic>
          <a:graphicData uri="http://schemas.openxmlformats.org/drawingml/2006/table">
            <a:tbl>
              <a:tblPr firstRow="1" bandRow="1">
                <a:tableStyleId>{5C22544A-7EE6-4342-B048-85BDC9FD1C3A}</a:tableStyleId>
              </a:tblPr>
              <a:tblGrid>
                <a:gridCol w="4500594"/>
                <a:gridCol w="3857652"/>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tr>
              <a:tr h="370840">
                <a:tc>
                  <a:txBody>
                    <a:bodyPr/>
                    <a:lstStyle/>
                    <a:p>
                      <a:r>
                        <a:rPr lang="en-US" dirty="0" err="1" smtClean="0"/>
                        <a:t>GetSensorID</a:t>
                      </a:r>
                      <a:r>
                        <a:rPr lang="en-US" dirty="0" smtClean="0"/>
                        <a:t>([out] SENSOR_ID *</a:t>
                      </a:r>
                      <a:r>
                        <a:rPr lang="en-US" i="1" dirty="0" err="1" smtClean="0"/>
                        <a:t>pSensorID</a:t>
                      </a:r>
                      <a:r>
                        <a:rPr lang="en-US" dirty="0" smtClean="0"/>
                        <a:t>)</a:t>
                      </a:r>
                      <a:endParaRPr lang="en-US" dirty="0"/>
                    </a:p>
                  </a:txBody>
                  <a:tcPr/>
                </a:tc>
                <a:tc>
                  <a:txBody>
                    <a:bodyPr/>
                    <a:lstStyle/>
                    <a:p>
                      <a:r>
                        <a:rPr lang="en-US" dirty="0" smtClean="0"/>
                        <a:t>Retrieves the instance ID of the sensor that generated the location report.</a:t>
                      </a:r>
                      <a:endParaRPr lang="en-US" dirty="0"/>
                    </a:p>
                  </a:txBody>
                  <a:tcPr/>
                </a:tc>
              </a:tr>
              <a:tr h="370840">
                <a:tc>
                  <a:txBody>
                    <a:bodyPr/>
                    <a:lstStyle/>
                    <a:p>
                      <a:r>
                        <a:rPr lang="en-US" dirty="0" err="1" smtClean="0"/>
                        <a:t>GetTimestamp</a:t>
                      </a:r>
                      <a:r>
                        <a:rPr lang="en-US" dirty="0" smtClean="0"/>
                        <a:t>([out] SYSTEMTIME *</a:t>
                      </a:r>
                      <a:r>
                        <a:rPr lang="en-US" i="1" dirty="0" err="1" smtClean="0"/>
                        <a:t>pCreationTime</a:t>
                      </a:r>
                      <a:r>
                        <a:rPr lang="en-US" dirty="0" smtClean="0"/>
                        <a:t> )</a:t>
                      </a:r>
                      <a:endParaRPr lang="en-US" dirty="0"/>
                    </a:p>
                  </a:txBody>
                  <a:tcPr/>
                </a:tc>
                <a:tc>
                  <a:txBody>
                    <a:bodyPr/>
                    <a:lstStyle/>
                    <a:p>
                      <a:r>
                        <a:rPr lang="en-US" dirty="0" smtClean="0"/>
                        <a:t>Retrieves the date and time when the report was generated.</a:t>
                      </a:r>
                      <a:endParaRPr lang="en-US" dirty="0"/>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t>GetValue</a:t>
                      </a:r>
                      <a:r>
                        <a:rPr lang="en-US" dirty="0" smtClean="0"/>
                        <a:t>([in] REFPROPERTYKEY </a:t>
                      </a:r>
                      <a:r>
                        <a:rPr lang="en-US" i="1" dirty="0" err="1" smtClean="0"/>
                        <a:t>pKey</a:t>
                      </a:r>
                      <a:r>
                        <a:rPr lang="en-US" dirty="0" smtClean="0"/>
                        <a:t>, [out] PROPVARIANT *</a:t>
                      </a:r>
                      <a:r>
                        <a:rPr lang="en-US" i="1" dirty="0" err="1" smtClean="0"/>
                        <a:t>pValue</a:t>
                      </a:r>
                      <a:r>
                        <a:rPr lang="en-US" dirty="0" smtClean="0"/>
                        <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Retrieves a property value from the location report.</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Location API </a:t>
            </a:r>
            <a:r>
              <a:rPr smtClean="0"/>
              <a:t>Architecture</a:t>
            </a:r>
            <a:br>
              <a:rPr smtClean="0"/>
            </a:br>
            <a:r>
              <a:rPr sz="3600" smtClean="0"/>
              <a:t>Report Statuses (</a:t>
            </a:r>
            <a:r>
              <a:rPr sz="3600"/>
              <a:t>E</a:t>
            </a:r>
            <a:r>
              <a:rPr sz="3600" smtClean="0"/>
              <a:t>numeration)</a:t>
            </a:r>
            <a:endParaRPr lang="en-US" sz="3600" dirty="0"/>
          </a:p>
        </p:txBody>
      </p:sp>
      <p:graphicFrame>
        <p:nvGraphicFramePr>
          <p:cNvPr id="5" name="Table 4"/>
          <p:cNvGraphicFramePr>
            <a:graphicFrameLocks noGrp="1"/>
          </p:cNvGraphicFramePr>
          <p:nvPr/>
        </p:nvGraphicFramePr>
        <p:xfrm>
          <a:off x="428596" y="2214554"/>
          <a:ext cx="8358246" cy="3307080"/>
        </p:xfrm>
        <a:graphic>
          <a:graphicData uri="http://schemas.openxmlformats.org/drawingml/2006/table">
            <a:tbl>
              <a:tblPr firstRow="1" bandRow="1">
                <a:tableStyleId>{5C22544A-7EE6-4342-B048-85BDC9FD1C3A}</a:tableStyleId>
              </a:tblPr>
              <a:tblGrid>
                <a:gridCol w="4429156"/>
                <a:gridCol w="3929090"/>
              </a:tblGrid>
              <a:tr h="370840">
                <a:tc>
                  <a:txBody>
                    <a:bodyPr/>
                    <a:lstStyle/>
                    <a:p>
                      <a:r>
                        <a:rPr lang="en-US" dirty="0" smtClean="0"/>
                        <a:t>Value</a:t>
                      </a:r>
                      <a:endParaRPr lang="en-US" dirty="0"/>
                    </a:p>
                  </a:txBody>
                  <a:tcPr/>
                </a:tc>
                <a:tc>
                  <a:txBody>
                    <a:bodyPr/>
                    <a:lstStyle/>
                    <a:p>
                      <a:r>
                        <a:rPr lang="en-US" dirty="0" smtClean="0"/>
                        <a:t>Description</a:t>
                      </a:r>
                      <a:endParaRPr lang="en-US" dirty="0"/>
                    </a:p>
                  </a:txBody>
                  <a:tcPr/>
                </a:tc>
              </a:tr>
              <a:tr h="370840">
                <a:tc>
                  <a:txBody>
                    <a:bodyPr/>
                    <a:lstStyle/>
                    <a:p>
                      <a:r>
                        <a:rPr lang="en-US" dirty="0" smtClean="0"/>
                        <a:t>REPORT_NOT_SUPPORTED </a:t>
                      </a:r>
                      <a:endParaRPr lang="en-US" dirty="0"/>
                    </a:p>
                  </a:txBody>
                  <a:tcPr/>
                </a:tc>
                <a:tc>
                  <a:txBody>
                    <a:bodyPr/>
                    <a:lstStyle/>
                    <a:p>
                      <a:r>
                        <a:rPr lang="en-US" dirty="0" smtClean="0"/>
                        <a:t>The requested report type is not supported by the API.</a:t>
                      </a:r>
                      <a:endParaRPr lang="en-US" dirty="0"/>
                    </a:p>
                  </a:txBody>
                  <a:tcPr/>
                </a:tc>
              </a:tr>
              <a:tr h="370840">
                <a:tc>
                  <a:txBody>
                    <a:bodyPr/>
                    <a:lstStyle/>
                    <a:p>
                      <a:r>
                        <a:rPr lang="en-US" dirty="0" smtClean="0"/>
                        <a:t>REPORT_ERROR</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There was an error when creating the report.</a:t>
                      </a:r>
                      <a:endParaRPr lang="en-US" dirty="0"/>
                    </a:p>
                  </a:txBody>
                  <a:tcPr/>
                </a:tc>
              </a:tr>
              <a:tr h="370840">
                <a:tc>
                  <a:txBody>
                    <a:bodyPr/>
                    <a:lstStyle/>
                    <a:p>
                      <a:r>
                        <a:rPr lang="en-US" dirty="0" smtClean="0"/>
                        <a:t>REPORT_ACCESS_DENIED </a:t>
                      </a:r>
                      <a:endParaRPr lang="en-US" dirty="0"/>
                    </a:p>
                  </a:txBody>
                  <a:tcPr/>
                </a:tc>
                <a:tc>
                  <a:txBody>
                    <a:bodyPr/>
                    <a:lstStyle/>
                    <a:p>
                      <a:r>
                        <a:rPr lang="en-US" dirty="0" smtClean="0"/>
                        <a:t>No permissions have been granted to access this report type. Call </a:t>
                      </a:r>
                      <a:r>
                        <a:rPr lang="en-US" dirty="0" err="1" smtClean="0"/>
                        <a:t>ILocation</a:t>
                      </a:r>
                      <a:r>
                        <a:rPr lang="en-US" dirty="0" smtClean="0"/>
                        <a:t>::</a:t>
                      </a:r>
                      <a:r>
                        <a:rPr lang="en-US" dirty="0" err="1" smtClean="0"/>
                        <a:t>RequestPermissions</a:t>
                      </a:r>
                      <a:r>
                        <a:rPr lang="en-US" dirty="0" smtClean="0"/>
                        <a:t>.</a:t>
                      </a:r>
                    </a:p>
                  </a:txBody>
                  <a:tcPr/>
                </a:tc>
              </a:tr>
              <a:tr h="370840">
                <a:tc>
                  <a:txBody>
                    <a:bodyPr/>
                    <a:lstStyle/>
                    <a:p>
                      <a:r>
                        <a:rPr lang="en-US" dirty="0" smtClean="0"/>
                        <a:t>REPORT_INITIALIZING</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The report is being initialized.</a:t>
                      </a:r>
                    </a:p>
                  </a:txBody>
                  <a:tcPr/>
                </a:tc>
              </a:tr>
              <a:tr h="370840">
                <a:tc>
                  <a:txBody>
                    <a:bodyPr/>
                    <a:lstStyle/>
                    <a:p>
                      <a:r>
                        <a:rPr lang="en-US" dirty="0" smtClean="0"/>
                        <a:t>REPORT_RUNNING</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The report is running.</a:t>
                      </a:r>
                    </a:p>
                  </a:txBody>
                  <a:tcPr/>
                </a:tc>
              </a:tr>
            </a:tbl>
          </a:graphicData>
        </a:graphic>
      </p:graphicFrame>
      <p:sp>
        <p:nvSpPr>
          <p:cNvPr id="4" name="TextBox 3"/>
          <p:cNvSpPr txBox="1"/>
          <p:nvPr/>
        </p:nvSpPr>
        <p:spPr>
          <a:xfrm>
            <a:off x="357158" y="1714488"/>
            <a:ext cx="8215370" cy="369332"/>
          </a:xfrm>
          <a:prstGeom prst="rect">
            <a:avLst/>
          </a:prstGeom>
          <a:noFill/>
        </p:spPr>
        <p:txBody>
          <a:bodyPr wrap="square" rtlCol="0">
            <a:spAutoFit/>
          </a:bodyPr>
          <a:lstStyle/>
          <a:p>
            <a:r>
              <a:rPr lang="en-US" dirty="0" smtClean="0"/>
              <a:t>LOCATION_REPORT_STATUS enumeration:</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a:t>Location API </a:t>
            </a:r>
            <a:r>
              <a:rPr smtClean="0"/>
              <a:t>Architecture</a:t>
            </a:r>
            <a:br>
              <a:rPr smtClean="0"/>
            </a:br>
            <a:r>
              <a:rPr sz="3600" smtClean="0"/>
              <a:t>IDefaultLocation</a:t>
            </a:r>
            <a:endParaRPr lang="en-US" sz="3600" dirty="0"/>
          </a:p>
        </p:txBody>
      </p:sp>
      <p:graphicFrame>
        <p:nvGraphicFramePr>
          <p:cNvPr id="5" name="Table 4"/>
          <p:cNvGraphicFramePr>
            <a:graphicFrameLocks noGrp="1"/>
          </p:cNvGraphicFramePr>
          <p:nvPr/>
        </p:nvGraphicFramePr>
        <p:xfrm>
          <a:off x="428596" y="2407936"/>
          <a:ext cx="8358246" cy="1651000"/>
        </p:xfrm>
        <a:graphic>
          <a:graphicData uri="http://schemas.openxmlformats.org/drawingml/2006/table">
            <a:tbl>
              <a:tblPr firstRow="1" bandRow="1">
                <a:tableStyleId>{5C22544A-7EE6-4342-B048-85BDC9FD1C3A}</a:tableStyleId>
              </a:tblPr>
              <a:tblGrid>
                <a:gridCol w="4429156"/>
                <a:gridCol w="3929090"/>
              </a:tblGrid>
              <a:tr h="370840">
                <a:tc>
                  <a:txBody>
                    <a:bodyPr/>
                    <a:lstStyle/>
                    <a:p>
                      <a:r>
                        <a:rPr lang="en-US" dirty="0" smtClean="0"/>
                        <a:t>Method</a:t>
                      </a:r>
                      <a:endParaRPr lang="en-US" dirty="0"/>
                    </a:p>
                  </a:txBody>
                  <a:tcPr/>
                </a:tc>
                <a:tc>
                  <a:txBody>
                    <a:bodyPr/>
                    <a:lstStyle/>
                    <a:p>
                      <a:r>
                        <a:rPr lang="en-US" dirty="0" smtClean="0"/>
                        <a:t>Description</a:t>
                      </a:r>
                      <a:endParaRPr lang="en-US" dirty="0"/>
                    </a:p>
                  </a:txBody>
                  <a:tcPr/>
                </a:tc>
              </a:tr>
              <a:tr h="370840">
                <a:tc>
                  <a:txBody>
                    <a:bodyPr/>
                    <a:lstStyle/>
                    <a:p>
                      <a:r>
                        <a:rPr lang="en-US" dirty="0" err="1" smtClean="0"/>
                        <a:t>GetReport</a:t>
                      </a:r>
                      <a:r>
                        <a:rPr lang="en-US" dirty="0" smtClean="0"/>
                        <a:t>([in] REFIID </a:t>
                      </a:r>
                      <a:r>
                        <a:rPr lang="en-US" i="1" dirty="0" err="1" smtClean="0"/>
                        <a:t>reportType</a:t>
                      </a:r>
                      <a:r>
                        <a:rPr lang="en-US" dirty="0" smtClean="0"/>
                        <a:t>, [out] </a:t>
                      </a:r>
                      <a:r>
                        <a:rPr lang="en-US" dirty="0" err="1" smtClean="0"/>
                        <a:t>ILocationReport</a:t>
                      </a:r>
                      <a:r>
                        <a:rPr lang="en-US" dirty="0" smtClean="0"/>
                        <a:t> **</a:t>
                      </a:r>
                      <a:r>
                        <a:rPr lang="en-US" i="1" dirty="0" err="1" smtClean="0"/>
                        <a:t>ppLocationReport</a:t>
                      </a:r>
                      <a:r>
                        <a:rPr lang="en-US" dirty="0" smtClean="0"/>
                        <a:t>)</a:t>
                      </a:r>
                      <a:endParaRPr lang="en-US" dirty="0"/>
                    </a:p>
                  </a:txBody>
                  <a:tcPr/>
                </a:tc>
                <a:tc>
                  <a:txBody>
                    <a:bodyPr/>
                    <a:lstStyle/>
                    <a:p>
                      <a:r>
                        <a:rPr lang="en-US" dirty="0" smtClean="0"/>
                        <a:t>Retrieves the specified report type from the default location provider.</a:t>
                      </a:r>
                      <a:endParaRPr lang="en-US" dirty="0"/>
                    </a:p>
                  </a:txBody>
                  <a:tcPr/>
                </a:tc>
              </a:tr>
              <a:tr h="370840">
                <a:tc>
                  <a:txBody>
                    <a:bodyPr/>
                    <a:lstStyle/>
                    <a:p>
                      <a:r>
                        <a:rPr lang="en-US" dirty="0" err="1" smtClean="0"/>
                        <a:t>SetReport</a:t>
                      </a:r>
                      <a:r>
                        <a:rPr lang="en-US" dirty="0" smtClean="0"/>
                        <a:t>([in] REFIID </a:t>
                      </a:r>
                      <a:r>
                        <a:rPr lang="en-US" i="1" dirty="0" err="1" smtClean="0"/>
                        <a:t>reportType</a:t>
                      </a:r>
                      <a:r>
                        <a:rPr lang="en-US" dirty="0" smtClean="0"/>
                        <a:t>, [in] </a:t>
                      </a:r>
                      <a:r>
                        <a:rPr lang="en-US" dirty="0" err="1" smtClean="0"/>
                        <a:t>ILocationReport</a:t>
                      </a:r>
                      <a:r>
                        <a:rPr lang="en-US" dirty="0" smtClean="0"/>
                        <a:t> *</a:t>
                      </a:r>
                      <a:r>
                        <a:rPr lang="en-US" i="1" dirty="0" err="1" smtClean="0"/>
                        <a:t>pLocationReport</a:t>
                      </a:r>
                      <a:r>
                        <a:rPr lang="en-US" i="0" dirty="0" smtClean="0"/>
                        <a:t>)</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Specifies the default location.</a:t>
                      </a:r>
                      <a:endParaRPr lang="en-US" dirty="0"/>
                    </a:p>
                  </a:txBody>
                  <a:tcPr/>
                </a:tc>
              </a:tr>
            </a:tbl>
          </a:graphicData>
        </a:graphic>
      </p:graphicFrame>
      <p:sp>
        <p:nvSpPr>
          <p:cNvPr id="4" name="TextBox 3"/>
          <p:cNvSpPr txBox="1"/>
          <p:nvPr/>
        </p:nvSpPr>
        <p:spPr>
          <a:xfrm>
            <a:off x="357158" y="1643050"/>
            <a:ext cx="8215370" cy="646331"/>
          </a:xfrm>
          <a:prstGeom prst="rect">
            <a:avLst/>
          </a:prstGeom>
          <a:noFill/>
        </p:spPr>
        <p:txBody>
          <a:bodyPr wrap="square" rtlCol="0">
            <a:spAutoFit/>
          </a:bodyPr>
          <a:lstStyle/>
          <a:p>
            <a:r>
              <a:rPr lang="en-US" dirty="0" smtClean="0"/>
              <a:t>Used to set default location (just like the Control Panel applet does) or specifically get the default location.</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Types of Location Data</a:t>
            </a:r>
            <a:endParaRPr lang="en-US" dirty="0"/>
          </a:p>
        </p:txBody>
      </p:sp>
      <p:sp>
        <p:nvSpPr>
          <p:cNvPr id="3" name="Text Placeholder 2"/>
          <p:cNvSpPr>
            <a:spLocks noGrp="1"/>
          </p:cNvSpPr>
          <p:nvPr>
            <p:ph type="body" sz="quarter" idx="10"/>
          </p:nvPr>
        </p:nvSpPr>
        <p:spPr>
          <a:xfrm>
            <a:off x="381000" y="1214422"/>
            <a:ext cx="8382000" cy="5078313"/>
          </a:xfrm>
        </p:spPr>
        <p:txBody>
          <a:bodyPr/>
          <a:lstStyle/>
          <a:p>
            <a:r>
              <a:rPr lang="en-US" dirty="0" smtClean="0"/>
              <a:t>Geographic data (</a:t>
            </a:r>
            <a:r>
              <a:rPr lang="en-US" dirty="0" err="1" smtClean="0"/>
              <a:t>ILatLongReport</a:t>
            </a:r>
            <a:r>
              <a:rPr lang="en-US" dirty="0" smtClean="0"/>
              <a:t>)</a:t>
            </a:r>
          </a:p>
          <a:p>
            <a:pPr lvl="1"/>
            <a:r>
              <a:rPr lang="en-US" dirty="0" smtClean="0"/>
              <a:t>Latitude, longitude, altitude, </a:t>
            </a:r>
            <a:br>
              <a:rPr lang="en-US" dirty="0" smtClean="0"/>
            </a:br>
            <a:r>
              <a:rPr lang="en-US" dirty="0" smtClean="0"/>
              <a:t>associated error required</a:t>
            </a:r>
          </a:p>
          <a:p>
            <a:pPr lvl="1"/>
            <a:r>
              <a:rPr lang="en-US" dirty="0" smtClean="0"/>
              <a:t>Most common format</a:t>
            </a:r>
          </a:p>
          <a:p>
            <a:pPr lvl="1"/>
            <a:r>
              <a:rPr lang="en-US" dirty="0" smtClean="0"/>
              <a:t>Best format for precise location</a:t>
            </a:r>
          </a:p>
          <a:p>
            <a:pPr lvl="1"/>
            <a:r>
              <a:rPr lang="en-US" dirty="0" smtClean="0"/>
              <a:t>Can reverse geo-code later</a:t>
            </a:r>
          </a:p>
          <a:p>
            <a:r>
              <a:rPr lang="en-US" dirty="0" smtClean="0"/>
              <a:t>Civic address (</a:t>
            </a:r>
            <a:r>
              <a:rPr lang="en-US" dirty="0" err="1" smtClean="0"/>
              <a:t>ICivicAddressReport</a:t>
            </a:r>
            <a:r>
              <a:rPr lang="en-US" dirty="0" smtClean="0"/>
              <a:t>)</a:t>
            </a:r>
          </a:p>
          <a:p>
            <a:pPr lvl="1"/>
            <a:r>
              <a:rPr lang="en-US" dirty="0" smtClean="0"/>
              <a:t>Zip code, country required</a:t>
            </a:r>
          </a:p>
          <a:p>
            <a:pPr lvl="1"/>
            <a:r>
              <a:rPr lang="en-US" dirty="0" smtClean="0"/>
              <a:t>Most human readable</a:t>
            </a:r>
          </a:p>
          <a:p>
            <a:pPr lvl="1"/>
            <a:r>
              <a:rPr lang="en-US" dirty="0" smtClean="0"/>
              <a:t>Best for ‘rough’ location estimates,</a:t>
            </a:r>
            <a:br>
              <a:rPr lang="en-US" dirty="0" smtClean="0"/>
            </a:br>
            <a:r>
              <a:rPr lang="en-US" dirty="0" smtClean="0"/>
              <a:t>street directions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Getting a Location Report</a:t>
            </a:r>
            <a:endParaRPr lang="en-US" dirty="0"/>
          </a:p>
        </p:txBody>
      </p:sp>
      <p:sp>
        <p:nvSpPr>
          <p:cNvPr id="5" name="Text Placeholder 4"/>
          <p:cNvSpPr>
            <a:spLocks noGrp="1"/>
          </p:cNvSpPr>
          <p:nvPr>
            <p:ph type="body" sz="quarter" idx="10"/>
          </p:nvPr>
        </p:nvSpPr>
        <p:spPr>
          <a:xfrm>
            <a:off x="722313" y="1905001"/>
            <a:ext cx="8040688" cy="3991093"/>
          </a:xfrm>
        </p:spPr>
        <p:txBody>
          <a:bodyPr/>
          <a:lstStyle/>
          <a:p>
            <a:r>
              <a:rPr lang="en-US" sz="1400" dirty="0" smtClean="0"/>
              <a:t>HRESULT hr;</a:t>
            </a:r>
          </a:p>
          <a:p>
            <a:r>
              <a:rPr lang="en-US" sz="1400" dirty="0" smtClean="0"/>
              <a:t>IID </a:t>
            </a:r>
            <a:r>
              <a:rPr lang="en-US" sz="1400" dirty="0" err="1" smtClean="0"/>
              <a:t>civicReportIID</a:t>
            </a:r>
            <a:r>
              <a:rPr lang="en-US" sz="1400" dirty="0" smtClean="0"/>
              <a:t> = </a:t>
            </a:r>
            <a:r>
              <a:rPr lang="en-US" sz="1400" dirty="0" err="1" smtClean="0"/>
              <a:t>IID_ICivicAddressReport</a:t>
            </a:r>
            <a:r>
              <a:rPr lang="en-US" sz="1400" dirty="0" smtClean="0"/>
              <a:t>;</a:t>
            </a:r>
          </a:p>
          <a:p>
            <a:endParaRPr lang="en-US" sz="1400" dirty="0" smtClean="0"/>
          </a:p>
          <a:p>
            <a:r>
              <a:rPr lang="en-US" sz="1400" dirty="0" err="1" smtClean="0"/>
              <a:t>CComPtr</a:t>
            </a:r>
            <a:r>
              <a:rPr lang="en-US" sz="1400" dirty="0" smtClean="0"/>
              <a:t>&lt;</a:t>
            </a:r>
            <a:r>
              <a:rPr lang="en-US" sz="1400" dirty="0" err="1" smtClean="0"/>
              <a:t>ILocation</a:t>
            </a:r>
            <a:r>
              <a:rPr lang="en-US" sz="1400" dirty="0" smtClean="0"/>
              <a:t>&gt; </a:t>
            </a:r>
            <a:r>
              <a:rPr lang="en-US" sz="1400" dirty="0" err="1" smtClean="0"/>
              <a:t>pLocation</a:t>
            </a:r>
            <a:r>
              <a:rPr lang="en-US" sz="1400" dirty="0" smtClean="0"/>
              <a:t>;</a:t>
            </a:r>
          </a:p>
          <a:p>
            <a:r>
              <a:rPr lang="en-US" sz="1400" dirty="0" err="1" smtClean="0"/>
              <a:t>CComPtr</a:t>
            </a:r>
            <a:r>
              <a:rPr lang="en-US" sz="1400" dirty="0" smtClean="0"/>
              <a:t>&lt;</a:t>
            </a:r>
            <a:r>
              <a:rPr lang="en-US" sz="1400" dirty="0" err="1" smtClean="0"/>
              <a:t>ILocationReport</a:t>
            </a:r>
            <a:r>
              <a:rPr lang="en-US" sz="1400" dirty="0" smtClean="0"/>
              <a:t>&gt; </a:t>
            </a:r>
            <a:r>
              <a:rPr lang="en-US" sz="1400" dirty="0" err="1" smtClean="0"/>
              <a:t>pReport</a:t>
            </a:r>
            <a:r>
              <a:rPr lang="en-US" sz="1400" dirty="0" smtClean="0"/>
              <a:t>;</a:t>
            </a:r>
          </a:p>
          <a:p>
            <a:endParaRPr lang="en-US" sz="1400" dirty="0" smtClean="0"/>
          </a:p>
          <a:p>
            <a:r>
              <a:rPr lang="en-US" sz="1400" dirty="0" smtClean="0"/>
              <a:t>hr = </a:t>
            </a:r>
            <a:r>
              <a:rPr lang="en-US" sz="1400" dirty="0" err="1" smtClean="0"/>
              <a:t>pLocation.CoCreateInstance</a:t>
            </a:r>
            <a:r>
              <a:rPr lang="en-US" sz="1400" dirty="0" smtClean="0"/>
              <a:t>(</a:t>
            </a:r>
            <a:r>
              <a:rPr lang="en-US" sz="1400" dirty="0" err="1" smtClean="0"/>
              <a:t>CLSID_Location</a:t>
            </a:r>
            <a:r>
              <a:rPr lang="en-US" sz="1400" dirty="0" smtClean="0"/>
              <a:t>);</a:t>
            </a:r>
          </a:p>
          <a:p>
            <a:r>
              <a:rPr lang="en-US" sz="1400" dirty="0" smtClean="0"/>
              <a:t>hr = </a:t>
            </a:r>
            <a:r>
              <a:rPr lang="en-US" sz="1400" dirty="0" err="1" smtClean="0"/>
              <a:t>pLocation</a:t>
            </a:r>
            <a:r>
              <a:rPr lang="en-US" sz="1400" dirty="0" smtClean="0"/>
              <a:t>-&gt;</a:t>
            </a:r>
            <a:r>
              <a:rPr lang="en-US" sz="1400" dirty="0" err="1" smtClean="0"/>
              <a:t>RequestPermissions</a:t>
            </a:r>
            <a:r>
              <a:rPr lang="en-US" sz="1400" dirty="0" smtClean="0"/>
              <a:t>(0, &amp;</a:t>
            </a:r>
            <a:r>
              <a:rPr lang="en-US" sz="1400" dirty="0" err="1" smtClean="0"/>
              <a:t>civicReportIID</a:t>
            </a:r>
            <a:r>
              <a:rPr lang="en-US" sz="1400" dirty="0" smtClean="0"/>
              <a:t>, 1, TRUE);</a:t>
            </a:r>
          </a:p>
          <a:p>
            <a:r>
              <a:rPr lang="en-US" sz="1400" dirty="0" smtClean="0"/>
              <a:t>hr = </a:t>
            </a:r>
            <a:r>
              <a:rPr lang="en-US" sz="1400" dirty="0" err="1" smtClean="0"/>
              <a:t>pLocation</a:t>
            </a:r>
            <a:r>
              <a:rPr lang="en-US" sz="1400" dirty="0" smtClean="0"/>
              <a:t>-&gt;</a:t>
            </a:r>
            <a:r>
              <a:rPr lang="en-US" sz="1400" dirty="0" err="1" smtClean="0"/>
              <a:t>GetReport</a:t>
            </a:r>
            <a:r>
              <a:rPr lang="en-US" sz="1400" dirty="0" smtClean="0"/>
              <a:t>(</a:t>
            </a:r>
            <a:r>
              <a:rPr lang="en-US" sz="1400" dirty="0" err="1" smtClean="0"/>
              <a:t>civicReportIID</a:t>
            </a:r>
            <a:r>
              <a:rPr lang="en-US" sz="1400" dirty="0" smtClean="0"/>
              <a:t>, &amp;</a:t>
            </a:r>
            <a:r>
              <a:rPr lang="en-US" sz="1400" dirty="0" err="1" smtClean="0"/>
              <a:t>pReport</a:t>
            </a:r>
            <a:r>
              <a:rPr lang="en-US" sz="1400" dirty="0" smtClean="0"/>
              <a:t>);</a:t>
            </a:r>
          </a:p>
          <a:p>
            <a:r>
              <a:rPr lang="en-US" sz="1400" dirty="0" smtClean="0"/>
              <a:t>	</a:t>
            </a:r>
          </a:p>
          <a:p>
            <a:r>
              <a:rPr lang="en-US" sz="1400" dirty="0" err="1" smtClean="0"/>
              <a:t>CComPtr</a:t>
            </a:r>
            <a:r>
              <a:rPr lang="en-US" sz="1400" dirty="0" smtClean="0"/>
              <a:t>&lt;</a:t>
            </a:r>
            <a:r>
              <a:rPr lang="en-US" sz="1400" dirty="0" err="1" smtClean="0"/>
              <a:t>ICivicAddressReport</a:t>
            </a:r>
            <a:r>
              <a:rPr lang="en-US" sz="1400" dirty="0" smtClean="0"/>
              <a:t>&gt; </a:t>
            </a:r>
            <a:r>
              <a:rPr lang="en-US" sz="1400" dirty="0" err="1" smtClean="0"/>
              <a:t>pCivicAddressReport</a:t>
            </a:r>
            <a:r>
              <a:rPr lang="en-US" sz="1400" dirty="0" smtClean="0"/>
              <a:t>;</a:t>
            </a:r>
          </a:p>
          <a:p>
            <a:r>
              <a:rPr lang="en-US" sz="1400" dirty="0" err="1" smtClean="0"/>
              <a:t>pReport.QueryInterface</a:t>
            </a:r>
            <a:r>
              <a:rPr lang="en-US" sz="1400" dirty="0" smtClean="0"/>
              <a:t>&lt;</a:t>
            </a:r>
            <a:r>
              <a:rPr lang="en-US" sz="1400" dirty="0" err="1" smtClean="0"/>
              <a:t>ICivicAddressReport</a:t>
            </a:r>
            <a:r>
              <a:rPr lang="en-US" sz="1400" dirty="0" smtClean="0"/>
              <a:t>&gt;(&amp;</a:t>
            </a:r>
            <a:r>
              <a:rPr lang="en-US" sz="1400" dirty="0" err="1" smtClean="0"/>
              <a:t>pCivicAddressReport</a:t>
            </a:r>
            <a:r>
              <a:rPr lang="en-US" sz="1400" dirty="0" smtClean="0"/>
              <a:t>);</a:t>
            </a:r>
          </a:p>
          <a:p>
            <a:endParaRPr lang="en-US" sz="1400" dirty="0" smtClean="0"/>
          </a:p>
          <a:p>
            <a:r>
              <a:rPr lang="en-US" sz="1400" dirty="0" smtClean="0"/>
              <a:t>BSTR </a:t>
            </a:r>
            <a:r>
              <a:rPr lang="en-US" sz="1400" dirty="0" err="1" smtClean="0"/>
              <a:t>str</a:t>
            </a:r>
            <a:r>
              <a:rPr lang="en-US" sz="1400" dirty="0" smtClean="0"/>
              <a:t>;</a:t>
            </a:r>
          </a:p>
          <a:p>
            <a:r>
              <a:rPr lang="en-US" sz="1400" dirty="0" smtClean="0"/>
              <a:t>hr = </a:t>
            </a:r>
            <a:r>
              <a:rPr lang="en-US" sz="1400" dirty="0" err="1" smtClean="0"/>
              <a:t>pCivicAddressReport</a:t>
            </a:r>
            <a:r>
              <a:rPr lang="en-US" sz="1400" dirty="0" smtClean="0"/>
              <a:t>-&gt;</a:t>
            </a:r>
            <a:r>
              <a:rPr lang="en-US" sz="1400" dirty="0" err="1" smtClean="0"/>
              <a:t>GetCountryRegion</a:t>
            </a:r>
            <a:r>
              <a:rPr lang="en-US" sz="1400" dirty="0" smtClean="0"/>
              <a:t>(&amp;</a:t>
            </a:r>
            <a:r>
              <a:rPr lang="en-US" sz="1400" dirty="0" err="1" smtClean="0"/>
              <a:t>str</a:t>
            </a:r>
            <a:r>
              <a:rPr lang="en-US" sz="1400" dirty="0" smtClean="0"/>
              <a:t>);</a:t>
            </a:r>
          </a:p>
          <a:p>
            <a:r>
              <a:rPr lang="en-US" sz="1400" dirty="0" smtClean="0"/>
              <a:t>_</a:t>
            </a:r>
            <a:r>
              <a:rPr lang="en-US" sz="1400" dirty="0" err="1" smtClean="0"/>
              <a:t>tprintf</a:t>
            </a:r>
            <a:r>
              <a:rPr lang="en-US" sz="1400" dirty="0" smtClean="0"/>
              <a:t>(_T("Country/region: %s\n"), </a:t>
            </a:r>
            <a:r>
              <a:rPr lang="en-US" sz="1400" dirty="0" err="1" smtClean="0"/>
              <a:t>str</a:t>
            </a:r>
            <a:r>
              <a:rPr lang="en-US" sz="1400" dirty="0" smtClean="0"/>
              <a:t>);</a:t>
            </a:r>
          </a:p>
          <a:p>
            <a:r>
              <a:rPr lang="en-US" sz="1400" dirty="0" err="1" smtClean="0"/>
              <a:t>SysFreeString</a:t>
            </a:r>
            <a:r>
              <a:rPr lang="en-US" sz="1400" dirty="0" smtClean="0"/>
              <a:t>(</a:t>
            </a:r>
            <a:r>
              <a:rPr lang="en-US" sz="1400" dirty="0" err="1" smtClean="0"/>
              <a:t>str</a:t>
            </a:r>
            <a:r>
              <a:rPr lang="en-US" sz="1400" dirty="0" smtClean="0"/>
              <a:t>);</a:t>
            </a:r>
            <a:endParaRPr lang="en-US" sz="1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Agenda</a:t>
            </a:r>
            <a:endParaRPr lang="en-US" dirty="0"/>
          </a:p>
        </p:txBody>
      </p:sp>
      <p:sp>
        <p:nvSpPr>
          <p:cNvPr id="6" name="Content Placeholder 5"/>
          <p:cNvSpPr>
            <a:spLocks noGrp="1"/>
          </p:cNvSpPr>
          <p:nvPr>
            <p:ph idx="1"/>
          </p:nvPr>
        </p:nvSpPr>
        <p:spPr>
          <a:xfrm>
            <a:off x="381000" y="1412875"/>
            <a:ext cx="8382000" cy="3594830"/>
          </a:xfrm>
        </p:spPr>
        <p:txBody>
          <a:bodyPr/>
          <a:lstStyle/>
          <a:p>
            <a:r>
              <a:rPr lang="en-US" dirty="0" smtClean="0"/>
              <a:t>Introduction to the Windows Sensor and Location Platform</a:t>
            </a:r>
          </a:p>
          <a:p>
            <a:r>
              <a:rPr lang="en-US" dirty="0" smtClean="0"/>
              <a:t>Sensor architecture </a:t>
            </a:r>
          </a:p>
          <a:p>
            <a:r>
              <a:rPr lang="en-US" dirty="0" smtClean="0"/>
              <a:t>Working with the Sensor API</a:t>
            </a:r>
          </a:p>
          <a:p>
            <a:r>
              <a:rPr lang="en-US" dirty="0" smtClean="0"/>
              <a:t>Location architecture</a:t>
            </a:r>
          </a:p>
          <a:p>
            <a:r>
              <a:rPr lang="en-US" dirty="0" smtClean="0"/>
              <a:t>Working with the Location API</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Location Wrapper Architecture</a:t>
            </a:r>
            <a:endParaRPr lang="en-US" dirty="0"/>
          </a:p>
        </p:txBody>
      </p:sp>
      <p:sp>
        <p:nvSpPr>
          <p:cNvPr id="3" name="Text Placeholder 2"/>
          <p:cNvSpPr>
            <a:spLocks noGrp="1"/>
          </p:cNvSpPr>
          <p:nvPr>
            <p:ph type="body" sz="quarter" idx="10"/>
          </p:nvPr>
        </p:nvSpPr>
        <p:spPr>
          <a:xfrm>
            <a:off x="381000" y="1071546"/>
            <a:ext cx="8382000" cy="886397"/>
          </a:xfrm>
        </p:spPr>
        <p:txBody>
          <a:bodyPr/>
          <a:lstStyle/>
          <a:p>
            <a:r>
              <a:rPr lang="en-US" dirty="0" smtClean="0"/>
              <a:t>Consists of two main classes: </a:t>
            </a:r>
            <a:r>
              <a:rPr lang="en-US" dirty="0" err="1" smtClean="0"/>
              <a:t>LocationProvider</a:t>
            </a:r>
            <a:r>
              <a:rPr lang="en-US" dirty="0" smtClean="0"/>
              <a:t> and </a:t>
            </a:r>
            <a:r>
              <a:rPr lang="en-US" dirty="0" err="1" smtClean="0"/>
              <a:t>LocationReport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28596" y="1965392"/>
            <a:ext cx="4357718" cy="4464004"/>
          </a:xfrm>
          <a:prstGeom prst="rect">
            <a:avLst/>
          </a:prstGeom>
          <a:noFill/>
          <a:ln w="9525">
            <a:noFill/>
            <a:miter lim="800000"/>
            <a:headEnd/>
            <a:tailEnd/>
          </a:ln>
          <a:effectLst/>
        </p:spPr>
      </p:pic>
      <p:sp>
        <p:nvSpPr>
          <p:cNvPr id="6" name="TextBox 5"/>
          <p:cNvSpPr txBox="1"/>
          <p:nvPr/>
        </p:nvSpPr>
        <p:spPr>
          <a:xfrm>
            <a:off x="5143504" y="2143116"/>
            <a:ext cx="3857652" cy="4093428"/>
          </a:xfrm>
          <a:prstGeom prst="rect">
            <a:avLst/>
          </a:prstGeom>
          <a:noFill/>
        </p:spPr>
        <p:txBody>
          <a:bodyPr wrap="square" rtlCol="0">
            <a:spAutoFit/>
          </a:bodyPr>
          <a:lstStyle/>
          <a:p>
            <a:pPr>
              <a:buFont typeface="Arial" pitchFamily="34" charset="0"/>
              <a:buChar char="•"/>
            </a:pPr>
            <a:r>
              <a:rPr lang="en-US" sz="2000" dirty="0" smtClean="0">
                <a:latin typeface="Segoe UI" pitchFamily="34" charset="0"/>
                <a:ea typeface="Segoe UI" pitchFamily="34" charset="0"/>
                <a:cs typeface="Segoe UI" pitchFamily="34" charset="0"/>
              </a:rPr>
              <a:t> Instantiate a </a:t>
            </a:r>
            <a:r>
              <a:rPr lang="en-US" sz="2000" dirty="0" err="1" smtClean="0">
                <a:latin typeface="Segoe UI" pitchFamily="34" charset="0"/>
                <a:ea typeface="Segoe UI" pitchFamily="34" charset="0"/>
                <a:cs typeface="Segoe UI" pitchFamily="34" charset="0"/>
              </a:rPr>
              <a:t>LocationProvider</a:t>
            </a:r>
            <a:r>
              <a:rPr lang="en-US" sz="2000" dirty="0" smtClean="0">
                <a:latin typeface="Segoe UI" pitchFamily="34" charset="0"/>
                <a:ea typeface="Segoe UI" pitchFamily="34" charset="0"/>
                <a:cs typeface="Segoe UI" pitchFamily="34" charset="0"/>
              </a:rPr>
              <a:t>-derived type (for example, </a:t>
            </a:r>
            <a:r>
              <a:rPr lang="en-US" sz="2000" dirty="0" err="1" smtClean="0">
                <a:latin typeface="Segoe UI" pitchFamily="34" charset="0"/>
                <a:ea typeface="Segoe UI" pitchFamily="34" charset="0"/>
                <a:cs typeface="Segoe UI" pitchFamily="34" charset="0"/>
              </a:rPr>
              <a:t>LatLongLocationProvider</a:t>
            </a:r>
            <a:r>
              <a:rPr lang="en-US" sz="2000" dirty="0" smtClean="0">
                <a:latin typeface="Segoe UI" pitchFamily="34" charset="0"/>
                <a:ea typeface="Segoe UI" pitchFamily="34" charset="0"/>
                <a:cs typeface="Segoe UI" pitchFamily="34" charset="0"/>
              </a:rPr>
              <a:t>).</a:t>
            </a:r>
            <a:br>
              <a:rPr lang="en-US" sz="2000" dirty="0" smtClean="0">
                <a:latin typeface="Segoe UI" pitchFamily="34" charset="0"/>
                <a:ea typeface="Segoe UI" pitchFamily="34" charset="0"/>
                <a:cs typeface="Segoe UI" pitchFamily="34" charset="0"/>
              </a:rPr>
            </a:br>
            <a:r>
              <a:rPr lang="en-US" sz="2000" dirty="0" err="1" smtClean="0">
                <a:latin typeface="Segoe UI" pitchFamily="34" charset="0"/>
                <a:ea typeface="Segoe UI" pitchFamily="34" charset="0"/>
                <a:cs typeface="Segoe UI" pitchFamily="34" charset="0"/>
              </a:rPr>
              <a:t>C’tor</a:t>
            </a:r>
            <a:r>
              <a:rPr lang="en-US" sz="2000" dirty="0" smtClean="0">
                <a:latin typeface="Segoe UI" pitchFamily="34" charset="0"/>
                <a:ea typeface="Segoe UI" pitchFamily="34" charset="0"/>
                <a:cs typeface="Segoe UI" pitchFamily="34" charset="0"/>
              </a:rPr>
              <a:t> expects minimum report interval.</a:t>
            </a:r>
          </a:p>
          <a:p>
            <a:pPr>
              <a:buFont typeface="Arial" pitchFamily="34" charset="0"/>
              <a:buChar char="•"/>
            </a:pPr>
            <a:r>
              <a:rPr lang="en-US" sz="2000" dirty="0" smtClean="0">
                <a:latin typeface="Segoe UI" pitchFamily="34" charset="0"/>
                <a:ea typeface="Segoe UI" pitchFamily="34" charset="0"/>
                <a:cs typeface="Segoe UI" pitchFamily="34" charset="0"/>
              </a:rPr>
              <a:t> Query status via </a:t>
            </a:r>
            <a:r>
              <a:rPr lang="en-US" sz="2000" dirty="0" err="1" smtClean="0">
                <a:latin typeface="Segoe UI" pitchFamily="34" charset="0"/>
                <a:ea typeface="Segoe UI" pitchFamily="34" charset="0"/>
                <a:cs typeface="Segoe UI" pitchFamily="34" charset="0"/>
              </a:rPr>
              <a:t>ReportStatus</a:t>
            </a:r>
            <a:r>
              <a:rPr lang="en-US" sz="2000" dirty="0" smtClean="0">
                <a:latin typeface="Segoe UI" pitchFamily="34" charset="0"/>
                <a:ea typeface="Segoe UI" pitchFamily="34" charset="0"/>
                <a:cs typeface="Segoe UI" pitchFamily="34" charset="0"/>
              </a:rPr>
              <a:t>.</a:t>
            </a:r>
          </a:p>
          <a:p>
            <a:pPr>
              <a:buFont typeface="Arial" pitchFamily="34" charset="0"/>
              <a:buChar char="•"/>
            </a:pPr>
            <a:r>
              <a:rPr lang="en-US" sz="2000" dirty="0" smtClean="0">
                <a:latin typeface="Segoe UI" pitchFamily="34" charset="0"/>
                <a:ea typeface="Segoe UI" pitchFamily="34" charset="0"/>
                <a:cs typeface="Segoe UI" pitchFamily="34" charset="0"/>
              </a:rPr>
              <a:t> If necessary, call </a:t>
            </a:r>
            <a:r>
              <a:rPr lang="en-US" sz="2000" dirty="0" err="1" smtClean="0">
                <a:latin typeface="Segoe UI" pitchFamily="34" charset="0"/>
                <a:ea typeface="Segoe UI" pitchFamily="34" charset="0"/>
                <a:cs typeface="Segoe UI" pitchFamily="34" charset="0"/>
              </a:rPr>
              <a:t>RequestPermissions</a:t>
            </a:r>
            <a:r>
              <a:rPr lang="en-US" sz="2000" dirty="0" smtClean="0">
                <a:latin typeface="Segoe UI" pitchFamily="34" charset="0"/>
                <a:ea typeface="Segoe UI" pitchFamily="34" charset="0"/>
                <a:cs typeface="Segoe UI" pitchFamily="34" charset="0"/>
              </a:rPr>
              <a:t> static method.</a:t>
            </a:r>
          </a:p>
          <a:p>
            <a:pPr>
              <a:buFont typeface="Arial" pitchFamily="34" charset="0"/>
              <a:buChar char="•"/>
            </a:pP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GetReport</a:t>
            </a:r>
            <a:r>
              <a:rPr lang="en-US" sz="2000" dirty="0" smtClean="0">
                <a:latin typeface="Segoe UI" pitchFamily="34" charset="0"/>
                <a:ea typeface="Segoe UI" pitchFamily="34" charset="0"/>
                <a:cs typeface="Segoe UI" pitchFamily="34" charset="0"/>
              </a:rPr>
              <a:t>() synchronously, </a:t>
            </a:r>
            <a:r>
              <a:rPr lang="en-US" sz="2000" i="1" dirty="0" smtClean="0">
                <a:latin typeface="Segoe UI" pitchFamily="34" charset="0"/>
                <a:ea typeface="Segoe UI" pitchFamily="34" charset="0"/>
                <a:cs typeface="Segoe UI" pitchFamily="34" charset="0"/>
              </a:rPr>
              <a:t>or </a:t>
            </a:r>
          </a:p>
          <a:p>
            <a:pPr>
              <a:buFont typeface="Arial" pitchFamily="34" charset="0"/>
              <a:buChar char="•"/>
            </a:pPr>
            <a:r>
              <a:rPr lang="en-US" sz="2000" i="1" dirty="0" smtClean="0">
                <a:latin typeface="Segoe UI" pitchFamily="34" charset="0"/>
                <a:ea typeface="Segoe UI" pitchFamily="34" charset="0"/>
                <a:cs typeface="Segoe UI" pitchFamily="34" charset="0"/>
              </a:rPr>
              <a:t> S</a:t>
            </a:r>
            <a:r>
              <a:rPr lang="en-US" sz="2000" dirty="0" smtClean="0">
                <a:latin typeface="Segoe UI" pitchFamily="34" charset="0"/>
                <a:ea typeface="Segoe UI" pitchFamily="34" charset="0"/>
                <a:cs typeface="Segoe UI" pitchFamily="34" charset="0"/>
              </a:rPr>
              <a:t>ubscribe to </a:t>
            </a:r>
            <a:r>
              <a:rPr lang="en-US" sz="2000" dirty="0" err="1" smtClean="0">
                <a:latin typeface="Segoe UI" pitchFamily="34" charset="0"/>
                <a:ea typeface="Segoe UI" pitchFamily="34" charset="0"/>
                <a:cs typeface="Segoe UI" pitchFamily="34" charset="0"/>
              </a:rPr>
              <a:t>LocationChanged</a:t>
            </a:r>
            <a:r>
              <a:rPr lang="en-US" sz="2000" dirty="0" smtClean="0">
                <a:latin typeface="Segoe UI" pitchFamily="34" charset="0"/>
                <a:ea typeface="Segoe UI" pitchFamily="34" charset="0"/>
                <a:cs typeface="Segoe UI" pitchFamily="34" charset="0"/>
              </a:rPr>
              <a:t> event.</a:t>
            </a:r>
          </a:p>
          <a:p>
            <a:pPr>
              <a:buFont typeface="Arial" pitchFamily="34" charset="0"/>
              <a:buChar char="•"/>
            </a:pPr>
            <a:endParaRPr lang="en-US" sz="2000" dirty="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Location Wrapper Architecture</a:t>
            </a:r>
            <a:endParaRPr lang="en-US" dirty="0"/>
          </a:p>
        </p:txBody>
      </p:sp>
      <p:sp>
        <p:nvSpPr>
          <p:cNvPr id="3" name="Text Placeholder 2"/>
          <p:cNvSpPr>
            <a:spLocks noGrp="1"/>
          </p:cNvSpPr>
          <p:nvPr>
            <p:ph type="body" sz="quarter" idx="10"/>
          </p:nvPr>
        </p:nvSpPr>
        <p:spPr>
          <a:xfrm>
            <a:off x="381000" y="1000108"/>
            <a:ext cx="8382000" cy="886397"/>
          </a:xfrm>
        </p:spPr>
        <p:txBody>
          <a:bodyPr/>
          <a:lstStyle/>
          <a:p>
            <a:r>
              <a:rPr lang="en-US" dirty="0" err="1" smtClean="0"/>
              <a:t>LocationReport</a:t>
            </a:r>
            <a:r>
              <a:rPr lang="en-US" dirty="0" smtClean="0"/>
              <a:t> is the actual object containing data</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428596" y="1890171"/>
            <a:ext cx="3438519" cy="4467787"/>
          </a:xfrm>
          <a:prstGeom prst="rect">
            <a:avLst/>
          </a:prstGeom>
          <a:noFill/>
          <a:ln w="9525">
            <a:noFill/>
            <a:miter lim="800000"/>
            <a:headEnd/>
            <a:tailEnd/>
          </a:ln>
          <a:effectLst/>
        </p:spPr>
      </p:pic>
      <p:sp>
        <p:nvSpPr>
          <p:cNvPr id="6" name="TextBox 5"/>
          <p:cNvSpPr txBox="1"/>
          <p:nvPr/>
        </p:nvSpPr>
        <p:spPr>
          <a:xfrm>
            <a:off x="4429124" y="1714488"/>
            <a:ext cx="4357718" cy="2308324"/>
          </a:xfrm>
          <a:prstGeom prst="rect">
            <a:avLst/>
          </a:prstGeom>
          <a:noFill/>
        </p:spPr>
        <p:txBody>
          <a:bodyPr wrap="square" rtlCol="0">
            <a:spAutoFit/>
          </a:bodyPr>
          <a:lstStyle/>
          <a:p>
            <a:pPr>
              <a:buFont typeface="Arial" pitchFamily="34" charset="0"/>
              <a:buChar char="•"/>
            </a:pPr>
            <a:r>
              <a:rPr lang="en-US" sz="2400" dirty="0" smtClean="0">
                <a:latin typeface="Segoe UI" pitchFamily="34" charset="0"/>
                <a:ea typeface="Segoe UI" pitchFamily="34" charset="0"/>
                <a:cs typeface="Segoe UI" pitchFamily="34" charset="0"/>
              </a:rPr>
              <a:t> Cast the </a:t>
            </a:r>
            <a:r>
              <a:rPr lang="en-US" sz="2400" dirty="0" err="1" smtClean="0">
                <a:latin typeface="Segoe UI" pitchFamily="34" charset="0"/>
                <a:ea typeface="Segoe UI" pitchFamily="34" charset="0"/>
                <a:cs typeface="Segoe UI" pitchFamily="34" charset="0"/>
              </a:rPr>
              <a:t>LocationReport</a:t>
            </a:r>
            <a:r>
              <a:rPr lang="en-US" sz="2400" dirty="0" smtClean="0">
                <a:latin typeface="Segoe UI" pitchFamily="34" charset="0"/>
                <a:ea typeface="Segoe UI" pitchFamily="34" charset="0"/>
                <a:cs typeface="Segoe UI" pitchFamily="34" charset="0"/>
              </a:rPr>
              <a:t> type you got from </a:t>
            </a:r>
            <a:r>
              <a:rPr lang="en-US" sz="2400" dirty="0" err="1" smtClean="0">
                <a:latin typeface="Segoe UI" pitchFamily="34" charset="0"/>
                <a:ea typeface="Segoe UI" pitchFamily="34" charset="0"/>
                <a:cs typeface="Segoe UI" pitchFamily="34" charset="0"/>
              </a:rPr>
              <a:t>GetReport</a:t>
            </a:r>
            <a:r>
              <a:rPr lang="en-US" sz="2400" dirty="0" smtClean="0">
                <a:latin typeface="Segoe UI" pitchFamily="34" charset="0"/>
                <a:ea typeface="Segoe UI" pitchFamily="34" charset="0"/>
                <a:cs typeface="Segoe UI" pitchFamily="34" charset="0"/>
              </a:rPr>
              <a:t>() or in </a:t>
            </a:r>
            <a:r>
              <a:rPr lang="en-US" sz="2400" dirty="0" err="1" smtClean="0">
                <a:latin typeface="Segoe UI" pitchFamily="34" charset="0"/>
                <a:ea typeface="Segoe UI" pitchFamily="34" charset="0"/>
                <a:cs typeface="Segoe UI" pitchFamily="34" charset="0"/>
              </a:rPr>
              <a:t>LocationChanged</a:t>
            </a:r>
            <a:r>
              <a:rPr lang="en-US" sz="2400" dirty="0" smtClean="0">
                <a:latin typeface="Segoe UI" pitchFamily="34" charset="0"/>
                <a:ea typeface="Segoe UI" pitchFamily="34" charset="0"/>
                <a:cs typeface="Segoe UI" pitchFamily="34" charset="0"/>
              </a:rPr>
              <a:t> delegate to the appropriate derived type.</a:t>
            </a:r>
          </a:p>
          <a:p>
            <a:pPr>
              <a:buFont typeface="Arial" pitchFamily="34" charset="0"/>
              <a:buChar char="•"/>
            </a:pPr>
            <a:r>
              <a:rPr lang="en-US" sz="2400" dirty="0" smtClean="0">
                <a:latin typeface="Segoe UI" pitchFamily="34" charset="0"/>
                <a:ea typeface="Segoe UI" pitchFamily="34" charset="0"/>
                <a:cs typeface="Segoe UI" pitchFamily="34" charset="0"/>
              </a:rPr>
              <a:t> Query properties to retrieve the desired information.</a:t>
            </a:r>
            <a:endParaRPr lang="en-US" sz="2400" dirty="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Using Location Wrapper</a:t>
            </a:r>
            <a:br>
              <a:rPr smtClean="0"/>
            </a:br>
            <a:r>
              <a:rPr sz="3600" smtClean="0"/>
              <a:t>Synchronous</a:t>
            </a:r>
            <a:endParaRPr lang="en-US" sz="3600" dirty="0"/>
          </a:p>
        </p:txBody>
      </p:sp>
      <p:sp>
        <p:nvSpPr>
          <p:cNvPr id="5" name="Text Placeholder 4"/>
          <p:cNvSpPr>
            <a:spLocks noGrp="1"/>
          </p:cNvSpPr>
          <p:nvPr>
            <p:ph type="body" sz="quarter" idx="10"/>
          </p:nvPr>
        </p:nvSpPr>
        <p:spPr>
          <a:xfrm>
            <a:off x="500034" y="1905001"/>
            <a:ext cx="8501122" cy="3600986"/>
          </a:xfrm>
        </p:spPr>
        <p:txBody>
          <a:bodyPr/>
          <a:lstStyle/>
          <a:p>
            <a:r>
              <a:rPr lang="en-US" sz="2000" dirty="0" err="1" smtClean="0">
                <a:solidFill>
                  <a:srgbClr val="0000FF"/>
                </a:solidFill>
                <a:latin typeface="Courier New"/>
              </a:rPr>
              <a:t>var</a:t>
            </a:r>
            <a:r>
              <a:rPr lang="en-US" sz="2000" dirty="0" smtClean="0">
                <a:solidFill>
                  <a:srgbClr val="0000FF"/>
                </a:solidFill>
                <a:latin typeface="Courier New"/>
              </a:rPr>
              <a:t> </a:t>
            </a:r>
            <a:r>
              <a:rPr lang="en-US" sz="2000" dirty="0" smtClean="0">
                <a:latin typeface="Courier New"/>
              </a:rPr>
              <a:t>provider =</a:t>
            </a:r>
            <a:r>
              <a:rPr lang="en-US" sz="2000" dirty="0" smtClean="0">
                <a:solidFill>
                  <a:srgbClr val="0000FF"/>
                </a:solidFill>
                <a:latin typeface="Courier New"/>
              </a:rPr>
              <a:t> new </a:t>
            </a:r>
            <a:r>
              <a:rPr lang="en-US" sz="2000" dirty="0" err="1" smtClean="0">
                <a:solidFill>
                  <a:srgbClr val="2B91AF"/>
                </a:solidFill>
                <a:latin typeface="Courier New"/>
              </a:rPr>
              <a:t>CivicAddressLocationProvider</a:t>
            </a:r>
            <a:r>
              <a:rPr lang="en-US" sz="2000" dirty="0" smtClean="0">
                <a:latin typeface="Courier New"/>
              </a:rPr>
              <a:t>(10000);</a:t>
            </a:r>
          </a:p>
          <a:p>
            <a:endParaRPr lang="en-US" sz="2000" dirty="0" smtClean="0">
              <a:solidFill>
                <a:srgbClr val="2B91AF"/>
              </a:solidFill>
              <a:latin typeface="Courier New"/>
            </a:endParaRPr>
          </a:p>
          <a:p>
            <a:r>
              <a:rPr lang="en-US" sz="2000" dirty="0" err="1" smtClean="0">
                <a:solidFill>
                  <a:srgbClr val="2B91AF"/>
                </a:solidFill>
                <a:latin typeface="Courier New"/>
              </a:rPr>
              <a:t>LocationProvider</a:t>
            </a:r>
            <a:r>
              <a:rPr lang="en-US" sz="2000" dirty="0" err="1" smtClean="0">
                <a:latin typeface="Courier New"/>
              </a:rPr>
              <a:t>.RequestPermissions</a:t>
            </a:r>
            <a:r>
              <a:rPr lang="en-US" sz="2000" dirty="0" smtClean="0">
                <a:latin typeface="Courier New"/>
              </a:rPr>
              <a:t>(</a:t>
            </a:r>
            <a:r>
              <a:rPr lang="en-US" sz="2000" dirty="0" err="1" smtClean="0">
                <a:solidFill>
                  <a:srgbClr val="2B91AF"/>
                </a:solidFill>
                <a:latin typeface="Courier New"/>
              </a:rPr>
              <a:t>IntPtr</a:t>
            </a:r>
            <a:r>
              <a:rPr lang="en-US" sz="2000" dirty="0" err="1" smtClean="0">
                <a:latin typeface="Courier New"/>
              </a:rPr>
              <a:t>.Zero</a:t>
            </a:r>
            <a:r>
              <a:rPr lang="en-US" sz="2000" dirty="0" smtClean="0">
                <a:latin typeface="Courier New"/>
              </a:rPr>
              <a:t>, </a:t>
            </a:r>
          </a:p>
          <a:p>
            <a:r>
              <a:rPr lang="en-US" sz="2000" dirty="0" smtClean="0">
                <a:solidFill>
                  <a:srgbClr val="2B91AF"/>
                </a:solidFill>
                <a:latin typeface="Courier New"/>
              </a:rPr>
              <a:t>    </a:t>
            </a:r>
            <a:r>
              <a:rPr lang="en-US" sz="2000" dirty="0" smtClean="0">
                <a:solidFill>
                  <a:srgbClr val="0000FF"/>
                </a:solidFill>
                <a:latin typeface="Courier New"/>
              </a:rPr>
              <a:t>true</a:t>
            </a:r>
            <a:r>
              <a:rPr lang="en-US" sz="2000" dirty="0" smtClean="0">
                <a:latin typeface="Courier New"/>
              </a:rPr>
              <a:t>, provider);</a:t>
            </a:r>
          </a:p>
          <a:p>
            <a:endParaRPr lang="en-US" sz="2000" dirty="0" smtClean="0">
              <a:solidFill>
                <a:srgbClr val="0000FF"/>
              </a:solidFill>
              <a:latin typeface="Courier New"/>
            </a:endParaRPr>
          </a:p>
          <a:p>
            <a:r>
              <a:rPr lang="en-US" sz="2000" dirty="0" err="1" smtClean="0">
                <a:solidFill>
                  <a:srgbClr val="0000FF"/>
                </a:solidFill>
                <a:latin typeface="Courier New"/>
              </a:rPr>
              <a:t>var</a:t>
            </a:r>
            <a:r>
              <a:rPr lang="en-US" sz="2000" dirty="0" smtClean="0">
                <a:solidFill>
                  <a:srgbClr val="0000FF"/>
                </a:solidFill>
                <a:latin typeface="Courier New"/>
              </a:rPr>
              <a:t> </a:t>
            </a:r>
            <a:r>
              <a:rPr lang="en-US" sz="2000" dirty="0" smtClean="0">
                <a:latin typeface="Courier New"/>
              </a:rPr>
              <a:t>report = (</a:t>
            </a:r>
            <a:r>
              <a:rPr lang="en-US" sz="2000" dirty="0" err="1" smtClean="0">
                <a:solidFill>
                  <a:srgbClr val="2B91AF"/>
                </a:solidFill>
                <a:latin typeface="Courier New"/>
              </a:rPr>
              <a:t>CivicAddressLocationReport</a:t>
            </a:r>
            <a:r>
              <a:rPr lang="en-US" sz="2000" dirty="0" smtClean="0">
                <a:latin typeface="Courier New"/>
              </a:rPr>
              <a:t>) </a:t>
            </a:r>
          </a:p>
          <a:p>
            <a:r>
              <a:rPr lang="en-US" sz="2000" dirty="0" smtClean="0">
                <a:latin typeface="Courier New"/>
              </a:rPr>
              <a:t>	</a:t>
            </a:r>
            <a:r>
              <a:rPr lang="en-US" sz="2000" dirty="0" err="1" smtClean="0">
                <a:latin typeface="Courier New"/>
              </a:rPr>
              <a:t>provider.GetReport</a:t>
            </a:r>
            <a:r>
              <a:rPr lang="en-US" sz="2000" dirty="0" smtClean="0">
                <a:latin typeface="Courier New"/>
              </a:rPr>
              <a:t>();</a:t>
            </a:r>
          </a:p>
          <a:p>
            <a:endParaRPr lang="en-US" sz="2000" dirty="0" smtClean="0">
              <a:solidFill>
                <a:srgbClr val="2B91AF"/>
              </a:solidFill>
              <a:latin typeface="Courier New"/>
            </a:endParaRPr>
          </a:p>
          <a:p>
            <a:r>
              <a:rPr lang="en-US" sz="2000" dirty="0" err="1" smtClean="0">
                <a:solidFill>
                  <a:srgbClr val="2B91AF"/>
                </a:solidFill>
                <a:latin typeface="Courier New"/>
              </a:rPr>
              <a:t>Console</a:t>
            </a:r>
            <a:r>
              <a:rPr lang="en-US" sz="2000" dirty="0" err="1" smtClean="0">
                <a:latin typeface="Courier New"/>
              </a:rPr>
              <a:t>.WriteLine</a:t>
            </a:r>
            <a:r>
              <a:rPr lang="en-US" sz="2000" dirty="0" smtClean="0">
                <a:latin typeface="Courier New"/>
              </a:rPr>
              <a:t>(</a:t>
            </a:r>
            <a:r>
              <a:rPr lang="en-US" sz="2000" dirty="0" smtClean="0">
                <a:solidFill>
                  <a:srgbClr val="A31515"/>
                </a:solidFill>
                <a:latin typeface="Courier New"/>
              </a:rPr>
              <a:t>"Country/region: “</a:t>
            </a:r>
            <a:r>
              <a:rPr lang="en-US" sz="2000" dirty="0" smtClean="0">
                <a:latin typeface="Courier New"/>
              </a:rPr>
              <a:t>,	</a:t>
            </a:r>
            <a:r>
              <a:rPr lang="en-US" sz="2000" dirty="0" err="1" smtClean="0">
                <a:latin typeface="Courier New"/>
              </a:rPr>
              <a:t>report.CountryOrRegion</a:t>
            </a:r>
            <a:r>
              <a:rPr lang="en-US" sz="2000" dirty="0" smtClean="0">
                <a:latin typeface="Courier New"/>
              </a:rPr>
              <a:t>);</a:t>
            </a:r>
            <a:endParaRPr lang="en-US" sz="2000" dirty="0" smtClean="0">
              <a:latin typeface="Arial"/>
            </a:endParaRPr>
          </a:p>
          <a:p>
            <a:endParaRPr lang="en-US" sz="20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163395"/>
          </a:xfrm>
        </p:spPr>
        <p:txBody>
          <a:bodyPr/>
          <a:lstStyle/>
          <a:p>
            <a:r>
              <a:rPr smtClean="0"/>
              <a:t>Using Location Wrapper</a:t>
            </a:r>
            <a:br>
              <a:rPr smtClean="0"/>
            </a:br>
            <a:r>
              <a:rPr sz="3600" smtClean="0"/>
              <a:t>Asynchronous</a:t>
            </a:r>
            <a:endParaRPr lang="en-US" sz="3600" dirty="0"/>
          </a:p>
        </p:txBody>
      </p:sp>
      <p:sp>
        <p:nvSpPr>
          <p:cNvPr id="5" name="Text Placeholder 4"/>
          <p:cNvSpPr>
            <a:spLocks noGrp="1"/>
          </p:cNvSpPr>
          <p:nvPr>
            <p:ph type="body" sz="quarter" idx="10"/>
          </p:nvPr>
        </p:nvSpPr>
        <p:spPr>
          <a:xfrm>
            <a:off x="500034" y="1905001"/>
            <a:ext cx="8501122" cy="4555093"/>
          </a:xfrm>
        </p:spPr>
        <p:txBody>
          <a:bodyPr/>
          <a:lstStyle/>
          <a:p>
            <a:r>
              <a:rPr lang="en-US" sz="2000" dirty="0" err="1" smtClean="0">
                <a:solidFill>
                  <a:srgbClr val="0000FF"/>
                </a:solidFill>
                <a:latin typeface="Courier New"/>
              </a:rPr>
              <a:t>var</a:t>
            </a:r>
            <a:r>
              <a:rPr lang="en-US" sz="2000" dirty="0" smtClean="0">
                <a:solidFill>
                  <a:srgbClr val="0000FF"/>
                </a:solidFill>
                <a:latin typeface="Courier New"/>
              </a:rPr>
              <a:t> </a:t>
            </a:r>
            <a:r>
              <a:rPr lang="en-US" sz="2000" dirty="0" smtClean="0">
                <a:latin typeface="Courier New"/>
              </a:rPr>
              <a:t>provider = </a:t>
            </a:r>
            <a:r>
              <a:rPr lang="en-US" sz="2000" dirty="0" smtClean="0">
                <a:solidFill>
                  <a:srgbClr val="0000FF"/>
                </a:solidFill>
                <a:latin typeface="Courier New"/>
              </a:rPr>
              <a:t>new </a:t>
            </a:r>
            <a:r>
              <a:rPr lang="en-US" sz="2000" dirty="0" err="1" smtClean="0">
                <a:solidFill>
                  <a:srgbClr val="2B91AF"/>
                </a:solidFill>
                <a:latin typeface="Courier New"/>
              </a:rPr>
              <a:t>CivicAddressLocationProvider</a:t>
            </a:r>
            <a:r>
              <a:rPr lang="en-US" sz="2000" dirty="0" smtClean="0">
                <a:latin typeface="Courier New"/>
              </a:rPr>
              <a:t>(10000);</a:t>
            </a:r>
          </a:p>
          <a:p>
            <a:r>
              <a:rPr lang="en-US" sz="2000" dirty="0" smtClean="0">
                <a:latin typeface="Courier New"/>
              </a:rPr>
              <a:t>            </a:t>
            </a:r>
            <a:r>
              <a:rPr lang="en-US" sz="2000" dirty="0" err="1" smtClean="0">
                <a:solidFill>
                  <a:srgbClr val="2B91AF"/>
                </a:solidFill>
                <a:latin typeface="Courier New"/>
              </a:rPr>
              <a:t>LocationProvider</a:t>
            </a:r>
            <a:r>
              <a:rPr lang="en-US" sz="2000" dirty="0" err="1" smtClean="0">
                <a:latin typeface="Courier New"/>
              </a:rPr>
              <a:t>.RequestPermissions</a:t>
            </a:r>
            <a:r>
              <a:rPr lang="en-US" sz="2000" dirty="0" smtClean="0">
                <a:latin typeface="Courier New"/>
              </a:rPr>
              <a:t>(</a:t>
            </a:r>
            <a:r>
              <a:rPr lang="en-US" sz="2000" dirty="0" err="1" smtClean="0">
                <a:solidFill>
                  <a:srgbClr val="2B91AF"/>
                </a:solidFill>
                <a:latin typeface="Courier New"/>
              </a:rPr>
              <a:t>IntPtr</a:t>
            </a:r>
            <a:r>
              <a:rPr lang="en-US" sz="2000" dirty="0" err="1" smtClean="0">
                <a:latin typeface="Courier New"/>
              </a:rPr>
              <a:t>.Zero</a:t>
            </a:r>
            <a:r>
              <a:rPr lang="en-US" sz="2000" dirty="0" smtClean="0">
                <a:latin typeface="Courier New"/>
              </a:rPr>
              <a:t>,</a:t>
            </a:r>
            <a:r>
              <a:rPr lang="en-US" sz="2000" dirty="0" smtClean="0">
                <a:solidFill>
                  <a:srgbClr val="2B91AF"/>
                </a:solidFill>
                <a:latin typeface="Courier New"/>
              </a:rPr>
              <a:t> </a:t>
            </a:r>
          </a:p>
          <a:p>
            <a:r>
              <a:rPr lang="en-US" sz="2000" dirty="0" smtClean="0">
                <a:latin typeface="Courier New"/>
              </a:rPr>
              <a:t>   </a:t>
            </a:r>
            <a:r>
              <a:rPr lang="en-US" sz="2000" dirty="0" smtClean="0">
                <a:solidFill>
                  <a:srgbClr val="0000FF"/>
                </a:solidFill>
                <a:latin typeface="Courier New"/>
              </a:rPr>
              <a:t>true</a:t>
            </a:r>
            <a:r>
              <a:rPr lang="en-US" sz="2000" dirty="0" smtClean="0">
                <a:latin typeface="Courier New"/>
              </a:rPr>
              <a:t>, provider);</a:t>
            </a:r>
          </a:p>
          <a:p>
            <a:endParaRPr lang="en-US" sz="2000" dirty="0" smtClean="0">
              <a:latin typeface="Courier New"/>
            </a:endParaRPr>
          </a:p>
          <a:p>
            <a:r>
              <a:rPr lang="en-US" sz="2000" dirty="0" err="1" smtClean="0">
                <a:latin typeface="Courier New"/>
              </a:rPr>
              <a:t>provider.LocationChanged</a:t>
            </a:r>
            <a:r>
              <a:rPr lang="en-US" sz="2000" dirty="0" smtClean="0">
                <a:latin typeface="Courier New"/>
              </a:rPr>
              <a:t> += (</a:t>
            </a:r>
            <a:r>
              <a:rPr lang="en-US" sz="2000" dirty="0" err="1" smtClean="0">
                <a:solidFill>
                  <a:srgbClr val="2B91AF"/>
                </a:solidFill>
                <a:latin typeface="Courier New"/>
              </a:rPr>
              <a:t>LocationProvider</a:t>
            </a:r>
            <a:r>
              <a:rPr lang="en-US" sz="2000" dirty="0" smtClean="0">
                <a:latin typeface="Courier New"/>
              </a:rPr>
              <a:t> </a:t>
            </a:r>
            <a:r>
              <a:rPr lang="en-US" sz="2000" dirty="0" err="1" smtClean="0">
                <a:latin typeface="Courier New"/>
              </a:rPr>
              <a:t>prov</a:t>
            </a:r>
            <a:r>
              <a:rPr lang="en-US" sz="2000" dirty="0" smtClean="0">
                <a:latin typeface="Courier New"/>
              </a:rPr>
              <a:t>, </a:t>
            </a:r>
          </a:p>
          <a:p>
            <a:r>
              <a:rPr lang="en-US" sz="2000" dirty="0" smtClean="0">
                <a:solidFill>
                  <a:srgbClr val="2B91AF"/>
                </a:solidFill>
                <a:latin typeface="Courier New"/>
              </a:rPr>
              <a:t>  </a:t>
            </a:r>
            <a:r>
              <a:rPr lang="en-US" sz="2000" dirty="0" err="1" smtClean="0">
                <a:solidFill>
                  <a:srgbClr val="2B91AF"/>
                </a:solidFill>
                <a:latin typeface="Courier New"/>
              </a:rPr>
              <a:t>LocationReport</a:t>
            </a:r>
            <a:r>
              <a:rPr lang="en-US" sz="2000" dirty="0" smtClean="0">
                <a:latin typeface="Courier New"/>
              </a:rPr>
              <a:t> </a:t>
            </a:r>
            <a:r>
              <a:rPr lang="en-US" sz="2000" dirty="0" err="1" smtClean="0">
                <a:latin typeface="Courier New"/>
              </a:rPr>
              <a:t>newLoc</a:t>
            </a:r>
            <a:r>
              <a:rPr lang="en-US" sz="2000" dirty="0" smtClean="0">
                <a:latin typeface="Courier New"/>
              </a:rPr>
              <a:t>) =&gt;</a:t>
            </a:r>
          </a:p>
          <a:p>
            <a:r>
              <a:rPr lang="en-US" sz="2000" dirty="0" smtClean="0">
                <a:latin typeface="Courier New"/>
              </a:rPr>
              <a:t>   {</a:t>
            </a:r>
          </a:p>
          <a:p>
            <a:r>
              <a:rPr lang="en-US" sz="2000" dirty="0" smtClean="0">
                <a:latin typeface="Courier New"/>
              </a:rPr>
              <a:t>     </a:t>
            </a:r>
            <a:r>
              <a:rPr lang="en-US" sz="2000" dirty="0" err="1" smtClean="0">
                <a:solidFill>
                  <a:srgbClr val="0000FF"/>
                </a:solidFill>
                <a:latin typeface="Courier New"/>
              </a:rPr>
              <a:t>var</a:t>
            </a:r>
            <a:r>
              <a:rPr lang="en-US" sz="2000" dirty="0" smtClean="0">
                <a:solidFill>
                  <a:srgbClr val="0000FF"/>
                </a:solidFill>
                <a:latin typeface="Courier New"/>
              </a:rPr>
              <a:t> </a:t>
            </a:r>
            <a:r>
              <a:rPr lang="en-US" sz="2000" dirty="0" err="1" smtClean="0">
                <a:latin typeface="Courier New"/>
              </a:rPr>
              <a:t>civicLocReport</a:t>
            </a:r>
            <a:r>
              <a:rPr lang="en-US" sz="2000" dirty="0" smtClean="0">
                <a:latin typeface="Courier New"/>
              </a:rPr>
              <a:t> = (</a:t>
            </a:r>
            <a:r>
              <a:rPr lang="en-US" sz="2000" dirty="0" err="1" smtClean="0">
                <a:solidFill>
                  <a:srgbClr val="2B91AF"/>
                </a:solidFill>
                <a:latin typeface="Courier New"/>
              </a:rPr>
              <a:t>CivicAddressLocationReport</a:t>
            </a:r>
            <a:r>
              <a:rPr lang="en-US" sz="2000" dirty="0" smtClean="0">
                <a:latin typeface="Courier New"/>
              </a:rPr>
              <a:t>) </a:t>
            </a:r>
            <a:r>
              <a:rPr lang="en-US" sz="2000" dirty="0" smtClean="0">
                <a:solidFill>
                  <a:srgbClr val="2B91AF"/>
                </a:solidFill>
                <a:latin typeface="Courier New"/>
              </a:rPr>
              <a:t>	  </a:t>
            </a:r>
            <a:r>
              <a:rPr lang="en-US" sz="2000" dirty="0" err="1" smtClean="0">
                <a:latin typeface="Courier New"/>
              </a:rPr>
              <a:t>newLoc</a:t>
            </a:r>
            <a:r>
              <a:rPr lang="en-US" sz="2000" dirty="0" smtClean="0">
                <a:latin typeface="Courier New"/>
              </a:rPr>
              <a:t>;</a:t>
            </a:r>
          </a:p>
          <a:p>
            <a:r>
              <a:rPr lang="en-US" sz="2000" dirty="0" smtClean="0">
                <a:latin typeface="Courier New"/>
              </a:rPr>
              <a:t>     </a:t>
            </a:r>
            <a:r>
              <a:rPr lang="en-US" sz="2000" dirty="0" err="1" smtClean="0">
                <a:solidFill>
                  <a:srgbClr val="2B91AF"/>
                </a:solidFill>
                <a:latin typeface="Courier New"/>
              </a:rPr>
              <a:t>Console</a:t>
            </a:r>
            <a:r>
              <a:rPr lang="en-US" sz="2000" dirty="0" err="1" smtClean="0">
                <a:latin typeface="Courier New"/>
              </a:rPr>
              <a:t>.WriteLine</a:t>
            </a:r>
            <a:r>
              <a:rPr lang="en-US" sz="2000" dirty="0" smtClean="0">
                <a:latin typeface="Courier New"/>
              </a:rPr>
              <a:t>(</a:t>
            </a:r>
            <a:r>
              <a:rPr lang="en-US" sz="2000" dirty="0" smtClean="0">
                <a:solidFill>
                  <a:srgbClr val="A31515"/>
                </a:solidFill>
                <a:latin typeface="Courier New"/>
              </a:rPr>
              <a:t>"Country/region: "</a:t>
            </a:r>
            <a:r>
              <a:rPr lang="en-US" sz="2000" dirty="0" smtClean="0">
                <a:latin typeface="Courier New"/>
              </a:rPr>
              <a:t>,</a:t>
            </a:r>
          </a:p>
          <a:p>
            <a:r>
              <a:rPr lang="en-US" sz="2000" dirty="0" smtClean="0">
                <a:latin typeface="Courier New"/>
              </a:rPr>
              <a:t>        </a:t>
            </a:r>
            <a:r>
              <a:rPr lang="en-US" sz="2000" dirty="0" err="1" smtClean="0">
                <a:latin typeface="Courier New"/>
              </a:rPr>
              <a:t>civicLocReport.CountryOrRegion</a:t>
            </a:r>
            <a:r>
              <a:rPr lang="en-US" sz="2000" dirty="0" smtClean="0">
                <a:latin typeface="Courier New"/>
              </a:rPr>
              <a:t>);</a:t>
            </a:r>
          </a:p>
          <a:p>
            <a:r>
              <a:rPr lang="en-US" sz="2000" dirty="0" smtClean="0">
                <a:latin typeface="Courier New"/>
              </a:rPr>
              <a:t>   };</a:t>
            </a:r>
            <a:endParaRPr lang="en-US" sz="2800" dirty="0" smtClean="0">
              <a:latin typeface="Arial"/>
            </a:endParaRPr>
          </a:p>
          <a:p>
            <a:endParaRPr lang="en-US" sz="20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idx="1"/>
          </p:nvPr>
        </p:nvSpPr>
        <p:spPr>
          <a:xfrm>
            <a:off x="381000" y="1412875"/>
            <a:ext cx="8382000" cy="4167295"/>
          </a:xfrm>
        </p:spPr>
        <p:txBody>
          <a:bodyPr/>
          <a:lstStyle/>
          <a:p>
            <a:r>
              <a:rPr lang="en-US" dirty="0" smtClean="0"/>
              <a:t>Platform overview</a:t>
            </a:r>
          </a:p>
          <a:p>
            <a:r>
              <a:rPr lang="en-US" dirty="0" smtClean="0"/>
              <a:t>Native Sensor API</a:t>
            </a:r>
          </a:p>
          <a:p>
            <a:r>
              <a:rPr lang="en-US" dirty="0" smtClean="0"/>
              <a:t>Managed Sensor API wrapper</a:t>
            </a:r>
          </a:p>
          <a:p>
            <a:pPr lvl="1"/>
            <a:r>
              <a:rPr lang="en-US" dirty="0" smtClean="0"/>
              <a:t>Custom sensors</a:t>
            </a:r>
          </a:p>
          <a:p>
            <a:r>
              <a:rPr lang="en-US" dirty="0" smtClean="0"/>
              <a:t>Native Location API</a:t>
            </a:r>
          </a:p>
          <a:p>
            <a:r>
              <a:rPr lang="en-US" dirty="0" smtClean="0"/>
              <a:t>Types of location data, default location</a:t>
            </a:r>
          </a:p>
          <a:p>
            <a:r>
              <a:rPr lang="en-US" dirty="0" smtClean="0"/>
              <a:t>Managed Location API wrapper</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Sensors and Location</a:t>
            </a:r>
            <a:endParaRPr lang="en-US" dirty="0"/>
          </a:p>
        </p:txBody>
      </p:sp>
      <p:sp>
        <p:nvSpPr>
          <p:cNvPr id="5" name="Subtitle 4"/>
          <p:cNvSpPr>
            <a:spLocks noGrp="1"/>
          </p:cNvSpPr>
          <p:nvPr>
            <p:ph type="subTitle" idx="1"/>
          </p:nvPr>
        </p:nvSpPr>
        <p:spPr/>
        <p:txBody>
          <a:bodyPr/>
          <a:lstStyle/>
          <a:p>
            <a:r>
              <a:rPr lang="en-US" dirty="0" smtClean="0"/>
              <a:t>…everything you were afraid to ask</a:t>
            </a:r>
            <a:endParaRPr lang="en-US" dirty="0"/>
          </a:p>
        </p:txBody>
      </p:sp>
      <p:sp>
        <p:nvSpPr>
          <p:cNvPr id="6" name="Text Placeholder 5"/>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Sensors and Location</a:t>
            </a:r>
            <a:endParaRPr lang="en-US" dirty="0"/>
          </a:p>
        </p:txBody>
      </p:sp>
      <p:sp>
        <p:nvSpPr>
          <p:cNvPr id="5" name="Subtitle 4"/>
          <p:cNvSpPr>
            <a:spLocks noGrp="1"/>
          </p:cNvSpPr>
          <p:nvPr>
            <p:ph type="subTitle" idx="1"/>
          </p:nvPr>
        </p:nvSpPr>
        <p:spPr/>
        <p:txBody>
          <a:bodyPr/>
          <a:lstStyle/>
          <a:p>
            <a:r>
              <a:rPr lang="en-US" dirty="0" smtClean="0"/>
              <a:t>It is time to race</a:t>
            </a:r>
            <a:endParaRPr lang="en-US" dirty="0"/>
          </a:p>
        </p:txBody>
      </p:sp>
      <p:sp>
        <p:nvSpPr>
          <p:cNvPr id="6" name="Text Placeholder 5"/>
          <p:cNvSpPr>
            <a:spLocks noGrp="1"/>
          </p:cNvSpPr>
          <p:nvPr>
            <p:ph type="body" sz="quarter" idx="10"/>
          </p:nvPr>
        </p:nvSpPr>
        <p:spPr/>
        <p:txBody>
          <a:bodyPr/>
          <a:lstStyle/>
          <a:p>
            <a:r>
              <a:rPr smtClean="0"/>
              <a:t>hands-on lab</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3" y="2787387"/>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Sensor Platform Overview</a:t>
            </a:r>
            <a:endParaRPr lang="en-US" dirty="0"/>
          </a:p>
        </p:txBody>
      </p:sp>
      <p:sp>
        <p:nvSpPr>
          <p:cNvPr id="6" name="Text Placeholder 5"/>
          <p:cNvSpPr>
            <a:spLocks noGrp="1"/>
          </p:cNvSpPr>
          <p:nvPr>
            <p:ph type="body" sz="quarter" idx="10"/>
          </p:nvPr>
        </p:nvSpPr>
        <p:spPr>
          <a:xfrm>
            <a:off x="381000" y="1411552"/>
            <a:ext cx="8382000" cy="5115246"/>
          </a:xfrm>
        </p:spPr>
        <p:txBody>
          <a:bodyPr/>
          <a:lstStyle/>
          <a:p>
            <a:r>
              <a:rPr lang="en-US" dirty="0" smtClean="0"/>
              <a:t>Windows 7 features a new API for working with sensors</a:t>
            </a:r>
          </a:p>
          <a:p>
            <a:pPr lvl="1"/>
            <a:r>
              <a:rPr lang="en-US" dirty="0" smtClean="0"/>
              <a:t>COM-based API</a:t>
            </a:r>
          </a:p>
          <a:p>
            <a:pPr lvl="1"/>
            <a:r>
              <a:rPr lang="en-US" dirty="0" smtClean="0"/>
              <a:t>Works with drivers using the sensor class extension</a:t>
            </a:r>
          </a:p>
          <a:p>
            <a:r>
              <a:rPr lang="en-US" dirty="0" smtClean="0"/>
              <a:t>Benefits</a:t>
            </a:r>
          </a:p>
          <a:p>
            <a:pPr lvl="1"/>
            <a:r>
              <a:rPr lang="en-US" dirty="0" smtClean="0"/>
              <a:t>No need to target vendor-specific APIs or to know hardware specifics</a:t>
            </a:r>
          </a:p>
          <a:p>
            <a:pPr lvl="1"/>
            <a:r>
              <a:rPr lang="en-US" dirty="0" smtClean="0"/>
              <a:t>Consistent interface for all sensor types</a:t>
            </a:r>
          </a:p>
          <a:p>
            <a:pPr lvl="1"/>
            <a:r>
              <a:rPr lang="en-US" dirty="0" smtClean="0"/>
              <a:t>Privacy and security</a:t>
            </a:r>
          </a:p>
          <a:p>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txBody>
          <a:bodyPr/>
          <a:lstStyle/>
          <a:p>
            <a:r>
              <a:rPr smtClean="0"/>
              <a:t>Sensor Platform Architecture</a:t>
            </a:r>
            <a:endParaRPr lang="en-US" dirty="0"/>
          </a:p>
        </p:txBody>
      </p:sp>
      <p:pic>
        <p:nvPicPr>
          <p:cNvPr id="4" name="Picture 2" descr="http://www.windowsfordevices.com/files/misc/phidget_accelerometer-thm.jpg"/>
          <p:cNvPicPr>
            <a:picLocks noChangeAspect="1" noChangeArrowheads="1"/>
          </p:cNvPicPr>
          <p:nvPr/>
        </p:nvPicPr>
        <p:blipFill>
          <a:blip r:embed="rId3" cstate="print"/>
          <a:stretch>
            <a:fillRect/>
          </a:stretch>
        </p:blipFill>
        <p:spPr bwMode="auto">
          <a:xfrm>
            <a:off x="1382834" y="5480694"/>
            <a:ext cx="689596" cy="792480"/>
          </a:xfrm>
          <a:prstGeom prst="rect">
            <a:avLst/>
          </a:prstGeom>
          <a:noFill/>
          <a:effectLst>
            <a:outerShdw blurRad="50800" dist="38100" dir="8100000" algn="tr" rotWithShape="0">
              <a:prstClr val="black">
                <a:alpha val="40000"/>
              </a:prstClr>
            </a:outerShdw>
          </a:effectLst>
        </p:spPr>
      </p:pic>
      <p:sp>
        <p:nvSpPr>
          <p:cNvPr id="7" name="Rounded Rectangle 6"/>
          <p:cNvSpPr/>
          <p:nvPr/>
        </p:nvSpPr>
        <p:spPr>
          <a:xfrm>
            <a:off x="1209472" y="4645354"/>
            <a:ext cx="2576710" cy="42672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000" dirty="0">
                <a:gradFill>
                  <a:gsLst>
                    <a:gs pos="0">
                      <a:srgbClr val="FFFFFF"/>
                    </a:gs>
                    <a:gs pos="100000">
                      <a:srgbClr val="FFFFFF"/>
                    </a:gs>
                  </a:gsLst>
                  <a:lin ang="5400000" scaled="0"/>
                </a:gradFill>
                <a:latin typeface="Segoe"/>
              </a:rPr>
              <a:t>UMDF </a:t>
            </a:r>
            <a:r>
              <a:rPr lang="en-US" sz="2000" dirty="0" smtClean="0">
                <a:gradFill>
                  <a:gsLst>
                    <a:gs pos="0">
                      <a:srgbClr val="FFFFFF"/>
                    </a:gs>
                    <a:gs pos="100000">
                      <a:srgbClr val="FFFFFF"/>
                    </a:gs>
                  </a:gsLst>
                  <a:lin ang="5400000" scaled="0"/>
                </a:gradFill>
                <a:latin typeface="Segoe"/>
              </a:rPr>
              <a:t>sensor driver</a:t>
            </a:r>
            <a:endParaRPr lang="en-US" sz="2000" dirty="0">
              <a:gradFill>
                <a:gsLst>
                  <a:gs pos="0">
                    <a:srgbClr val="FFFFFF"/>
                  </a:gs>
                  <a:gs pos="100000">
                    <a:srgbClr val="FFFFFF"/>
                  </a:gs>
                </a:gsLst>
                <a:lin ang="5400000" scaled="0"/>
              </a:gradFill>
              <a:latin typeface="Segoe"/>
            </a:endParaRPr>
          </a:p>
        </p:txBody>
      </p:sp>
      <p:sp>
        <p:nvSpPr>
          <p:cNvPr id="8" name="Rounded Rectangle 7"/>
          <p:cNvSpPr/>
          <p:nvPr/>
        </p:nvSpPr>
        <p:spPr>
          <a:xfrm>
            <a:off x="1209472" y="4000504"/>
            <a:ext cx="2576710" cy="48387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000" dirty="0">
                <a:gradFill>
                  <a:gsLst>
                    <a:gs pos="0">
                      <a:srgbClr val="FFFFFF"/>
                    </a:gs>
                    <a:gs pos="100000">
                      <a:srgbClr val="FFFFFF"/>
                    </a:gs>
                  </a:gsLst>
                  <a:lin ang="5400000" scaled="0"/>
                </a:gradFill>
                <a:latin typeface="Segoe"/>
              </a:rPr>
              <a:t>Sensor </a:t>
            </a:r>
            <a:r>
              <a:rPr lang="en-US" sz="2000" dirty="0" smtClean="0">
                <a:gradFill>
                  <a:gsLst>
                    <a:gs pos="0">
                      <a:srgbClr val="FFFFFF"/>
                    </a:gs>
                    <a:gs pos="100000">
                      <a:srgbClr val="FFFFFF"/>
                    </a:gs>
                  </a:gsLst>
                  <a:lin ang="5400000" scaled="0"/>
                </a:gradFill>
                <a:latin typeface="Segoe"/>
              </a:rPr>
              <a:t>class extension</a:t>
            </a:r>
            <a:endParaRPr lang="en-US" sz="2000" dirty="0">
              <a:gradFill>
                <a:gsLst>
                  <a:gs pos="0">
                    <a:srgbClr val="FFFFFF"/>
                  </a:gs>
                  <a:gs pos="100000">
                    <a:srgbClr val="FFFFFF"/>
                  </a:gs>
                </a:gsLst>
                <a:lin ang="5400000" scaled="0"/>
              </a:gradFill>
              <a:latin typeface="Segoe"/>
            </a:endParaRPr>
          </a:p>
        </p:txBody>
      </p:sp>
      <p:sp>
        <p:nvSpPr>
          <p:cNvPr id="9" name="Rounded Rectangle 8"/>
          <p:cNvSpPr/>
          <p:nvPr/>
        </p:nvSpPr>
        <p:spPr>
          <a:xfrm>
            <a:off x="1209472" y="2571744"/>
            <a:ext cx="4291222" cy="43450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400" dirty="0">
                <a:gradFill>
                  <a:gsLst>
                    <a:gs pos="0">
                      <a:srgbClr val="FFFFFF"/>
                    </a:gs>
                    <a:gs pos="100000">
                      <a:srgbClr val="FFFFFF"/>
                    </a:gs>
                  </a:gsLst>
                  <a:lin ang="5400000" scaled="0"/>
                </a:gradFill>
                <a:latin typeface="Segoe"/>
              </a:rPr>
              <a:t>Sensor API</a:t>
            </a:r>
          </a:p>
        </p:txBody>
      </p:sp>
      <p:sp>
        <p:nvSpPr>
          <p:cNvPr id="10" name="Rounded Rectangle 9"/>
          <p:cNvSpPr/>
          <p:nvPr/>
        </p:nvSpPr>
        <p:spPr>
          <a:xfrm>
            <a:off x="1285852" y="121442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400" dirty="0">
                <a:gradFill>
                  <a:gsLst>
                    <a:gs pos="0">
                      <a:srgbClr val="FFFFFF"/>
                    </a:gs>
                    <a:gs pos="100000">
                      <a:srgbClr val="FFFFFF"/>
                    </a:gs>
                  </a:gsLst>
                  <a:lin ang="5400000" scaled="0"/>
                </a:gradFill>
                <a:latin typeface="Segoe"/>
              </a:rPr>
              <a:t>Application</a:t>
            </a:r>
          </a:p>
        </p:txBody>
      </p:sp>
      <p:sp>
        <p:nvSpPr>
          <p:cNvPr id="11" name="Left-Right Arrow 10"/>
          <p:cNvSpPr/>
          <p:nvPr/>
        </p:nvSpPr>
        <p:spPr>
          <a:xfrm rot="5400000">
            <a:off x="1845883" y="2011713"/>
            <a:ext cx="914400" cy="177074"/>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12" name="Rounded Rectangle 11"/>
          <p:cNvSpPr/>
          <p:nvPr/>
        </p:nvSpPr>
        <p:spPr>
          <a:xfrm>
            <a:off x="4071934" y="3143248"/>
            <a:ext cx="1785950" cy="192389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a:rPr>
              <a:t>Location and Other Sensors Control Panel</a:t>
            </a:r>
          </a:p>
        </p:txBody>
      </p:sp>
      <p:sp>
        <p:nvSpPr>
          <p:cNvPr id="13" name="Left-Right Arrow 12"/>
          <p:cNvSpPr/>
          <p:nvPr/>
        </p:nvSpPr>
        <p:spPr>
          <a:xfrm rot="5400000">
            <a:off x="1491250" y="5198916"/>
            <a:ext cx="350845" cy="18288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kern="1200" dirty="0">
              <a:gradFill>
                <a:gsLst>
                  <a:gs pos="0">
                    <a:srgbClr val="FFFFFF"/>
                  </a:gs>
                  <a:gs pos="100000">
                    <a:srgbClr val="FFFFFF"/>
                  </a:gs>
                </a:gsLst>
                <a:lin ang="5400000" scaled="0"/>
              </a:gradFill>
              <a:latin typeface="Segoe"/>
            </a:endParaRPr>
          </a:p>
        </p:txBody>
      </p:sp>
      <p:sp>
        <p:nvSpPr>
          <p:cNvPr id="14" name="TextBox 13"/>
          <p:cNvSpPr txBox="1"/>
          <p:nvPr/>
        </p:nvSpPr>
        <p:spPr>
          <a:xfrm>
            <a:off x="2184832" y="5785494"/>
            <a:ext cx="878702" cy="572464"/>
          </a:xfrm>
          <a:prstGeom prst="rect">
            <a:avLst/>
          </a:prstGeom>
          <a:noFill/>
        </p:spPr>
        <p:txBody>
          <a:bodyPr wrap="none" lIns="73152" tIns="36576" rIns="73152" bIns="36576" rtlCol="0">
            <a:spAutoFit/>
          </a:bodyPr>
          <a:lstStyle/>
          <a:p>
            <a:pPr defTabSz="731490">
              <a:lnSpc>
                <a:spcPct val="90000"/>
              </a:lnSpc>
            </a:pPr>
            <a:r>
              <a:rPr lang="en-US" kern="1200" dirty="0">
                <a:gradFill>
                  <a:gsLst>
                    <a:gs pos="0">
                      <a:srgbClr val="FFFFFF"/>
                    </a:gs>
                    <a:gs pos="100000">
                      <a:srgbClr val="FFFFFF"/>
                    </a:gs>
                  </a:gsLst>
                  <a:lin ang="5400000" scaled="0"/>
                </a:gradFill>
                <a:latin typeface="Segoe"/>
              </a:rPr>
              <a:t>Sensor</a:t>
            </a:r>
          </a:p>
          <a:p>
            <a:pPr defTabSz="731490">
              <a:lnSpc>
                <a:spcPct val="90000"/>
              </a:lnSpc>
            </a:pPr>
            <a:r>
              <a:rPr lang="en-US" dirty="0">
                <a:gradFill>
                  <a:gsLst>
                    <a:gs pos="0">
                      <a:srgbClr val="FFFFFF"/>
                    </a:gs>
                    <a:gs pos="100000">
                      <a:srgbClr val="FFFFFF"/>
                    </a:gs>
                  </a:gsLst>
                  <a:lin ang="5400000" scaled="0"/>
                </a:gradFill>
                <a:latin typeface="Segoe"/>
              </a:rPr>
              <a:t>d</a:t>
            </a:r>
            <a:r>
              <a:rPr lang="en-US" kern="1200" dirty="0" smtClean="0">
                <a:gradFill>
                  <a:gsLst>
                    <a:gs pos="0">
                      <a:srgbClr val="FFFFFF"/>
                    </a:gs>
                    <a:gs pos="100000">
                      <a:srgbClr val="FFFFFF"/>
                    </a:gs>
                  </a:gsLst>
                  <a:lin ang="5400000" scaled="0"/>
                </a:gradFill>
                <a:latin typeface="Segoe"/>
              </a:rPr>
              <a:t>evice</a:t>
            </a:r>
            <a:endParaRPr lang="en-US" kern="1200" dirty="0">
              <a:gradFill>
                <a:gsLst>
                  <a:gs pos="0">
                    <a:srgbClr val="FFFFFF"/>
                  </a:gs>
                  <a:gs pos="100000">
                    <a:srgbClr val="FFFFFF"/>
                  </a:gs>
                </a:gsLst>
                <a:lin ang="5400000" scaled="0"/>
              </a:gradFill>
              <a:latin typeface="Segoe"/>
            </a:endParaRPr>
          </a:p>
        </p:txBody>
      </p:sp>
      <p:cxnSp>
        <p:nvCxnSpPr>
          <p:cNvPr id="15" name="Straight Connector 14"/>
          <p:cNvCxnSpPr/>
          <p:nvPr/>
        </p:nvCxnSpPr>
        <p:spPr>
          <a:xfrm rot="10800000">
            <a:off x="1224000" y="3643314"/>
            <a:ext cx="2376000" cy="1740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357554" y="1214422"/>
            <a:ext cx="1962387" cy="43450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3149" tIns="36574" rIns="73149" bIns="36574" numCol="1" rtlCol="0" anchor="ctr" anchorCtr="0" compatLnSpc="1">
            <a:prstTxWarp prst="textNoShape">
              <a:avLst/>
            </a:prstTxWarp>
          </a:bodyPr>
          <a:lstStyle/>
          <a:p>
            <a:pPr algn="ctr" defTabSz="731279" fontAlgn="base">
              <a:lnSpc>
                <a:spcPct val="90000"/>
              </a:lnSpc>
              <a:spcBef>
                <a:spcPct val="0"/>
              </a:spcBef>
              <a:spcAft>
                <a:spcPct val="0"/>
              </a:spcAft>
              <a:defRPr/>
            </a:pPr>
            <a:r>
              <a:rPr lang="en-US" sz="2400" dirty="0">
                <a:gradFill>
                  <a:gsLst>
                    <a:gs pos="0">
                      <a:srgbClr val="FFFFFF"/>
                    </a:gs>
                    <a:gs pos="100000">
                      <a:srgbClr val="FFFFFF"/>
                    </a:gs>
                  </a:gsLst>
                  <a:lin ang="5400000" scaled="0"/>
                </a:gradFill>
                <a:latin typeface="Segoe"/>
              </a:rPr>
              <a:t>Application</a:t>
            </a:r>
          </a:p>
        </p:txBody>
      </p:sp>
      <p:sp>
        <p:nvSpPr>
          <p:cNvPr id="17" name="Left-Right Arrow 16"/>
          <p:cNvSpPr/>
          <p:nvPr/>
        </p:nvSpPr>
        <p:spPr>
          <a:xfrm rot="5400000">
            <a:off x="3851797" y="2006063"/>
            <a:ext cx="914400" cy="188375"/>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18" name="Left-Right Arrow 17"/>
          <p:cNvSpPr/>
          <p:nvPr/>
        </p:nvSpPr>
        <p:spPr>
          <a:xfrm rot="5400000">
            <a:off x="1990989" y="3491382"/>
            <a:ext cx="732678" cy="14268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36576" rIns="73152" bIns="36576" rtlCol="0" anchor="ctr"/>
          <a:lstStyle/>
          <a:p>
            <a:pPr algn="ctr" defTabSz="731490">
              <a:lnSpc>
                <a:spcPct val="90000"/>
              </a:lnSpc>
            </a:pPr>
            <a:endParaRPr lang="en-US" kern="1200" dirty="0">
              <a:gradFill>
                <a:gsLst>
                  <a:gs pos="0">
                    <a:srgbClr val="FFFFFF"/>
                  </a:gs>
                  <a:gs pos="100000">
                    <a:srgbClr val="FFFFFF"/>
                  </a:gs>
                </a:gsLst>
                <a:lin ang="5400000" scaled="0"/>
              </a:gradFill>
              <a:latin typeface="Segoe"/>
            </a:endParaRPr>
          </a:p>
        </p:txBody>
      </p:sp>
      <p:sp>
        <p:nvSpPr>
          <p:cNvPr id="19" name="TextBox 18"/>
          <p:cNvSpPr txBox="1"/>
          <p:nvPr/>
        </p:nvSpPr>
        <p:spPr>
          <a:xfrm>
            <a:off x="1179400" y="3241985"/>
            <a:ext cx="580544" cy="295466"/>
          </a:xfrm>
          <a:prstGeom prst="rect">
            <a:avLst/>
          </a:prstGeom>
          <a:noFill/>
        </p:spPr>
        <p:txBody>
          <a:bodyPr wrap="none" lIns="73152" tIns="36576" rIns="73152" bIns="36576" rtlCol="0">
            <a:spAutoFit/>
          </a:bodyPr>
          <a:lstStyle/>
          <a:p>
            <a:pPr defTabSz="731490">
              <a:lnSpc>
                <a:spcPct val="90000"/>
              </a:lnSpc>
            </a:pPr>
            <a:r>
              <a:rPr lang="en-US" sz="1600" dirty="0">
                <a:gradFill>
                  <a:gsLst>
                    <a:gs pos="0">
                      <a:srgbClr val="FFFFFF"/>
                    </a:gs>
                    <a:gs pos="100000">
                      <a:srgbClr val="FFFFFF"/>
                    </a:gs>
                  </a:gsLst>
                  <a:lin ang="5400000" scaled="0"/>
                </a:gradFill>
                <a:latin typeface="Segoe"/>
              </a:rPr>
              <a:t>User</a:t>
            </a:r>
            <a:endParaRPr lang="en-US" sz="2400" kern="1200" dirty="0">
              <a:gradFill>
                <a:gsLst>
                  <a:gs pos="0">
                    <a:srgbClr val="FFFFFF"/>
                  </a:gs>
                  <a:gs pos="100000">
                    <a:srgbClr val="FFFFFF"/>
                  </a:gs>
                </a:gsLst>
                <a:lin ang="5400000" scaled="0"/>
              </a:gradFill>
              <a:latin typeface="Segoe"/>
            </a:endParaRPr>
          </a:p>
        </p:txBody>
      </p:sp>
      <p:sp>
        <p:nvSpPr>
          <p:cNvPr id="20" name="TextBox 19"/>
          <p:cNvSpPr txBox="1"/>
          <p:nvPr/>
        </p:nvSpPr>
        <p:spPr>
          <a:xfrm>
            <a:off x="1196286" y="3705038"/>
            <a:ext cx="832216" cy="295466"/>
          </a:xfrm>
          <a:prstGeom prst="rect">
            <a:avLst/>
          </a:prstGeom>
          <a:noFill/>
        </p:spPr>
        <p:txBody>
          <a:bodyPr wrap="none" lIns="73152" tIns="36576" rIns="73152" bIns="36576" rtlCol="0">
            <a:spAutoFit/>
          </a:bodyPr>
          <a:lstStyle/>
          <a:p>
            <a:pPr defTabSz="731490">
              <a:lnSpc>
                <a:spcPct val="90000"/>
              </a:lnSpc>
            </a:pPr>
            <a:r>
              <a:rPr lang="en-US" sz="1600" dirty="0">
                <a:gradFill>
                  <a:gsLst>
                    <a:gs pos="0">
                      <a:srgbClr val="FFFFFF"/>
                    </a:gs>
                    <a:gs pos="100000">
                      <a:srgbClr val="FFFFFF"/>
                    </a:gs>
                  </a:gsLst>
                  <a:lin ang="5400000" scaled="0"/>
                </a:gradFill>
                <a:latin typeface="Segoe"/>
              </a:rPr>
              <a:t>System</a:t>
            </a:r>
            <a:endParaRPr lang="en-US" sz="2400" kern="1200" dirty="0">
              <a:gradFill>
                <a:gsLst>
                  <a:gs pos="0">
                    <a:srgbClr val="FFFFFF"/>
                  </a:gs>
                  <a:gs pos="100000">
                    <a:srgbClr val="FFFFFF"/>
                  </a:gs>
                </a:gsLst>
                <a:lin ang="5400000" scaled="0"/>
              </a:gradFill>
              <a:latin typeface="Segoe"/>
            </a:endParaRPr>
          </a:p>
        </p:txBody>
      </p:sp>
      <p:sp>
        <p:nvSpPr>
          <p:cNvPr id="21" name="TextBox 20"/>
          <p:cNvSpPr txBox="1"/>
          <p:nvPr/>
        </p:nvSpPr>
        <p:spPr>
          <a:xfrm>
            <a:off x="5857884" y="5286388"/>
            <a:ext cx="3071834" cy="1077218"/>
          </a:xfrm>
          <a:prstGeom prst="rect">
            <a:avLst/>
          </a:prstGeom>
          <a:noFill/>
        </p:spPr>
        <p:txBody>
          <a:bodyPr wrap="square" rtlCol="0">
            <a:spAutoFit/>
          </a:bodyPr>
          <a:lstStyle/>
          <a:p>
            <a:r>
              <a:rPr lang="en-US" sz="1600" dirty="0" smtClean="0">
                <a:latin typeface="Segoe"/>
              </a:rPr>
              <a:t>This is a partial diagram of the Sensor and Location Platform, showing only sensor-related parts</a:t>
            </a:r>
            <a:endParaRPr lang="en-US" sz="1600" dirty="0">
              <a:latin typeface="Segoe"/>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6" grpId="0" animBg="1"/>
      <p:bldP spid="17" grpId="0" animBg="1"/>
      <p:bldP spid="18"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Sensor API Architecture</a:t>
            </a:r>
            <a:endParaRPr lang="en-US" dirty="0"/>
          </a:p>
        </p:txBody>
      </p:sp>
      <p:sp>
        <p:nvSpPr>
          <p:cNvPr id="3" name="Text Placeholder 2"/>
          <p:cNvSpPr>
            <a:spLocks noGrp="1"/>
          </p:cNvSpPr>
          <p:nvPr>
            <p:ph type="body" sz="quarter" idx="10"/>
          </p:nvPr>
        </p:nvSpPr>
        <p:spPr>
          <a:xfrm>
            <a:off x="381000" y="1411552"/>
            <a:ext cx="8382000" cy="4733604"/>
          </a:xfrm>
        </p:spPr>
        <p:txBody>
          <a:bodyPr/>
          <a:lstStyle/>
          <a:p>
            <a:r>
              <a:rPr lang="en-US" dirty="0" smtClean="0"/>
              <a:t>COM-based API (includes </a:t>
            </a:r>
            <a:r>
              <a:rPr lang="en-US" dirty="0" err="1" smtClean="0"/>
              <a:t>Sensorsapi.h</a:t>
            </a:r>
            <a:r>
              <a:rPr lang="en-US" dirty="0" smtClean="0"/>
              <a:t> and </a:t>
            </a:r>
            <a:r>
              <a:rPr lang="en-US" dirty="0" err="1" smtClean="0"/>
              <a:t>Sensors.h</a:t>
            </a:r>
            <a:r>
              <a:rPr lang="en-US" dirty="0" smtClean="0"/>
              <a:t>)</a:t>
            </a:r>
          </a:p>
          <a:p>
            <a:r>
              <a:rPr lang="en-US" dirty="0" smtClean="0"/>
              <a:t>Consists of these main interfaces:</a:t>
            </a:r>
          </a:p>
          <a:p>
            <a:pPr lvl="1"/>
            <a:r>
              <a:rPr lang="en-US" dirty="0" err="1" smtClean="0"/>
              <a:t>ISensorManager</a:t>
            </a:r>
            <a:endParaRPr lang="en-US" dirty="0" smtClean="0"/>
          </a:p>
          <a:p>
            <a:pPr lvl="2"/>
            <a:r>
              <a:rPr lang="en-US" dirty="0" smtClean="0"/>
              <a:t>Sensor enumeration, attachment event, request permissions</a:t>
            </a:r>
          </a:p>
          <a:p>
            <a:pPr lvl="1"/>
            <a:r>
              <a:rPr lang="en-US" dirty="0" err="1" smtClean="0"/>
              <a:t>ISensor</a:t>
            </a:r>
            <a:endParaRPr lang="en-US" dirty="0" smtClean="0"/>
          </a:p>
          <a:p>
            <a:pPr lvl="2"/>
            <a:r>
              <a:rPr lang="en-US" dirty="0" smtClean="0"/>
              <a:t>Get and set properties, get report, events (new report, detachment, state change, custom) and more</a:t>
            </a:r>
          </a:p>
          <a:p>
            <a:pPr lvl="1"/>
            <a:r>
              <a:rPr lang="en-US" dirty="0" err="1" smtClean="0"/>
              <a:t>ISensorDataReport</a:t>
            </a:r>
            <a:endParaRPr lang="en-US" dirty="0" smtClean="0"/>
          </a:p>
          <a:p>
            <a:pPr lvl="2"/>
            <a:r>
              <a:rPr lang="en-US" dirty="0" smtClean="0"/>
              <a:t>Get sensor data report data fields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Privacy and Access Control</a:t>
            </a:r>
            <a:endParaRPr lang="en-US" dirty="0"/>
          </a:p>
        </p:txBody>
      </p:sp>
      <p:sp>
        <p:nvSpPr>
          <p:cNvPr id="8" name="Text Placeholder 7"/>
          <p:cNvSpPr>
            <a:spLocks noGrp="1"/>
          </p:cNvSpPr>
          <p:nvPr>
            <p:ph type="body" sz="quarter" idx="10"/>
          </p:nvPr>
        </p:nvSpPr>
        <p:spPr>
          <a:xfrm>
            <a:off x="381000" y="1071546"/>
            <a:ext cx="8382000" cy="5286412"/>
          </a:xfrm>
        </p:spPr>
        <p:txBody>
          <a:bodyPr>
            <a:normAutofit fontScale="92500" lnSpcReduction="10000"/>
          </a:bodyPr>
          <a:lstStyle/>
          <a:p>
            <a:r>
              <a:rPr lang="en-US" dirty="0" smtClean="0"/>
              <a:t>Location data is considered personally identifiable information (PII)</a:t>
            </a:r>
          </a:p>
          <a:p>
            <a:pPr lvl="1"/>
            <a:r>
              <a:rPr lang="en-US" dirty="0" smtClean="0"/>
              <a:t>User consent is required to share data</a:t>
            </a:r>
          </a:p>
          <a:p>
            <a:r>
              <a:rPr lang="en-US" dirty="0" smtClean="0"/>
              <a:t>All sensors are disabled by default</a:t>
            </a:r>
          </a:p>
          <a:p>
            <a:r>
              <a:rPr lang="en-US" dirty="0" smtClean="0"/>
              <a:t>Administrator rights required to enable a sensor</a:t>
            </a:r>
          </a:p>
          <a:p>
            <a:r>
              <a:rPr lang="en-US" dirty="0" smtClean="0"/>
              <a:t>Sensors can be </a:t>
            </a:r>
            <a:br>
              <a:rPr lang="en-US" dirty="0" smtClean="0"/>
            </a:br>
            <a:r>
              <a:rPr lang="en-US" dirty="0" smtClean="0"/>
              <a:t>configured on a </a:t>
            </a:r>
            <a:br>
              <a:rPr lang="en-US" dirty="0" smtClean="0"/>
            </a:br>
            <a:r>
              <a:rPr lang="en-US" dirty="0" smtClean="0"/>
              <a:t>per-user basis</a:t>
            </a:r>
          </a:p>
          <a:p>
            <a:r>
              <a:rPr lang="en-US" dirty="0" smtClean="0"/>
              <a:t>Enable Sensors</a:t>
            </a:r>
            <a:br>
              <a:rPr lang="en-US" dirty="0" smtClean="0"/>
            </a:br>
            <a:r>
              <a:rPr lang="en-US" dirty="0" smtClean="0"/>
              <a:t>dialog box </a:t>
            </a:r>
            <a:br>
              <a:rPr lang="en-US" dirty="0" smtClean="0"/>
            </a:br>
            <a:r>
              <a:rPr lang="en-US" dirty="0" smtClean="0"/>
              <a:t>invoked by </a:t>
            </a:r>
            <a:br>
              <a:rPr lang="en-US" dirty="0" smtClean="0"/>
            </a:br>
            <a:r>
              <a:rPr lang="en-US" dirty="0" smtClean="0"/>
              <a:t>applications</a:t>
            </a:r>
          </a:p>
        </p:txBody>
      </p:sp>
      <p:pic>
        <p:nvPicPr>
          <p:cNvPr id="4" name="Picture 2"/>
          <p:cNvPicPr>
            <a:picLocks noChangeAspect="1" noChangeArrowheads="1"/>
          </p:cNvPicPr>
          <p:nvPr/>
        </p:nvPicPr>
        <p:blipFill>
          <a:blip r:embed="rId3" cstate="print"/>
          <a:stretch>
            <a:fillRect/>
          </a:stretch>
        </p:blipFill>
        <p:spPr bwMode="auto">
          <a:xfrm>
            <a:off x="4143372" y="3357562"/>
            <a:ext cx="3869972" cy="324712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Sensor API Architecture</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5429256" y="1285860"/>
            <a:ext cx="2315528" cy="200596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428596" y="1285860"/>
            <a:ext cx="2315528" cy="245173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2928925" y="1285859"/>
            <a:ext cx="2315528" cy="474249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a Sensor?</a:t>
            </a:r>
            <a:endParaRPr lang="en-US" dirty="0"/>
          </a:p>
        </p:txBody>
      </p:sp>
      <p:sp>
        <p:nvSpPr>
          <p:cNvPr id="8" name="Text Placeholder 7"/>
          <p:cNvSpPr>
            <a:spLocks noGrp="1"/>
          </p:cNvSpPr>
          <p:nvPr>
            <p:ph type="body" sz="quarter" idx="10"/>
          </p:nvPr>
        </p:nvSpPr>
        <p:spPr>
          <a:xfrm>
            <a:off x="381000" y="1411552"/>
            <a:ext cx="8382000" cy="4732092"/>
          </a:xfrm>
        </p:spPr>
        <p:txBody>
          <a:bodyPr>
            <a:normAutofit fontScale="77500" lnSpcReduction="20000"/>
          </a:bodyPr>
          <a:lstStyle/>
          <a:p>
            <a:r>
              <a:rPr lang="en-US" dirty="0" smtClean="0">
                <a:latin typeface="Segoe"/>
              </a:rPr>
              <a:t>Enumerated via </a:t>
            </a:r>
            <a:r>
              <a:rPr lang="en-US" i="1" dirty="0" smtClean="0">
                <a:latin typeface="Segoe"/>
              </a:rPr>
              <a:t>category</a:t>
            </a:r>
            <a:r>
              <a:rPr lang="en-US" dirty="0" smtClean="0">
                <a:latin typeface="Segoe"/>
              </a:rPr>
              <a:t> and </a:t>
            </a:r>
            <a:r>
              <a:rPr lang="en-US" i="1" dirty="0" smtClean="0">
                <a:latin typeface="Segoe"/>
              </a:rPr>
              <a:t>type </a:t>
            </a:r>
            <a:r>
              <a:rPr lang="en-US" dirty="0" smtClean="0">
                <a:latin typeface="Segoe"/>
              </a:rPr>
              <a:t>GUID</a:t>
            </a:r>
            <a:r>
              <a:rPr lang="en-US" sz="2400" dirty="0" smtClean="0">
                <a:latin typeface="Segoe"/>
              </a:rPr>
              <a:t>s </a:t>
            </a:r>
          </a:p>
          <a:p>
            <a:pPr lvl="1"/>
            <a:r>
              <a:rPr lang="en-US" sz="2400" dirty="0" smtClean="0">
                <a:latin typeface="Segoe"/>
              </a:rPr>
              <a:t>Category represents </a:t>
            </a:r>
            <a:r>
              <a:rPr lang="en-US" sz="2400" i="1" dirty="0" smtClean="0">
                <a:latin typeface="Segoe"/>
              </a:rPr>
              <a:t>what</a:t>
            </a:r>
            <a:r>
              <a:rPr lang="en-US" sz="2400" dirty="0" smtClean="0">
                <a:latin typeface="Segoe"/>
              </a:rPr>
              <a:t> is being sensed (for example,  environment, location, motion, electrical systems)</a:t>
            </a:r>
          </a:p>
          <a:p>
            <a:pPr lvl="1"/>
            <a:r>
              <a:rPr lang="en-US" sz="2400" dirty="0" smtClean="0">
                <a:latin typeface="Segoe"/>
              </a:rPr>
              <a:t>Type represents </a:t>
            </a:r>
            <a:r>
              <a:rPr lang="en-US" sz="2400" i="1" dirty="0" smtClean="0">
                <a:latin typeface="Segoe"/>
              </a:rPr>
              <a:t>how</a:t>
            </a:r>
            <a:r>
              <a:rPr lang="en-US" sz="2400" dirty="0" smtClean="0">
                <a:latin typeface="Segoe"/>
              </a:rPr>
              <a:t> it is being sensed (for example, by thermometer, GPS, accelerometer, voltage)</a:t>
            </a:r>
          </a:p>
          <a:p>
            <a:r>
              <a:rPr lang="en-US" dirty="0" smtClean="0">
                <a:latin typeface="Segoe"/>
              </a:rPr>
              <a:t>Properties</a:t>
            </a:r>
          </a:p>
          <a:p>
            <a:pPr lvl="1"/>
            <a:r>
              <a:rPr lang="en-US" dirty="0" smtClean="0">
                <a:latin typeface="Segoe"/>
              </a:rPr>
              <a:t>Read-only (such as model) or read-write (such as report interval).</a:t>
            </a:r>
          </a:p>
          <a:p>
            <a:pPr lvl="1"/>
            <a:r>
              <a:rPr lang="en-US" dirty="0" smtClean="0">
                <a:latin typeface="Segoe"/>
              </a:rPr>
              <a:t>Sensors may have custom properties</a:t>
            </a:r>
          </a:p>
          <a:p>
            <a:r>
              <a:rPr lang="en-US" dirty="0" smtClean="0">
                <a:latin typeface="Segoe"/>
              </a:rPr>
              <a:t>Data</a:t>
            </a:r>
          </a:p>
          <a:p>
            <a:pPr lvl="1"/>
            <a:r>
              <a:rPr lang="en-US" dirty="0" smtClean="0">
                <a:latin typeface="Segoe"/>
              </a:rPr>
              <a:t>Get (sensor-specific) data report object synchronously (not recommended) or asynchronously (events)</a:t>
            </a:r>
          </a:p>
          <a:p>
            <a:r>
              <a:rPr lang="en-US" dirty="0" smtClean="0">
                <a:latin typeface="Segoe"/>
              </a:rPr>
              <a:t>Events</a:t>
            </a:r>
          </a:p>
          <a:p>
            <a:pPr lvl="1"/>
            <a:r>
              <a:rPr lang="en-US" dirty="0" smtClean="0">
                <a:latin typeface="Segoe"/>
              </a:rPr>
              <a:t>State change, leave (detach), data updated, custom</a:t>
            </a:r>
          </a:p>
          <a:p>
            <a:r>
              <a:rPr lang="en-US" dirty="0" smtClean="0">
                <a:latin typeface="Segoe"/>
              </a:rPr>
              <a:t>State</a:t>
            </a:r>
          </a:p>
          <a:p>
            <a:pPr lvl="1"/>
            <a:r>
              <a:rPr lang="en-US" dirty="0" smtClean="0">
                <a:latin typeface="Segoe"/>
              </a:rPr>
              <a:t>Is sensor working properly? Do you have access?</a:t>
            </a:r>
            <a:endParaRPr lang="en-US" dirty="0">
              <a:latin typeface="Segoe"/>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Win7 Rhythm template_V01">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1823</Words>
  <Application>Microsoft Office PowerPoint</Application>
  <PresentationFormat>On-screen Show (4:3)</PresentationFormat>
  <Paragraphs>362</Paragraphs>
  <Slides>37</Slides>
  <Notes>37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Win7 Rhythm template_V01</vt:lpstr>
      <vt:lpstr>White with Courier font for code slides</vt:lpstr>
      <vt:lpstr>1_Win7 Rhythm template_V01</vt:lpstr>
      <vt:lpstr>2_Win7 Rhythm template_V01</vt:lpstr>
      <vt:lpstr>Windows 7 Training</vt:lpstr>
      <vt:lpstr>Windows® Sensor and Location Platform</vt:lpstr>
      <vt:lpstr>Agenda</vt:lpstr>
      <vt:lpstr>Sensor Platform Overview</vt:lpstr>
      <vt:lpstr>Sensor Platform Architecture</vt:lpstr>
      <vt:lpstr>Sensor API Architecture</vt:lpstr>
      <vt:lpstr>Privacy and Access Control</vt:lpstr>
      <vt:lpstr>Sensor API Architecture</vt:lpstr>
      <vt:lpstr>What Is a Sensor?</vt:lpstr>
      <vt:lpstr>Enumerating Sensors</vt:lpstr>
      <vt:lpstr>Getting Current Light Level</vt:lpstr>
      <vt:lpstr>Windows 7 Integration Library</vt:lpstr>
      <vt:lpstr>Sensor Wrapper Architecture</vt:lpstr>
      <vt:lpstr>Sensor Wrapper Architecture</vt:lpstr>
      <vt:lpstr>Sensor Wrapper Architecture</vt:lpstr>
      <vt:lpstr>Enumerating Sensors</vt:lpstr>
      <vt:lpstr>Receiving Data Reports from Sensor</vt:lpstr>
      <vt:lpstr>Location Platform Overview</vt:lpstr>
      <vt:lpstr>Sensor and Location Platform Architecture  – The Big Picture</vt:lpstr>
      <vt:lpstr>Location Platform Benefits</vt:lpstr>
      <vt:lpstr>Default Location in Control Panel</vt:lpstr>
      <vt:lpstr>Location API Architecture</vt:lpstr>
      <vt:lpstr>Location API Architecture ILocation Methods</vt:lpstr>
      <vt:lpstr>Location API Architecture ILocationEvents Methods</vt:lpstr>
      <vt:lpstr>Location API Architecture ILocationReport (Base Class) Methods</vt:lpstr>
      <vt:lpstr>Location API Architecture Report Statuses (Enumeration)</vt:lpstr>
      <vt:lpstr>Location API Architecture IDefaultLocation</vt:lpstr>
      <vt:lpstr>Types of Location Data</vt:lpstr>
      <vt:lpstr>Getting a Location Report</vt:lpstr>
      <vt:lpstr>Location Wrapper Architecture</vt:lpstr>
      <vt:lpstr>Location Wrapper Architecture</vt:lpstr>
      <vt:lpstr>Using Location Wrapper Synchronous</vt:lpstr>
      <vt:lpstr>Using Location Wrapper Asynchronous</vt:lpstr>
      <vt:lpstr>Summary</vt:lpstr>
      <vt:lpstr>Sensors and Location</vt:lpstr>
      <vt:lpstr>Sensors and Location</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2009-05-11T19:44:09Z</dcterms:created>
  <dcterms:modified xsi:type="dcterms:W3CDTF">2009-05-11T19:44:26Z</dcterms:modified>
</cp:coreProperties>
</file>