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47"/>
  </p:notesMasterIdLst>
  <p:handoutMasterIdLst>
    <p:handoutMasterId r:id="rId48"/>
  </p:handoutMasterIdLst>
  <p:sldIdLst>
    <p:sldId id="408" r:id="rId3"/>
    <p:sldId id="257" r:id="rId4"/>
    <p:sldId id="338" r:id="rId5"/>
    <p:sldId id="340" r:id="rId6"/>
    <p:sldId id="315" r:id="rId7"/>
    <p:sldId id="339" r:id="rId8"/>
    <p:sldId id="344" r:id="rId9"/>
    <p:sldId id="375" r:id="rId10"/>
    <p:sldId id="346" r:id="rId11"/>
    <p:sldId id="409" r:id="rId12"/>
    <p:sldId id="347" r:id="rId13"/>
    <p:sldId id="390" r:id="rId14"/>
    <p:sldId id="378" r:id="rId15"/>
    <p:sldId id="376" r:id="rId16"/>
    <p:sldId id="380" r:id="rId17"/>
    <p:sldId id="381" r:id="rId18"/>
    <p:sldId id="382" r:id="rId19"/>
    <p:sldId id="383" r:id="rId20"/>
    <p:sldId id="379" r:id="rId21"/>
    <p:sldId id="384" r:id="rId22"/>
    <p:sldId id="385" r:id="rId23"/>
    <p:sldId id="349" r:id="rId24"/>
    <p:sldId id="386" r:id="rId25"/>
    <p:sldId id="387" r:id="rId26"/>
    <p:sldId id="401" r:id="rId27"/>
    <p:sldId id="413" r:id="rId28"/>
    <p:sldId id="403" r:id="rId29"/>
    <p:sldId id="414" r:id="rId30"/>
    <p:sldId id="415" r:id="rId31"/>
    <p:sldId id="416" r:id="rId32"/>
    <p:sldId id="417" r:id="rId33"/>
    <p:sldId id="393" r:id="rId34"/>
    <p:sldId id="410" r:id="rId35"/>
    <p:sldId id="360" r:id="rId36"/>
    <p:sldId id="418" r:id="rId37"/>
    <p:sldId id="419" r:id="rId38"/>
    <p:sldId id="420" r:id="rId39"/>
    <p:sldId id="411" r:id="rId40"/>
    <p:sldId id="421" r:id="rId41"/>
    <p:sldId id="412" r:id="rId42"/>
    <p:sldId id="362" r:id="rId43"/>
    <p:sldId id="369" r:id="rId44"/>
    <p:sldId id="371" r:id="rId45"/>
    <p:sldId id="271" r:id="rId4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AE1E"/>
    <a:srgbClr val="FFFFFF"/>
    <a:srgbClr val="FF0066"/>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76" autoAdjust="0"/>
    <p:restoredTop sz="79699" autoAdjust="0"/>
  </p:normalViewPr>
  <p:slideViewPr>
    <p:cSldViewPr>
      <p:cViewPr varScale="1">
        <p:scale>
          <a:sx n="89" d="100"/>
          <a:sy n="89" d="100"/>
        </p:scale>
        <p:origin x="-1542" y="-90"/>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302"/>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12:39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6" r:id="rId2"/>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mtPiano, mtPong </a:t>
            </a:r>
            <a:endParaRPr lang="en-US" dirty="0"/>
          </a:p>
        </p:txBody>
      </p:sp>
      <p:sp>
        <p:nvSpPr>
          <p:cNvPr id="5" name="Subtitle 4"/>
          <p:cNvSpPr>
            <a:spLocks noGrp="1"/>
          </p:cNvSpPr>
          <p:nvPr>
            <p:ph type="subTitle" idx="1"/>
          </p:nvPr>
        </p:nvSpPr>
        <p:spPr/>
        <p:txBody>
          <a:bodyPr/>
          <a:lstStyle/>
          <a:p>
            <a:r>
              <a:rPr lang="en-US" dirty="0" smtClean="0"/>
              <a:t>Best – Touch-based applications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4282" y="571480"/>
          <a:ext cx="8752037" cy="5790603"/>
        </p:xfrm>
        <a:graphic>
          <a:graphicData uri="http://schemas.openxmlformats.org/drawingml/2006/table">
            <a:tbl>
              <a:tblPr firstRow="1" bandRow="1">
                <a:tableStyleId>{5C22544A-7EE6-4342-B048-85BDC9FD1C3A}</a:tableStyleId>
              </a:tblPr>
              <a:tblGrid>
                <a:gridCol w="1239872"/>
                <a:gridCol w="2504055"/>
                <a:gridCol w="2504055"/>
                <a:gridCol w="2504055"/>
              </a:tblGrid>
              <a:tr h="446985">
                <a:tc>
                  <a:txBody>
                    <a:bodyPr/>
                    <a:lstStyle/>
                    <a:p>
                      <a:endParaRPr lang="en-US" dirty="0"/>
                    </a:p>
                  </a:txBody>
                  <a:tcPr/>
                </a:tc>
                <a:tc>
                  <a:txBody>
                    <a:bodyPr/>
                    <a:lstStyle/>
                    <a:p>
                      <a:r>
                        <a:rPr lang="en-US" sz="2400" dirty="0" smtClean="0"/>
                        <a:t>Good</a:t>
                      </a:r>
                      <a:endParaRPr lang="en-US" sz="2400" dirty="0"/>
                    </a:p>
                  </a:txBody>
                  <a:tcPr/>
                </a:tc>
                <a:tc>
                  <a:txBody>
                    <a:bodyPr/>
                    <a:lstStyle/>
                    <a:p>
                      <a:r>
                        <a:rPr lang="en-US" sz="2400" dirty="0" smtClean="0"/>
                        <a:t>Better</a:t>
                      </a:r>
                      <a:endParaRPr lang="en-US" sz="2400" dirty="0"/>
                    </a:p>
                  </a:txBody>
                  <a:tcPr/>
                </a:tc>
                <a:tc>
                  <a:txBody>
                    <a:bodyPr/>
                    <a:lstStyle/>
                    <a:p>
                      <a:r>
                        <a:rPr lang="en-US" sz="2400" dirty="0" smtClean="0"/>
                        <a:t>Best</a:t>
                      </a:r>
                      <a:endParaRPr lang="en-US" sz="2400" dirty="0"/>
                    </a:p>
                  </a:txBody>
                  <a:tcPr/>
                </a:tc>
              </a:tr>
              <a:tr h="1281357">
                <a:tc>
                  <a:txBody>
                    <a:bodyPr/>
                    <a:lstStyle/>
                    <a:p>
                      <a:r>
                        <a:rPr lang="en-US" b="1" dirty="0" smtClean="0"/>
                        <a:t>APIs</a:t>
                      </a:r>
                      <a:endParaRPr lang="en-US" b="1" dirty="0"/>
                    </a:p>
                  </a:txBody>
                  <a:tcPr/>
                </a:tc>
                <a:tc>
                  <a:txBody>
                    <a:bodyPr/>
                    <a:lstStyle/>
                    <a:p>
                      <a:pPr marL="115888" indent="-115888" algn="l" defTabSz="914363" rtl="0" eaLnBrk="1" latinLnBrk="0" hangingPunct="1">
                        <a:buFont typeface="Arial" pitchFamily="34" charset="0"/>
                        <a:buNone/>
                      </a:pPr>
                      <a:r>
                        <a:rPr lang="en-US" sz="2000" b="1" kern="1200" dirty="0" smtClean="0">
                          <a:solidFill>
                            <a:schemeClr val="dk1"/>
                          </a:solidFill>
                          <a:latin typeface="+mn-lt"/>
                          <a:ea typeface="+mn-ea"/>
                          <a:cs typeface="+mn-cs"/>
                        </a:rPr>
                        <a:t>For Free!</a:t>
                      </a:r>
                    </a:p>
                    <a:p>
                      <a:pPr marL="115888" indent="-115888" algn="l" defTabSz="914363" rtl="0" eaLnBrk="1" latinLnBrk="0" hangingPunct="1">
                        <a:buFont typeface="Arial" pitchFamily="34" charset="0"/>
                        <a:buChar char="•"/>
                      </a:pPr>
                      <a:r>
                        <a:rPr lang="en-US" sz="2000" b="1" kern="1200" dirty="0" smtClean="0">
                          <a:solidFill>
                            <a:schemeClr val="dk1"/>
                          </a:solidFill>
                          <a:latin typeface="+mn-lt"/>
                          <a:ea typeface="+mn-ea"/>
                          <a:cs typeface="+mn-cs"/>
                        </a:rPr>
                        <a:t>Panning/zoom gestures</a:t>
                      </a:r>
                    </a:p>
                    <a:p>
                      <a:pPr marL="115888" indent="-115888" algn="l" defTabSz="914363" rtl="0" eaLnBrk="1" latinLnBrk="0" hangingPunct="1">
                        <a:buFont typeface="Arial" pitchFamily="34" charset="0"/>
                        <a:buChar char="•"/>
                      </a:pPr>
                      <a:r>
                        <a:rPr lang="en-US" sz="2000" b="1" kern="1200" dirty="0" smtClean="0">
                          <a:solidFill>
                            <a:schemeClr val="dk1"/>
                          </a:solidFill>
                          <a:latin typeface="+mn-lt"/>
                          <a:ea typeface="+mn-ea"/>
                          <a:cs typeface="+mn-cs"/>
                        </a:rPr>
                        <a:t>Right-click gesture</a:t>
                      </a:r>
                    </a:p>
                  </a:txBody>
                  <a:tcPr/>
                </a:tc>
                <a:tc>
                  <a:txBody>
                    <a:bodyPr/>
                    <a:lstStyle/>
                    <a:p>
                      <a:pPr marL="115888" indent="-115888" algn="l" defTabSz="914363" rtl="0" eaLnBrk="1" latinLnBrk="0" hangingPunct="1">
                        <a:buFont typeface="Arial" pitchFamily="34" charset="0"/>
                        <a:buChar char="•"/>
                      </a:pPr>
                      <a:r>
                        <a:rPr lang="en-US" sz="2000" b="1" kern="1200" dirty="0" smtClean="0">
                          <a:solidFill>
                            <a:schemeClr val="dk1"/>
                          </a:solidFill>
                          <a:latin typeface="+mn-lt"/>
                          <a:ea typeface="+mn-ea"/>
                          <a:cs typeface="+mn-cs"/>
                        </a:rPr>
                        <a:t>Gesture notifications</a:t>
                      </a:r>
                    </a:p>
                    <a:p>
                      <a:pPr marL="115888" indent="-115888" algn="l" defTabSz="914363" rtl="0" eaLnBrk="1" latinLnBrk="0" hangingPunct="1">
                        <a:buFont typeface="Arial" pitchFamily="34" charset="0"/>
                        <a:buChar char="•"/>
                      </a:pPr>
                      <a:r>
                        <a:rPr lang="en-US" sz="2000" b="1" kern="1200" dirty="0" smtClean="0">
                          <a:solidFill>
                            <a:schemeClr val="dk1"/>
                          </a:solidFill>
                          <a:latin typeface="+mn-lt"/>
                          <a:ea typeface="+mn-ea"/>
                          <a:cs typeface="+mn-cs"/>
                        </a:rPr>
                        <a:t>Pan/zoom/rotate</a:t>
                      </a:r>
                      <a:r>
                        <a:rPr lang="en-US" sz="2000" b="1" kern="1200" baseline="0" dirty="0" smtClean="0">
                          <a:solidFill>
                            <a:schemeClr val="dk1"/>
                          </a:solidFill>
                          <a:latin typeface="+mn-lt"/>
                          <a:ea typeface="+mn-ea"/>
                          <a:cs typeface="+mn-cs"/>
                        </a:rPr>
                        <a:t> and so on</a:t>
                      </a:r>
                      <a:endParaRPr lang="en-US" sz="2000" b="1" kern="1200" dirty="0" smtClean="0">
                        <a:solidFill>
                          <a:schemeClr val="dk1"/>
                        </a:solidFill>
                        <a:latin typeface="+mn-lt"/>
                        <a:ea typeface="+mn-ea"/>
                        <a:cs typeface="+mn-cs"/>
                      </a:endParaRPr>
                    </a:p>
                  </a:txBody>
                  <a:tcPr/>
                </a:tc>
                <a:tc>
                  <a:txBody>
                    <a:bodyPr/>
                    <a:lstStyle/>
                    <a:p>
                      <a:pPr marL="115888" indent="-115888" algn="l" defTabSz="914363" rtl="0" eaLnBrk="1" latinLnBrk="0" hangingPunct="1">
                        <a:buFont typeface="Arial" pitchFamily="34" charset="0"/>
                        <a:buChar char="•"/>
                      </a:pPr>
                      <a:r>
                        <a:rPr lang="en-US" sz="2000" b="1" kern="1200" dirty="0" smtClean="0">
                          <a:solidFill>
                            <a:schemeClr val="dk1"/>
                          </a:solidFill>
                          <a:latin typeface="+mn-lt"/>
                          <a:ea typeface="+mn-ea"/>
                          <a:cs typeface="+mn-cs"/>
                        </a:rPr>
                        <a:t>Raw touch data</a:t>
                      </a:r>
                    </a:p>
                    <a:p>
                      <a:pPr marL="115888" indent="-115888" algn="l" defTabSz="914363" rtl="0" eaLnBrk="1" latinLnBrk="0" hangingPunct="1">
                        <a:buFont typeface="Arial" pitchFamily="34" charset="0"/>
                        <a:buChar char="•"/>
                      </a:pPr>
                      <a:r>
                        <a:rPr lang="en-US" sz="2000" b="1" kern="1200" dirty="0" smtClean="0">
                          <a:solidFill>
                            <a:schemeClr val="dk1"/>
                          </a:solidFill>
                          <a:latin typeface="+mn-lt"/>
                          <a:ea typeface="+mn-ea"/>
                          <a:cs typeface="+mn-cs"/>
                        </a:rPr>
                        <a:t>Manipulation and inertia processors</a:t>
                      </a:r>
                    </a:p>
                  </a:txBody>
                  <a:tcPr/>
                </a:tc>
              </a:tr>
              <a:tr h="1162161">
                <a:tc>
                  <a:txBody>
                    <a:bodyPr/>
                    <a:lstStyle/>
                    <a:p>
                      <a:r>
                        <a:rPr lang="en-US" b="1" dirty="0" smtClean="0"/>
                        <a:t>Native Win32</a:t>
                      </a:r>
                      <a:endParaRPr lang="en-US" b="1" dirty="0"/>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Controls with standard scrollbars</a:t>
                      </a:r>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WM_GESTURE message</a:t>
                      </a:r>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WM_TOUCH</a:t>
                      </a:r>
                    </a:p>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COM-based manipulation and inertia processors</a:t>
                      </a:r>
                    </a:p>
                  </a:txBody>
                  <a:tcPr/>
                </a:tc>
              </a:tr>
              <a:tr h="1098890">
                <a:tc>
                  <a:txBody>
                    <a:bodyPr/>
                    <a:lstStyle/>
                    <a:p>
                      <a:r>
                        <a:rPr lang="en-US" b="1" dirty="0" smtClean="0"/>
                        <a:t>WPF</a:t>
                      </a:r>
                      <a:endParaRPr lang="en-US" b="1" dirty="0"/>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WPF 4.0 pan support in </a:t>
                      </a:r>
                      <a:r>
                        <a:rPr lang="en-US" sz="1800" kern="1200" dirty="0" err="1" smtClean="0">
                          <a:solidFill>
                            <a:schemeClr val="dk1"/>
                          </a:solidFill>
                          <a:latin typeface="+mn-lt"/>
                          <a:ea typeface="+mn-ea"/>
                          <a:cs typeface="+mn-cs"/>
                        </a:rPr>
                        <a:t>ScrollViewer</a:t>
                      </a:r>
                      <a:endParaRPr lang="en-US" sz="1800" kern="1200" dirty="0" smtClean="0">
                        <a:solidFill>
                          <a:schemeClr val="dk1"/>
                        </a:solidFill>
                        <a:latin typeface="+mn-lt"/>
                        <a:ea typeface="+mn-ea"/>
                        <a:cs typeface="+mn-cs"/>
                      </a:endParaRPr>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Gesture</a:t>
                      </a:r>
                      <a:r>
                        <a:rPr lang="en-US" sz="1800" kern="1200" baseline="0" dirty="0" smtClean="0">
                          <a:solidFill>
                            <a:schemeClr val="dk1"/>
                          </a:solidFill>
                          <a:latin typeface="+mn-lt"/>
                          <a:ea typeface="+mn-ea"/>
                          <a:cs typeface="+mn-cs"/>
                        </a:rPr>
                        <a:t> events</a:t>
                      </a:r>
                    </a:p>
                    <a:p>
                      <a:pPr marL="115888" indent="-115888" algn="l" defTabSz="914363" rtl="0" eaLnBrk="1" latinLnBrk="0" hangingPunct="1">
                        <a:buFont typeface="Arial" pitchFamily="34" charset="0"/>
                        <a:buChar char="•"/>
                      </a:pPr>
                      <a:r>
                        <a:rPr lang="en-US" sz="1800" kern="1200" baseline="0" dirty="0" smtClean="0">
                          <a:solidFill>
                            <a:schemeClr val="dk1"/>
                          </a:solidFill>
                          <a:latin typeface="+mn-lt"/>
                          <a:ea typeface="+mn-ea"/>
                          <a:cs typeface="+mn-cs"/>
                        </a:rPr>
                        <a:t>Inertia configuration</a:t>
                      </a:r>
                      <a:endParaRPr lang="en-US" sz="1800" kern="1200" dirty="0" smtClean="0">
                        <a:solidFill>
                          <a:schemeClr val="dk1"/>
                        </a:solidFill>
                        <a:latin typeface="+mn-lt"/>
                        <a:ea typeface="+mn-ea"/>
                        <a:cs typeface="+mn-cs"/>
                      </a:endParaRPr>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Touch events</a:t>
                      </a:r>
                    </a:p>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Manipulation and inertia processors</a:t>
                      </a:r>
                    </a:p>
                  </a:txBody>
                  <a:tcPr/>
                </a:tc>
              </a:tr>
              <a:tr h="1430353">
                <a:tc>
                  <a:txBody>
                    <a:bodyPr/>
                    <a:lstStyle/>
                    <a:p>
                      <a:r>
                        <a:rPr lang="en-US" b="1" dirty="0" err="1" smtClean="0"/>
                        <a:t>WinForms</a:t>
                      </a:r>
                      <a:endParaRPr lang="en-US" b="1" dirty="0"/>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Controls with standard scrollbars</a:t>
                      </a:r>
                    </a:p>
                  </a:txBody>
                  <a:tcPr/>
                </a:tc>
                <a:tc>
                  <a:txBody>
                    <a:bodyPr/>
                    <a:lstStyle/>
                    <a:p>
                      <a:pPr marL="115888" indent="-115888" algn="l" defTabSz="914363" rtl="0" eaLnBrk="1" latinLnBrk="0" hangingPunct="1">
                        <a:buFont typeface="Arial" pitchFamily="34" charset="0"/>
                        <a:buChar char="•"/>
                      </a:pPr>
                      <a:r>
                        <a:rPr lang="en-US" sz="1800" kern="1200" dirty="0" smtClean="0">
                          <a:solidFill>
                            <a:schemeClr val="dk1"/>
                          </a:solidFill>
                          <a:latin typeface="+mn-lt"/>
                          <a:ea typeface="+mn-ea"/>
                          <a:cs typeface="+mn-cs"/>
                        </a:rPr>
                        <a:t>WM_GESTURE message via interoperability</a:t>
                      </a:r>
                    </a:p>
                  </a:txBody>
                  <a:tcPr/>
                </a:tc>
                <a:tc>
                  <a:txBody>
                    <a:bodyPr/>
                    <a:lstStyle/>
                    <a:p>
                      <a:pPr marL="115888" marR="0" indent="-11588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Manipulation and inertia processors via</a:t>
                      </a:r>
                      <a:r>
                        <a:rPr lang="en-US" sz="1800" kern="1200" baseline="0" dirty="0" smtClean="0">
                          <a:solidFill>
                            <a:schemeClr val="dk1"/>
                          </a:solidFill>
                          <a:latin typeface="+mn-lt"/>
                          <a:ea typeface="+mn-ea"/>
                          <a:cs typeface="+mn-cs"/>
                        </a:rPr>
                        <a:t> COM interoperability</a:t>
                      </a:r>
                      <a:endParaRPr lang="en-US" sz="1800" kern="1200" dirty="0" smtClean="0">
                        <a:solidFill>
                          <a:schemeClr val="dk1"/>
                        </a:solidFill>
                        <a:latin typeface="+mn-lt"/>
                        <a:ea typeface="+mn-ea"/>
                        <a:cs typeface="+mn-cs"/>
                      </a:endParaRPr>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Testing </a:t>
            </a:r>
            <a:r>
              <a:rPr/>
              <a:t>t</a:t>
            </a:r>
            <a:r>
              <a:rPr smtClean="0"/>
              <a:t>he Digitizer Capabilities</a:t>
            </a:r>
            <a:endParaRPr lang="he-IL" dirty="0"/>
          </a:p>
        </p:txBody>
      </p:sp>
      <p:sp>
        <p:nvSpPr>
          <p:cNvPr id="6" name="Text Placeholder 5"/>
          <p:cNvSpPr>
            <a:spLocks noGrp="1"/>
          </p:cNvSpPr>
          <p:nvPr>
            <p:ph type="body" sz="quarter" idx="10"/>
          </p:nvPr>
        </p:nvSpPr>
        <p:spPr>
          <a:xfrm>
            <a:off x="381000" y="1411552"/>
            <a:ext cx="8382000" cy="1052596"/>
          </a:xfrm>
        </p:spPr>
        <p:txBody>
          <a:bodyPr/>
          <a:lstStyle/>
          <a:p>
            <a:r>
              <a:rPr lang="en-US" dirty="0" smtClean="0"/>
              <a:t>Passing </a:t>
            </a:r>
            <a:r>
              <a:rPr lang="en-US" sz="2800" b="1" dirty="0" smtClean="0">
                <a:latin typeface="Consolas" pitchFamily="49" charset="0"/>
                <a:cs typeface="+mn-cs"/>
              </a:rPr>
              <a:t>SM_DIGITIZER</a:t>
            </a:r>
            <a:r>
              <a:rPr lang="en-US" sz="4400" dirty="0" smtClean="0"/>
              <a:t> </a:t>
            </a:r>
            <a:r>
              <a:rPr lang="en-US" dirty="0" smtClean="0"/>
              <a:t>to </a:t>
            </a:r>
            <a:r>
              <a:rPr lang="en-US" sz="2800" b="1" dirty="0" err="1" smtClean="0">
                <a:latin typeface="Consolas" pitchFamily="49" charset="0"/>
                <a:cs typeface="+mn-cs"/>
              </a:rPr>
              <a:t>GetSystemMetrics</a:t>
            </a:r>
            <a:r>
              <a:rPr lang="en-US" sz="2800" b="1" dirty="0" smtClean="0">
                <a:latin typeface="Consolas" pitchFamily="49" charset="0"/>
                <a:cs typeface="+mn-cs"/>
              </a:rPr>
              <a:t>()</a:t>
            </a:r>
            <a:r>
              <a:rPr lang="en-US" dirty="0" smtClean="0"/>
              <a:t> returns a bit field:</a:t>
            </a:r>
            <a:endParaRPr lang="he-IL" dirty="0"/>
          </a:p>
        </p:txBody>
      </p:sp>
      <p:graphicFrame>
        <p:nvGraphicFramePr>
          <p:cNvPr id="7" name="Table 6"/>
          <p:cNvGraphicFramePr>
            <a:graphicFrameLocks noGrp="1"/>
          </p:cNvGraphicFramePr>
          <p:nvPr/>
        </p:nvGraphicFramePr>
        <p:xfrm>
          <a:off x="428595" y="2643182"/>
          <a:ext cx="8358247" cy="949960"/>
        </p:xfrm>
        <a:graphic>
          <a:graphicData uri="http://schemas.openxmlformats.org/drawingml/2006/table">
            <a:tbl>
              <a:tblPr rtl="1" firstRow="1" lastCol="1" bandRow="1">
                <a:tableStyleId>{3C2FFA5D-87B4-456A-9821-1D502468CF0F}</a:tableStyleId>
              </a:tblPr>
              <a:tblGrid>
                <a:gridCol w="1053108"/>
                <a:gridCol w="858166"/>
                <a:gridCol w="1108922"/>
                <a:gridCol w="969344"/>
                <a:gridCol w="989610"/>
                <a:gridCol w="1004608"/>
                <a:gridCol w="762538"/>
                <a:gridCol w="868812"/>
                <a:gridCol w="743139"/>
              </a:tblGrid>
              <a:tr h="370840">
                <a:tc>
                  <a:txBody>
                    <a:bodyPr/>
                    <a:lstStyle/>
                    <a:p>
                      <a:pPr algn="ctr" rtl="0"/>
                      <a:r>
                        <a:rPr lang="en-US" sz="1800" kern="1200" dirty="0" smtClean="0">
                          <a:solidFill>
                            <a:schemeClr val="tx1"/>
                          </a:solidFill>
                          <a:latin typeface="Consolas" pitchFamily="49" charset="0"/>
                          <a:ea typeface="+mn-ea"/>
                          <a:cs typeface="Consolas" pitchFamily="49" charset="0"/>
                        </a:rPr>
                        <a:t>0x01</a:t>
                      </a:r>
                      <a:endParaRPr lang="he-IL" sz="1800" kern="1200" dirty="0">
                        <a:solidFill>
                          <a:schemeClr val="tx1"/>
                        </a:solidFill>
                        <a:latin typeface="Consolas" pitchFamily="49" charset="0"/>
                        <a:ea typeface="+mn-ea"/>
                        <a:cs typeface="+mn-cs"/>
                      </a:endParaRPr>
                    </a:p>
                  </a:txBody>
                  <a:tcPr/>
                </a:tc>
                <a:tc>
                  <a:txBody>
                    <a:bodyPr/>
                    <a:lstStyle/>
                    <a:p>
                      <a:pPr algn="ctr" rtl="0"/>
                      <a:r>
                        <a:rPr lang="en-US" sz="1800" kern="1200" dirty="0" smtClean="0">
                          <a:solidFill>
                            <a:schemeClr val="tx1"/>
                          </a:solidFill>
                          <a:latin typeface="Consolas" pitchFamily="49" charset="0"/>
                          <a:ea typeface="+mn-ea"/>
                          <a:cs typeface="Consolas" pitchFamily="49" charset="0"/>
                        </a:rPr>
                        <a:t>0x02</a:t>
                      </a:r>
                      <a:endParaRPr lang="he-IL" sz="1800" kern="1200" dirty="0">
                        <a:solidFill>
                          <a:schemeClr val="tx1"/>
                        </a:solidFill>
                        <a:latin typeface="Consolas" pitchFamily="49" charset="0"/>
                        <a:ea typeface="+mn-ea"/>
                        <a:cs typeface="+mn-cs"/>
                      </a:endParaRPr>
                    </a:p>
                  </a:txBody>
                  <a:tcPr/>
                </a:tc>
                <a:tc>
                  <a:txBody>
                    <a:bodyPr/>
                    <a:lstStyle/>
                    <a:p>
                      <a:pPr algn="ctr" rtl="0"/>
                      <a:r>
                        <a:rPr lang="en-US" sz="1800" kern="1200" dirty="0" smtClean="0">
                          <a:solidFill>
                            <a:schemeClr val="tx1"/>
                          </a:solidFill>
                          <a:latin typeface="Consolas" pitchFamily="49" charset="0"/>
                          <a:ea typeface="+mn-ea"/>
                          <a:cs typeface="Consolas" pitchFamily="49" charset="0"/>
                        </a:rPr>
                        <a:t>0x04</a:t>
                      </a:r>
                      <a:endParaRPr lang="he-IL" sz="1800" kern="1200" dirty="0">
                        <a:solidFill>
                          <a:schemeClr val="tx1"/>
                        </a:solidFill>
                        <a:latin typeface="Consolas" pitchFamily="49" charset="0"/>
                        <a:ea typeface="+mn-ea"/>
                        <a:cs typeface="+mn-cs"/>
                      </a:endParaRPr>
                    </a:p>
                  </a:txBody>
                  <a:tcPr/>
                </a:tc>
                <a:tc>
                  <a:txBody>
                    <a:bodyPr/>
                    <a:lstStyle/>
                    <a:p>
                      <a:pPr algn="ctr" rtl="0"/>
                      <a:r>
                        <a:rPr lang="en-US" sz="1800" b="1" kern="1200" dirty="0" smtClean="0">
                          <a:solidFill>
                            <a:schemeClr val="tx1"/>
                          </a:solidFill>
                          <a:latin typeface="Consolas" pitchFamily="49" charset="0"/>
                          <a:ea typeface="+mn-ea"/>
                          <a:cs typeface="Consolas" pitchFamily="49" charset="0"/>
                        </a:rPr>
                        <a:t>0x08</a:t>
                      </a:r>
                      <a:endParaRPr lang="he-IL" sz="1800" b="1" kern="1200" dirty="0">
                        <a:solidFill>
                          <a:schemeClr val="tx1"/>
                        </a:solidFill>
                        <a:latin typeface="Consolas" pitchFamily="49" charset="0"/>
                        <a:ea typeface="+mn-ea"/>
                        <a:cs typeface="+mn-cs"/>
                      </a:endParaRPr>
                    </a:p>
                  </a:txBody>
                  <a:tcPr/>
                </a:tc>
                <a:tc>
                  <a:txBody>
                    <a:bodyPr/>
                    <a:lstStyle/>
                    <a:p>
                      <a:pPr algn="ctr" rtl="0"/>
                      <a:r>
                        <a:rPr lang="en-US" sz="1800" b="1" kern="1200" dirty="0" smtClean="0">
                          <a:solidFill>
                            <a:schemeClr val="tx1"/>
                          </a:solidFill>
                          <a:latin typeface="Consolas" pitchFamily="49" charset="0"/>
                          <a:ea typeface="+mn-ea"/>
                          <a:cs typeface="Consolas" pitchFamily="49" charset="0"/>
                        </a:rPr>
                        <a:t>0x10</a:t>
                      </a:r>
                      <a:endParaRPr lang="he-IL" sz="1800" b="1" kern="1200" dirty="0">
                        <a:solidFill>
                          <a:schemeClr val="tx1"/>
                        </a:solidFill>
                        <a:latin typeface="Consolas" pitchFamily="49" charset="0"/>
                        <a:ea typeface="+mn-ea"/>
                        <a:cs typeface="+mn-cs"/>
                      </a:endParaRPr>
                    </a:p>
                  </a:txBody>
                  <a:tcPr/>
                </a:tc>
                <a:tc>
                  <a:txBody>
                    <a:bodyPr/>
                    <a:lstStyle/>
                    <a:p>
                      <a:pPr algn="ctr" rtl="0"/>
                      <a:r>
                        <a:rPr lang="en-US" sz="1800" b="1" kern="1200" dirty="0" smtClean="0">
                          <a:solidFill>
                            <a:schemeClr val="tx1"/>
                          </a:solidFill>
                          <a:latin typeface="Consolas" pitchFamily="49" charset="0"/>
                          <a:ea typeface="+mn-ea"/>
                          <a:cs typeface="Consolas" pitchFamily="49" charset="0"/>
                        </a:rPr>
                        <a:t>0x20</a:t>
                      </a:r>
                      <a:endParaRPr lang="he-IL" sz="1800" b="1" kern="1200" dirty="0">
                        <a:solidFill>
                          <a:schemeClr val="tx1"/>
                        </a:solidFill>
                        <a:latin typeface="Consolas" pitchFamily="49" charset="0"/>
                        <a:ea typeface="+mn-ea"/>
                        <a:cs typeface="+mn-cs"/>
                      </a:endParaRPr>
                    </a:p>
                  </a:txBody>
                  <a:tcPr/>
                </a:tc>
                <a:tc>
                  <a:txBody>
                    <a:bodyPr/>
                    <a:lstStyle/>
                    <a:p>
                      <a:pPr algn="ctr" rtl="0"/>
                      <a:r>
                        <a:rPr lang="en-US" dirty="0" smtClean="0">
                          <a:solidFill>
                            <a:schemeClr val="tx1"/>
                          </a:solidFill>
                          <a:latin typeface="Consolas" pitchFamily="49" charset="0"/>
                          <a:cs typeface="Consolas" pitchFamily="49" charset="0"/>
                        </a:rPr>
                        <a:t>0x40</a:t>
                      </a:r>
                      <a:endParaRPr lang="he-IL" dirty="0">
                        <a:solidFill>
                          <a:schemeClr val="tx1"/>
                        </a:solidFill>
                        <a:latin typeface="Consolas" pitchFamily="49" charset="0"/>
                      </a:endParaRPr>
                    </a:p>
                  </a:txBody>
                  <a:tcPr/>
                </a:tc>
                <a:tc>
                  <a:txBody>
                    <a:bodyPr/>
                    <a:lstStyle/>
                    <a:p>
                      <a:pPr algn="ctr" rtl="0"/>
                      <a:r>
                        <a:rPr lang="en-US" dirty="0" smtClean="0">
                          <a:solidFill>
                            <a:schemeClr val="tx1"/>
                          </a:solidFill>
                          <a:latin typeface="Consolas" pitchFamily="49" charset="0"/>
                          <a:cs typeface="Consolas" pitchFamily="49" charset="0"/>
                        </a:rPr>
                        <a:t>0x80</a:t>
                      </a:r>
                      <a:endParaRPr lang="he-IL" dirty="0">
                        <a:solidFill>
                          <a:schemeClr val="tx1"/>
                        </a:solidFill>
                        <a:latin typeface="Consolas" pitchFamily="49" charset="0"/>
                      </a:endParaRPr>
                    </a:p>
                  </a:txBody>
                  <a:tcPr/>
                </a:tc>
                <a:tc>
                  <a:txBody>
                    <a:bodyPr/>
                    <a:lstStyle/>
                    <a:p>
                      <a:pPr algn="l" rtl="0"/>
                      <a:r>
                        <a:rPr lang="en-US" dirty="0" smtClean="0">
                          <a:solidFill>
                            <a:schemeClr val="tx1"/>
                          </a:solidFill>
                          <a:latin typeface="Abadi MT Condensed Extra Bold" pitchFamily="34" charset="0"/>
                        </a:rPr>
                        <a:t>Bit</a:t>
                      </a:r>
                      <a:endParaRPr lang="he-IL" dirty="0">
                        <a:solidFill>
                          <a:schemeClr val="tx1"/>
                        </a:solidFill>
                        <a:latin typeface="Abadi MT Condensed Extra Bold" pitchFamily="34" charset="0"/>
                      </a:endParaRPr>
                    </a:p>
                  </a:txBody>
                  <a:tcPr/>
                </a:tc>
              </a:tr>
              <a:tr h="370840">
                <a:tc>
                  <a:txBody>
                    <a:bodyPr/>
                    <a:lstStyle/>
                    <a:p>
                      <a:pPr algn="l" rtl="0"/>
                      <a:r>
                        <a:rPr lang="en-US" sz="1600" dirty="0" smtClean="0">
                          <a:latin typeface="Franklin Gothic Demi Cond" pitchFamily="34" charset="0"/>
                        </a:rPr>
                        <a:t>Integrated Touch</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External Touch</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Integrated Pen</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External Pen</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Reserved</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Reserved</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Multi input</a:t>
                      </a:r>
                      <a:endParaRPr lang="he-IL" sz="1600" dirty="0">
                        <a:latin typeface="Franklin Gothic Demi Cond" pitchFamily="34" charset="0"/>
                      </a:endParaRPr>
                    </a:p>
                  </a:txBody>
                  <a:tcPr/>
                </a:tc>
                <a:tc>
                  <a:txBody>
                    <a:bodyPr/>
                    <a:lstStyle/>
                    <a:p>
                      <a:pPr algn="l" rtl="0"/>
                      <a:r>
                        <a:rPr lang="en-US" sz="1600" dirty="0" smtClean="0">
                          <a:latin typeface="Franklin Gothic Demi Cond" pitchFamily="34" charset="0"/>
                        </a:rPr>
                        <a:t>Stack Ready</a:t>
                      </a:r>
                      <a:endParaRPr lang="he-IL" sz="1600" dirty="0">
                        <a:latin typeface="Franklin Gothic Demi Cond" pitchFamily="34" charset="0"/>
                      </a:endParaRPr>
                    </a:p>
                  </a:txBody>
                  <a:tcPr/>
                </a:tc>
                <a:tc>
                  <a:txBody>
                    <a:bodyPr/>
                    <a:lstStyle/>
                    <a:p>
                      <a:pPr algn="l" rtl="0"/>
                      <a:r>
                        <a:rPr lang="en-US" sz="1800" dirty="0" smtClean="0">
                          <a:latin typeface="Franklin Gothic Demi Cond" pitchFamily="34" charset="0"/>
                        </a:rPr>
                        <a:t>Value</a:t>
                      </a:r>
                      <a:endParaRPr lang="he-IL" sz="1800" dirty="0">
                        <a:latin typeface="Franklin Gothic Demi Cond" pitchFamily="34" charset="0"/>
                      </a:endParaRPr>
                    </a:p>
                  </a:txBody>
                  <a:tcPr/>
                </a:tc>
              </a:tr>
            </a:tbl>
          </a:graphicData>
        </a:graphic>
      </p:graphicFrame>
      <p:sp>
        <p:nvSpPr>
          <p:cNvPr id="8" name="TextBox 7"/>
          <p:cNvSpPr txBox="1"/>
          <p:nvPr/>
        </p:nvSpPr>
        <p:spPr>
          <a:xfrm>
            <a:off x="789628" y="3772635"/>
            <a:ext cx="7782900" cy="2585323"/>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r>
              <a:rPr lang="en-US" b="1" dirty="0" smtClean="0">
                <a:solidFill>
                  <a:schemeClr val="bg1"/>
                </a:solidFill>
                <a:latin typeface="Consolas" pitchFamily="49" charset="0"/>
              </a:rPr>
              <a:t>// test for touch</a:t>
            </a:r>
          </a:p>
          <a:p>
            <a:r>
              <a:rPr lang="en-US" b="1" dirty="0" err="1" smtClean="0">
                <a:solidFill>
                  <a:schemeClr val="bg1"/>
                </a:solidFill>
                <a:latin typeface="Consolas" pitchFamily="49" charset="0"/>
              </a:rPr>
              <a:t>int</a:t>
            </a:r>
            <a:r>
              <a:rPr lang="en-US" b="1" dirty="0" smtClean="0">
                <a:solidFill>
                  <a:schemeClr val="bg1"/>
                </a:solidFill>
                <a:latin typeface="Consolas" pitchFamily="49" charset="0"/>
              </a:rPr>
              <a:t> value = </a:t>
            </a:r>
            <a:r>
              <a:rPr lang="en-US" b="1" dirty="0" err="1" smtClean="0">
                <a:solidFill>
                  <a:schemeClr val="bg1"/>
                </a:solidFill>
                <a:latin typeface="Consolas" pitchFamily="49" charset="0"/>
              </a:rPr>
              <a:t>GetSystemMetrics</a:t>
            </a:r>
            <a:r>
              <a:rPr lang="en-US" b="1" dirty="0" smtClean="0">
                <a:solidFill>
                  <a:schemeClr val="bg1"/>
                </a:solidFill>
                <a:latin typeface="Consolas" pitchFamily="49" charset="0"/>
              </a:rPr>
              <a:t>(SM_DIGITIZER));</a:t>
            </a:r>
          </a:p>
          <a:p>
            <a:r>
              <a:rPr lang="en-US" b="1" dirty="0" smtClean="0">
                <a:solidFill>
                  <a:schemeClr val="bg1"/>
                </a:solidFill>
                <a:latin typeface="Consolas" pitchFamily="49" charset="0"/>
              </a:rPr>
              <a:t>if (value &amp; 0x80){ /* stack ready */}</a:t>
            </a:r>
          </a:p>
          <a:p>
            <a:r>
              <a:rPr lang="en-US" b="1" dirty="0" smtClean="0">
                <a:solidFill>
                  <a:schemeClr val="bg1"/>
                </a:solidFill>
                <a:latin typeface="Consolas" pitchFamily="49" charset="0"/>
              </a:rPr>
              <a:t>if (value  &amp; 0x40)</a:t>
            </a:r>
          </a:p>
          <a:p>
            <a:r>
              <a:rPr lang="en-US" b="1" dirty="0" smtClean="0">
                <a:solidFill>
                  <a:schemeClr val="bg1"/>
                </a:solidFill>
                <a:latin typeface="Consolas" pitchFamily="49" charset="0"/>
              </a:rPr>
              <a:t>{</a:t>
            </a:r>
          </a:p>
          <a:p>
            <a:r>
              <a:rPr lang="en-US" b="1" dirty="0" smtClean="0">
                <a:solidFill>
                  <a:schemeClr val="bg1"/>
                </a:solidFill>
                <a:latin typeface="Consolas" pitchFamily="49" charset="0"/>
              </a:rPr>
              <a:t>        </a:t>
            </a:r>
            <a:r>
              <a:rPr lang="en-US" b="1" dirty="0" err="1" smtClean="0">
                <a:solidFill>
                  <a:schemeClr val="bg1"/>
                </a:solidFill>
                <a:latin typeface="Consolas" pitchFamily="49" charset="0"/>
              </a:rPr>
              <a:t>bMutiTouch</a:t>
            </a:r>
            <a:r>
              <a:rPr lang="en-US" b="1" dirty="0" smtClean="0">
                <a:solidFill>
                  <a:schemeClr val="bg1"/>
                </a:solidFill>
                <a:latin typeface="Consolas" pitchFamily="49" charset="0"/>
              </a:rPr>
              <a:t> = TRUE;/* digitizer is </a:t>
            </a:r>
            <a:r>
              <a:rPr lang="en-US" b="1" dirty="0" err="1" smtClean="0">
                <a:solidFill>
                  <a:schemeClr val="bg1"/>
                </a:solidFill>
                <a:latin typeface="Consolas" pitchFamily="49" charset="0"/>
              </a:rPr>
              <a:t>multitouch</a:t>
            </a:r>
            <a:r>
              <a:rPr lang="en-US" b="1" dirty="0" smtClean="0">
                <a:solidFill>
                  <a:schemeClr val="bg1"/>
                </a:solidFill>
                <a:latin typeface="Consolas" pitchFamily="49" charset="0"/>
              </a:rPr>
              <a:t> */ </a:t>
            </a:r>
          </a:p>
          <a:p>
            <a:r>
              <a:rPr lang="en-US" b="1" dirty="0" smtClean="0">
                <a:solidFill>
                  <a:schemeClr val="bg1"/>
                </a:solidFill>
                <a:latin typeface="Consolas" pitchFamily="49" charset="0"/>
              </a:rPr>
              <a:t>        </a:t>
            </a:r>
            <a:r>
              <a:rPr lang="en-US" b="1" dirty="0" err="1" smtClean="0">
                <a:solidFill>
                  <a:schemeClr val="bg1"/>
                </a:solidFill>
                <a:latin typeface="Consolas" pitchFamily="49" charset="0"/>
              </a:rPr>
              <a:t>MessageBox</a:t>
            </a:r>
            <a:r>
              <a:rPr lang="en-US" b="1" dirty="0" smtClean="0">
                <a:solidFill>
                  <a:schemeClr val="bg1"/>
                </a:solidFill>
                <a:latin typeface="Consolas" pitchFamily="49" charset="0"/>
              </a:rPr>
              <a:t>(</a:t>
            </a:r>
            <a:r>
              <a:rPr lang="en-US" b="1" dirty="0" err="1" smtClean="0">
                <a:solidFill>
                  <a:schemeClr val="bg1"/>
                </a:solidFill>
                <a:latin typeface="Consolas" pitchFamily="49" charset="0"/>
              </a:rPr>
              <a:t>L"Multitouch</a:t>
            </a:r>
            <a:r>
              <a:rPr lang="en-US" b="1" dirty="0" smtClean="0">
                <a:solidFill>
                  <a:schemeClr val="bg1"/>
                </a:solidFill>
                <a:latin typeface="Consolas" pitchFamily="49" charset="0"/>
              </a:rPr>
              <a:t> found", </a:t>
            </a:r>
            <a:r>
              <a:rPr lang="en-US" b="1" dirty="0" err="1" smtClean="0">
                <a:solidFill>
                  <a:schemeClr val="bg1"/>
                </a:solidFill>
                <a:latin typeface="Consolas" pitchFamily="49" charset="0"/>
              </a:rPr>
              <a:t>L"IsMulti</a:t>
            </a:r>
            <a:r>
              <a:rPr lang="en-US" b="1" dirty="0" smtClean="0">
                <a:solidFill>
                  <a:schemeClr val="bg1"/>
                </a:solidFill>
                <a:latin typeface="Consolas" pitchFamily="49" charset="0"/>
              </a:rPr>
              <a:t>!", MB_OK);</a:t>
            </a:r>
          </a:p>
          <a:p>
            <a:r>
              <a:rPr lang="en-US" b="1" dirty="0" smtClean="0">
                <a:solidFill>
                  <a:schemeClr val="bg1"/>
                </a:solidFill>
                <a:latin typeface="Consolas" pitchFamily="49" charset="0"/>
              </a:rPr>
              <a:t>}</a:t>
            </a:r>
          </a:p>
          <a:p>
            <a:r>
              <a:rPr lang="en-US" b="1" dirty="0" smtClean="0">
                <a:solidFill>
                  <a:schemeClr val="bg1"/>
                </a:solidFill>
                <a:latin typeface="Consolas" pitchFamily="49" charset="0"/>
              </a:rPr>
              <a:t>if (value &amp; 0x01){ /* Integrated touch */}</a:t>
            </a:r>
            <a:endParaRPr lang="he-IL" b="1" dirty="0">
              <a:solidFill>
                <a:schemeClr val="bg1"/>
              </a:solidFill>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smtClean="0"/>
              <a:t>Registering f</a:t>
            </a:r>
            <a:r>
              <a:rPr lang="en-US" dirty="0" smtClean="0"/>
              <a:t>or Touch XOR Gesture Messages</a:t>
            </a:r>
            <a:endParaRPr lang="en-US" dirty="0"/>
          </a:p>
        </p:txBody>
      </p:sp>
      <p:sp>
        <p:nvSpPr>
          <p:cNvPr id="3" name="Text Placeholder 2"/>
          <p:cNvSpPr>
            <a:spLocks noGrp="1"/>
          </p:cNvSpPr>
          <p:nvPr>
            <p:ph type="body" sz="quarter" idx="10"/>
          </p:nvPr>
        </p:nvSpPr>
        <p:spPr>
          <a:xfrm>
            <a:off x="722313" y="1857364"/>
            <a:ext cx="8040688" cy="5016758"/>
          </a:xfrm>
        </p:spPr>
        <p:txBody>
          <a:bodyPr/>
          <a:lstStyle/>
          <a:p>
            <a:r>
              <a:rPr lang="en-US" sz="2000" dirty="0" smtClean="0">
                <a:latin typeface="Consolas" pitchFamily="49" charset="0"/>
                <a:cs typeface="Consolas" pitchFamily="49" charset="0"/>
              </a:rPr>
              <a:t>BOOL </a:t>
            </a:r>
            <a:r>
              <a:rPr lang="en-US" sz="2000" dirty="0" err="1" smtClean="0">
                <a:latin typeface="Consolas" pitchFamily="49" charset="0"/>
                <a:cs typeface="Consolas" pitchFamily="49" charset="0"/>
              </a:rPr>
              <a:t>InitInstance</a:t>
            </a:r>
            <a:r>
              <a:rPr lang="en-US" sz="2000" dirty="0" smtClean="0">
                <a:latin typeface="Consolas" pitchFamily="49" charset="0"/>
                <a:cs typeface="Consolas" pitchFamily="49" charset="0"/>
              </a:rPr>
              <a:t>(HINSTANCE </a:t>
            </a:r>
            <a:r>
              <a:rPr lang="en-US" sz="2000" dirty="0" err="1" smtClean="0">
                <a:latin typeface="Consolas" pitchFamily="49" charset="0"/>
                <a:cs typeface="Consolas" pitchFamily="49" charset="0"/>
              </a:rPr>
              <a:t>hInstance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nCmdShow</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HWND </a:t>
            </a:r>
            <a:r>
              <a:rPr lang="en-US" sz="2000" dirty="0" err="1" smtClean="0">
                <a:latin typeface="Consolas" pitchFamily="49" charset="0"/>
                <a:cs typeface="Consolas" pitchFamily="49" charset="0"/>
              </a:rPr>
              <a:t>hWnd</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hWnd</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CreateWindow</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if (!</a:t>
            </a:r>
            <a:r>
              <a:rPr lang="en-US" sz="2000" dirty="0" err="1" smtClean="0">
                <a:latin typeface="Consolas" pitchFamily="49" charset="0"/>
                <a:cs typeface="Consolas" pitchFamily="49" charset="0"/>
              </a:rPr>
              <a:t>hWnd</a:t>
            </a:r>
            <a:r>
              <a:rPr lang="en-US" sz="2000" dirty="0" smtClean="0">
                <a:latin typeface="Consolas" pitchFamily="49" charset="0"/>
                <a:cs typeface="Consolas" pitchFamily="49" charset="0"/>
              </a:rPr>
              <a:t>) return FALSE;</a:t>
            </a:r>
          </a:p>
          <a:p>
            <a:r>
              <a:rPr lang="en-US" sz="2000" dirty="0" smtClean="0">
                <a:latin typeface="Consolas" pitchFamily="49" charset="0"/>
                <a:cs typeface="Consolas" pitchFamily="49" charset="0"/>
              </a:rPr>
              <a:t>    </a:t>
            </a:r>
          </a:p>
          <a:p>
            <a:r>
              <a:rPr lang="en-US" sz="2000" dirty="0" smtClean="0">
                <a:solidFill>
                  <a:srgbClr val="00B050"/>
                </a:solidFill>
                <a:latin typeface="Consolas" pitchFamily="49" charset="0"/>
                <a:cs typeface="Consolas" pitchFamily="49" charset="0"/>
              </a:rPr>
              <a:t>    //We will receive WM_GESTURE messages by default</a:t>
            </a:r>
          </a:p>
          <a:p>
            <a:r>
              <a:rPr lang="en-US" sz="2000" dirty="0" smtClean="0">
                <a:solidFill>
                  <a:srgbClr val="00B050"/>
                </a:solidFill>
                <a:latin typeface="Consolas" pitchFamily="49" charset="0"/>
                <a:cs typeface="Consolas" pitchFamily="49" charset="0"/>
              </a:rPr>
              <a:t>    //Calling </a:t>
            </a:r>
            <a:r>
              <a:rPr lang="en-US" sz="2000" dirty="0" err="1" smtClean="0">
                <a:solidFill>
                  <a:srgbClr val="00B050"/>
                </a:solidFill>
                <a:latin typeface="Consolas" pitchFamily="49" charset="0"/>
                <a:cs typeface="Consolas" pitchFamily="49" charset="0"/>
              </a:rPr>
              <a:t>RegisterTouchWindow</a:t>
            </a:r>
            <a:r>
              <a:rPr lang="en-US" sz="2000" dirty="0" smtClean="0">
                <a:solidFill>
                  <a:srgbClr val="00B050"/>
                </a:solidFill>
                <a:latin typeface="Consolas" pitchFamily="49" charset="0"/>
                <a:cs typeface="Consolas" pitchFamily="49" charset="0"/>
              </a:rPr>
              <a:t> stops gesture message</a:t>
            </a:r>
          </a:p>
          <a:p>
            <a:r>
              <a:rPr lang="en-US" sz="2000" dirty="0" smtClean="0">
                <a:latin typeface="Consolas" pitchFamily="49" charset="0"/>
                <a:cs typeface="Consolas" pitchFamily="49" charset="0"/>
              </a:rPr>
              <a:t>    if (</a:t>
            </a:r>
            <a:r>
              <a:rPr lang="en-US" sz="2000" dirty="0" err="1" smtClean="0">
                <a:latin typeface="Consolas" pitchFamily="49" charset="0"/>
                <a:cs typeface="Consolas" pitchFamily="49" charset="0"/>
              </a:rPr>
              <a:t>bTouchMessages</a:t>
            </a:r>
            <a:r>
              <a:rPr lang="en-US" sz="2000" dirty="0" smtClean="0">
                <a:latin typeface="Consolas" pitchFamily="49" charset="0"/>
                <a:cs typeface="Consolas" pitchFamily="49" charset="0"/>
              </a:rPr>
              <a:t> &amp;&amp; </a:t>
            </a:r>
            <a:r>
              <a:rPr lang="en-US" sz="2000" dirty="0" err="1" smtClean="0">
                <a:latin typeface="Consolas" pitchFamily="49" charset="0"/>
                <a:cs typeface="Consolas" pitchFamily="49" charset="0"/>
              </a:rPr>
              <a:t>bMultiTouch</a:t>
            </a:r>
            <a:r>
              <a:rPr lang="en-US" sz="2000" dirty="0" smtClean="0">
                <a:latin typeface="Consolas" pitchFamily="49" charset="0"/>
                <a:cs typeface="Consolas" pitchFamily="49" charset="0"/>
              </a:rPr>
              <a:t>) </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RegisterTouchWindow</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hWnd</a:t>
            </a:r>
            <a:r>
              <a:rPr lang="en-US" sz="2000" dirty="0" smtClean="0">
                <a:latin typeface="Consolas" pitchFamily="49" charset="0"/>
                <a:cs typeface="Consolas" pitchFamily="49" charset="0"/>
              </a:rPr>
              <a:t>, 0);		</a:t>
            </a:r>
            <a:endParaRPr lang="en-US" sz="2000" dirty="0" smtClean="0">
              <a:solidFill>
                <a:srgbClr val="00B050"/>
              </a:solidFill>
              <a:latin typeface="Consolas" pitchFamily="49" charset="0"/>
              <a:cs typeface="Consolas" pitchFamily="49" charset="0"/>
            </a:endParaRPr>
          </a:p>
          <a:p>
            <a:r>
              <a:rPr lang="en-US" sz="2000" dirty="0" smtClean="0">
                <a:latin typeface="Consolas" pitchFamily="49" charset="0"/>
                <a:cs typeface="Consolas" pitchFamily="49" charset="0"/>
              </a:rPr>
              <a:t>    </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ShowWindow</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hWnd</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nCmdShow</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UpdateWindow</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hWnd</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return TRUE;</a:t>
            </a:r>
          </a:p>
          <a:p>
            <a:r>
              <a:rPr lang="en-US" sz="2000" dirty="0" smtClean="0">
                <a:latin typeface="Consolas" pitchFamily="49" charset="0"/>
                <a:cs typeface="Consolas" pitchFamily="49" charset="0"/>
              </a:rPr>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Win32 Samples</a:t>
            </a:r>
            <a:endParaRPr lang="en-US" dirty="0"/>
          </a:p>
        </p:txBody>
      </p:sp>
      <p:sp>
        <p:nvSpPr>
          <p:cNvPr id="5" name="Subtitle 4"/>
          <p:cNvSpPr>
            <a:spLocks noGrp="1"/>
          </p:cNvSpPr>
          <p:nvPr>
            <p:ph type="subTitle" idx="1"/>
          </p:nvPr>
        </p:nvSpPr>
        <p:spPr/>
        <p:txBody>
          <a:bodyPr/>
          <a:lstStyle/>
          <a:p>
            <a:r>
              <a:rPr lang="en-US" dirty="0" smtClean="0"/>
              <a:t>Windows 7 gesture and touch</a:t>
            </a:r>
          </a:p>
          <a:p>
            <a:endParaRPr lang="en-US" sz="2000" dirty="0" smtClean="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Setting Gesture Configuration</a:t>
            </a:r>
            <a:endParaRPr lang="he-IL" dirty="0"/>
          </a:p>
        </p:txBody>
      </p:sp>
      <p:sp>
        <p:nvSpPr>
          <p:cNvPr id="6" name="Text Placeholder 5"/>
          <p:cNvSpPr>
            <a:spLocks noGrp="1"/>
          </p:cNvSpPr>
          <p:nvPr>
            <p:ph type="body" sz="quarter" idx="10"/>
          </p:nvPr>
        </p:nvSpPr>
        <p:spPr>
          <a:xfrm>
            <a:off x="381000" y="1411552"/>
            <a:ext cx="8382000" cy="5312223"/>
          </a:xfrm>
        </p:spPr>
        <p:txBody>
          <a:bodyPr/>
          <a:lstStyle/>
          <a:p>
            <a:r>
              <a:rPr lang="en-US" dirty="0" smtClean="0"/>
              <a:t>By default the application receives all gesture messages expects rotate</a:t>
            </a:r>
          </a:p>
          <a:p>
            <a:pPr lvl="1"/>
            <a:r>
              <a:rPr lang="en-US" dirty="0" smtClean="0"/>
              <a:t>You can configure which gestures will be sent:</a:t>
            </a:r>
            <a:endParaRPr lang="en-US" dirty="0" smtClean="0">
              <a:latin typeface="Consolas" pitchFamily="49" charset="0"/>
            </a:endParaRPr>
          </a:p>
          <a:p>
            <a:pPr lvl="1"/>
            <a:r>
              <a:rPr lang="en-US" sz="2400" dirty="0" smtClean="0">
                <a:latin typeface="Consolas" pitchFamily="49" charset="0"/>
              </a:rPr>
              <a:t>BOOL WINAPI </a:t>
            </a:r>
            <a:r>
              <a:rPr lang="en-US" sz="2400" dirty="0" err="1" smtClean="0">
                <a:latin typeface="Consolas" pitchFamily="49" charset="0"/>
              </a:rPr>
              <a:t>SetGestureConfig</a:t>
            </a:r>
            <a:r>
              <a:rPr lang="en-US" sz="2400" dirty="0" smtClean="0">
                <a:latin typeface="Consolas" pitchFamily="49" charset="0"/>
              </a:rPr>
              <a:t>(HWND </a:t>
            </a:r>
            <a:r>
              <a:rPr lang="en-US" sz="2400" dirty="0" err="1" smtClean="0">
                <a:latin typeface="Consolas" pitchFamily="49" charset="0"/>
              </a:rPr>
              <a:t>hWnd</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DWORD </a:t>
            </a:r>
            <a:r>
              <a:rPr lang="en-US" sz="2400" dirty="0" err="1" smtClean="0">
                <a:latin typeface="Consolas" pitchFamily="49" charset="0"/>
              </a:rPr>
              <a:t>dwReserved</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UINT </a:t>
            </a:r>
            <a:r>
              <a:rPr lang="en-US" sz="2400" dirty="0" err="1" smtClean="0">
                <a:latin typeface="Consolas" pitchFamily="49" charset="0"/>
              </a:rPr>
              <a:t>cIDs</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PGESTURECONFIG </a:t>
            </a:r>
            <a:r>
              <a:rPr lang="en-US" sz="2400" dirty="0" err="1" smtClean="0">
                <a:latin typeface="Consolas" pitchFamily="49" charset="0"/>
              </a:rPr>
              <a:t>pGestureConfig</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UINT </a:t>
            </a:r>
            <a:r>
              <a:rPr lang="en-US" sz="2400" dirty="0" err="1" smtClean="0">
                <a:latin typeface="Consolas" pitchFamily="49" charset="0"/>
              </a:rPr>
              <a:t>cbSize</a:t>
            </a:r>
            <a:r>
              <a:rPr lang="en-US" sz="2400" dirty="0" smtClean="0">
                <a:latin typeface="Consolas" pitchFamily="49" charset="0"/>
              </a:rPr>
              <a:t>)</a:t>
            </a:r>
          </a:p>
          <a:p>
            <a:pPr lvl="1"/>
            <a:r>
              <a:rPr lang="en-US" dirty="0" smtClean="0"/>
              <a:t>This API gets an array of </a:t>
            </a:r>
            <a:r>
              <a:rPr lang="en-US" sz="2400" dirty="0" smtClean="0">
                <a:latin typeface="Consolas" pitchFamily="49" charset="0"/>
              </a:rPr>
              <a:t>GESTURECONFIG </a:t>
            </a:r>
            <a:r>
              <a:rPr lang="en-US" dirty="0" smtClean="0"/>
              <a:t>structures</a:t>
            </a:r>
          </a:p>
          <a:p>
            <a:pPr lvl="2"/>
            <a:r>
              <a:rPr lang="en-US" dirty="0" err="1" smtClean="0">
                <a:latin typeface="Consolas" pitchFamily="49" charset="0"/>
              </a:rPr>
              <a:t>cbSize</a:t>
            </a:r>
            <a:r>
              <a:rPr lang="en-US" dirty="0" smtClean="0">
                <a:latin typeface="Consolas" pitchFamily="49" charset="0"/>
              </a:rPr>
              <a:t> </a:t>
            </a:r>
            <a:r>
              <a:rPr lang="en-US" dirty="0" smtClean="0"/>
              <a:t>is the size of the array, </a:t>
            </a:r>
            <a:r>
              <a:rPr lang="en-US" dirty="0" err="1" smtClean="0">
                <a:latin typeface="Consolas" pitchFamily="49" charset="0"/>
              </a:rPr>
              <a:t>cIDs</a:t>
            </a:r>
            <a:r>
              <a:rPr lang="en-US" dirty="0" smtClean="0"/>
              <a:t> is the length</a:t>
            </a:r>
          </a:p>
          <a:p>
            <a:pPr lvl="1"/>
            <a:r>
              <a:rPr lang="en-US" sz="2400" dirty="0" err="1" smtClean="0">
                <a:latin typeface="Consolas" pitchFamily="49" charset="0"/>
              </a:rPr>
              <a:t>dwReserved</a:t>
            </a:r>
            <a:r>
              <a:rPr lang="en-US" sz="2400" dirty="0" smtClean="0">
                <a:latin typeface="Consolas" pitchFamily="49" charset="0"/>
              </a:rPr>
              <a:t> </a:t>
            </a:r>
            <a:r>
              <a:rPr lang="en-US" dirty="0" smtClean="0"/>
              <a:t>should be</a:t>
            </a:r>
            <a:r>
              <a:rPr lang="en-US" sz="3200" dirty="0" smtClean="0"/>
              <a:t> </a:t>
            </a:r>
            <a:r>
              <a:rPr lang="en-US" sz="2400" dirty="0" smtClean="0">
                <a:latin typeface="Consolas" pitchFamily="49" charset="0"/>
              </a:rPr>
              <a:t>0</a:t>
            </a:r>
          </a:p>
          <a:p>
            <a:pPr lvl="1"/>
            <a:endParaRPr lang="en-US" sz="2400" dirty="0" smtClean="0">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The GESTURECONFIG</a:t>
            </a:r>
            <a:r>
              <a:rPr lang="he-IL" dirty="0" smtClean="0"/>
              <a:t> </a:t>
            </a:r>
            <a:r>
              <a:rPr smtClean="0"/>
              <a:t>Structure</a:t>
            </a:r>
            <a:endParaRPr lang="he-IL" dirty="0"/>
          </a:p>
        </p:txBody>
      </p:sp>
      <p:sp>
        <p:nvSpPr>
          <p:cNvPr id="3" name="Text Placeholder 2"/>
          <p:cNvSpPr>
            <a:spLocks noGrp="1"/>
          </p:cNvSpPr>
          <p:nvPr>
            <p:ph type="body" sz="quarter" idx="10"/>
          </p:nvPr>
        </p:nvSpPr>
        <p:spPr>
          <a:xfrm>
            <a:off x="722312" y="1905001"/>
            <a:ext cx="8421687" cy="5281446"/>
          </a:xfrm>
        </p:spPr>
        <p:txBody>
          <a:bodyPr/>
          <a:lstStyle/>
          <a:p>
            <a:r>
              <a:rPr lang="en-US" sz="2400" dirty="0" err="1" smtClean="0">
                <a:latin typeface="Consolas" pitchFamily="49" charset="0"/>
              </a:rPr>
              <a:t>typedef</a:t>
            </a:r>
            <a:r>
              <a:rPr lang="en-US" sz="2400" dirty="0" smtClean="0">
                <a:latin typeface="Consolas" pitchFamily="49" charset="0"/>
              </a:rPr>
              <a:t> </a:t>
            </a:r>
            <a:r>
              <a:rPr lang="en-US" sz="2400" dirty="0" err="1" smtClean="0">
                <a:latin typeface="Consolas" pitchFamily="49" charset="0"/>
              </a:rPr>
              <a:t>struct</a:t>
            </a:r>
            <a:r>
              <a:rPr lang="en-US" sz="2400" dirty="0" smtClean="0">
                <a:latin typeface="Consolas" pitchFamily="49" charset="0"/>
              </a:rPr>
              <a:t> _GESTURECONFIG </a:t>
            </a:r>
            <a:br>
              <a:rPr lang="en-US" sz="2400" dirty="0" smtClean="0">
                <a:latin typeface="Consolas" pitchFamily="49" charset="0"/>
              </a:rPr>
            </a:b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DWORD </a:t>
            </a:r>
            <a:r>
              <a:rPr lang="en-US" sz="2400" dirty="0" err="1" smtClean="0">
                <a:latin typeface="Consolas" pitchFamily="49" charset="0"/>
              </a:rPr>
              <a:t>dwID</a:t>
            </a:r>
            <a:r>
              <a:rPr lang="en-US" sz="2400" dirty="0" smtClean="0">
                <a:latin typeface="Consolas" pitchFamily="49" charset="0"/>
              </a:rPr>
              <a:t>; </a:t>
            </a:r>
            <a:r>
              <a:rPr lang="en-US" sz="2400" dirty="0" smtClean="0">
                <a:solidFill>
                  <a:srgbClr val="00B050"/>
                </a:solidFill>
                <a:latin typeface="Consolas" pitchFamily="49" charset="0"/>
              </a:rPr>
              <a:t>//One of GID_* (0, ZOOM, PAN,</a:t>
            </a:r>
            <a:br>
              <a:rPr lang="en-US" sz="2400" dirty="0" smtClean="0">
                <a:solidFill>
                  <a:srgbClr val="00B050"/>
                </a:solidFill>
                <a:latin typeface="Consolas" pitchFamily="49" charset="0"/>
              </a:rPr>
            </a:br>
            <a:r>
              <a:rPr lang="en-US" sz="2400" dirty="0" smtClean="0">
                <a:solidFill>
                  <a:srgbClr val="00B050"/>
                </a:solidFill>
                <a:latin typeface="Consolas" pitchFamily="49" charset="0"/>
              </a:rPr>
              <a:t> 		    // ROTATE, TWOFINGERTAP, ROLLOVER</a:t>
            </a:r>
            <a:br>
              <a:rPr lang="en-US" sz="2400" dirty="0" smtClean="0">
                <a:solidFill>
                  <a:srgbClr val="00B050"/>
                </a:solidFill>
                <a:latin typeface="Consolas" pitchFamily="49" charset="0"/>
              </a:rPr>
            </a:br>
            <a:r>
              <a:rPr lang="en-US" sz="2400" dirty="0" smtClean="0">
                <a:latin typeface="Consolas" pitchFamily="49" charset="0"/>
              </a:rPr>
              <a:t/>
            </a:r>
            <a:br>
              <a:rPr lang="en-US" sz="2400" dirty="0" smtClean="0">
                <a:latin typeface="Consolas" pitchFamily="49" charset="0"/>
              </a:rPr>
            </a:br>
            <a:r>
              <a:rPr lang="en-US" sz="2400" dirty="0" smtClean="0">
                <a:latin typeface="Consolas" pitchFamily="49" charset="0"/>
              </a:rPr>
              <a:t>   DWORD </a:t>
            </a:r>
            <a:r>
              <a:rPr lang="en-US" sz="2400" dirty="0" err="1" smtClean="0">
                <a:latin typeface="Consolas" pitchFamily="49" charset="0"/>
              </a:rPr>
              <a:t>dwWant</a:t>
            </a:r>
            <a:r>
              <a:rPr lang="en-US" sz="2400" dirty="0" smtClean="0">
                <a:latin typeface="Consolas" pitchFamily="49" charset="0"/>
              </a:rPr>
              <a:t>; </a:t>
            </a:r>
            <a:r>
              <a:rPr lang="en-US" sz="2400" dirty="0" smtClean="0">
                <a:solidFill>
                  <a:srgbClr val="00B050"/>
                </a:solidFill>
                <a:latin typeface="Consolas" pitchFamily="49" charset="0"/>
              </a:rPr>
              <a:t>//One of GC_* (ALLGESTURES,</a:t>
            </a:r>
            <a:br>
              <a:rPr lang="en-US" sz="2400" dirty="0" smtClean="0">
                <a:solidFill>
                  <a:srgbClr val="00B050"/>
                </a:solidFill>
                <a:latin typeface="Consolas" pitchFamily="49" charset="0"/>
              </a:rPr>
            </a:br>
            <a:r>
              <a:rPr lang="en-US" sz="2400" dirty="0" smtClean="0">
                <a:solidFill>
                  <a:srgbClr val="00B050"/>
                </a:solidFill>
                <a:latin typeface="Consolas" pitchFamily="49" charset="0"/>
              </a:rPr>
              <a:t> 	   	      // ZOOM, PAN, PAN_*, ROTATE, </a:t>
            </a:r>
            <a:br>
              <a:rPr lang="en-US" sz="2400" dirty="0" smtClean="0">
                <a:solidFill>
                  <a:srgbClr val="00B050"/>
                </a:solidFill>
                <a:latin typeface="Consolas" pitchFamily="49" charset="0"/>
              </a:rPr>
            </a:br>
            <a:r>
              <a:rPr lang="en-US" sz="2400" dirty="0" smtClean="0">
                <a:solidFill>
                  <a:srgbClr val="00B050"/>
                </a:solidFill>
                <a:latin typeface="Consolas" pitchFamily="49" charset="0"/>
              </a:rPr>
              <a:t>                 //  TWOFINGERTAP, ROLLOVER  </a:t>
            </a:r>
          </a:p>
          <a:p>
            <a:r>
              <a:rPr lang="en-US" sz="2400" dirty="0" smtClean="0">
                <a:latin typeface="Consolas" pitchFamily="49" charset="0"/>
              </a:rPr>
              <a:t/>
            </a:r>
            <a:br>
              <a:rPr lang="en-US" sz="2400" dirty="0" smtClean="0">
                <a:latin typeface="Consolas" pitchFamily="49" charset="0"/>
              </a:rPr>
            </a:br>
            <a:r>
              <a:rPr lang="en-US" sz="2400" dirty="0" smtClean="0">
                <a:latin typeface="Consolas" pitchFamily="49" charset="0"/>
              </a:rPr>
              <a:t>   DWORD </a:t>
            </a:r>
            <a:r>
              <a:rPr lang="en-US" sz="2400" dirty="0" err="1" smtClean="0">
                <a:latin typeface="Consolas" pitchFamily="49" charset="0"/>
              </a:rPr>
              <a:t>dwBlock</a:t>
            </a:r>
            <a:r>
              <a:rPr lang="en-US" sz="2400" dirty="0" smtClean="0">
                <a:latin typeface="Consolas" pitchFamily="49" charset="0"/>
              </a:rPr>
              <a:t>; </a:t>
            </a:r>
            <a:r>
              <a:rPr lang="en-US" sz="2400" dirty="0" smtClean="0">
                <a:solidFill>
                  <a:srgbClr val="00B050"/>
                </a:solidFill>
                <a:latin typeface="Consolas" pitchFamily="49" charset="0"/>
              </a:rPr>
              <a:t>//Same arguments as </a:t>
            </a:r>
            <a:r>
              <a:rPr lang="en-US" sz="2400" dirty="0" err="1" smtClean="0">
                <a:solidFill>
                  <a:srgbClr val="00B050"/>
                </a:solidFill>
                <a:latin typeface="Consolas" pitchFamily="49" charset="0"/>
              </a:rPr>
              <a:t>dwWant</a:t>
            </a:r>
            <a:r>
              <a:rPr lang="en-US" sz="2400" dirty="0" smtClean="0">
                <a:solidFill>
                  <a:srgbClr val="00B050"/>
                </a:solidFill>
                <a:latin typeface="Consolas" pitchFamily="49" charset="0"/>
              </a:rPr>
              <a:t/>
            </a:r>
            <a:br>
              <a:rPr lang="en-US" sz="2400" dirty="0" smtClean="0">
                <a:solidFill>
                  <a:srgbClr val="00B050"/>
                </a:solidFill>
                <a:latin typeface="Consolas" pitchFamily="49" charset="0"/>
              </a:rPr>
            </a:br>
            <a:r>
              <a:rPr lang="en-US" sz="2400" dirty="0" smtClean="0">
                <a:solidFill>
                  <a:srgbClr val="00B050"/>
                </a:solidFill>
                <a:latin typeface="Consolas" pitchFamily="49" charset="0"/>
              </a:rPr>
              <a:t>                  // but block the message </a:t>
            </a:r>
          </a:p>
          <a:p>
            <a:r>
              <a:rPr lang="en-US" sz="2400" dirty="0" smtClean="0">
                <a:latin typeface="Consolas" pitchFamily="49" charset="0"/>
              </a:rPr>
              <a:t/>
            </a:r>
            <a:br>
              <a:rPr lang="en-US" sz="2400" dirty="0" smtClean="0">
                <a:latin typeface="Consolas" pitchFamily="49" charset="0"/>
              </a:rPr>
            </a:br>
            <a:r>
              <a:rPr lang="en-US" sz="2400" dirty="0" smtClean="0">
                <a:latin typeface="Consolas" pitchFamily="49" charset="0"/>
              </a:rPr>
              <a:t>} GESTURECONFIG, *PGESTURECONFIG;</a:t>
            </a:r>
          </a:p>
          <a:p>
            <a:endParaRPr lang="en-US" sz="2400" dirty="0" smtClean="0">
              <a:latin typeface="Consolas" pitchFamily="49" charset="0"/>
            </a:endParaRPr>
          </a:p>
          <a:p>
            <a:endParaRPr lang="he-IL" sz="2400" dirty="0" smtClean="0">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smtClean="0"/>
              <a:t>Configure hWnd To Get All Gestures</a:t>
            </a:r>
            <a:endParaRPr lang="he-IL" dirty="0"/>
          </a:p>
        </p:txBody>
      </p:sp>
      <p:sp>
        <p:nvSpPr>
          <p:cNvPr id="3" name="Text Placeholder 2"/>
          <p:cNvSpPr>
            <a:spLocks noGrp="1"/>
          </p:cNvSpPr>
          <p:nvPr>
            <p:ph type="body" sz="quarter" idx="10"/>
          </p:nvPr>
        </p:nvSpPr>
        <p:spPr>
          <a:xfrm>
            <a:off x="722313" y="1905001"/>
            <a:ext cx="8040688" cy="3705630"/>
          </a:xfrm>
        </p:spPr>
        <p:txBody>
          <a:bodyPr/>
          <a:lstStyle/>
          <a:p>
            <a:r>
              <a:rPr lang="en-US" sz="2800" dirty="0" smtClean="0">
                <a:latin typeface="Consolas" pitchFamily="49" charset="0"/>
              </a:rPr>
              <a:t>GESTURECONFIG </a:t>
            </a:r>
            <a:r>
              <a:rPr lang="en-US" sz="2800" dirty="0" err="1" smtClean="0">
                <a:latin typeface="Consolas" pitchFamily="49" charset="0"/>
              </a:rPr>
              <a:t>gestureConfig</a:t>
            </a:r>
            <a:r>
              <a:rPr lang="en-US" sz="2800" dirty="0" smtClean="0">
                <a:latin typeface="Consolas" pitchFamily="49" charset="0"/>
              </a:rPr>
              <a:t>;</a:t>
            </a:r>
          </a:p>
          <a:p>
            <a:r>
              <a:rPr lang="en-US" sz="2800" dirty="0" err="1" smtClean="0">
                <a:latin typeface="Consolas" pitchFamily="49" charset="0"/>
              </a:rPr>
              <a:t>gestureConfig.dwID</a:t>
            </a:r>
            <a:r>
              <a:rPr lang="en-US" sz="2800" dirty="0" smtClean="0">
                <a:latin typeface="Consolas" pitchFamily="49" charset="0"/>
              </a:rPr>
              <a:t> = 0;</a:t>
            </a:r>
          </a:p>
          <a:p>
            <a:r>
              <a:rPr lang="en-US" sz="2800" dirty="0" err="1" smtClean="0">
                <a:latin typeface="Consolas" pitchFamily="49" charset="0"/>
              </a:rPr>
              <a:t>gestureConfig.dwBlock</a:t>
            </a:r>
            <a:r>
              <a:rPr lang="en-US" sz="2800" dirty="0" smtClean="0">
                <a:latin typeface="Consolas" pitchFamily="49" charset="0"/>
              </a:rPr>
              <a:t> = 0;</a:t>
            </a:r>
          </a:p>
          <a:p>
            <a:r>
              <a:rPr lang="en-US" sz="2800" dirty="0" err="1" smtClean="0">
                <a:latin typeface="Consolas" pitchFamily="49" charset="0"/>
              </a:rPr>
              <a:t>gestureConfig.dwWant</a:t>
            </a:r>
            <a:r>
              <a:rPr lang="en-US" sz="2800" dirty="0" smtClean="0">
                <a:latin typeface="Consolas" pitchFamily="49" charset="0"/>
              </a:rPr>
              <a:t> = GC_ALLGESTURES;</a:t>
            </a:r>
          </a:p>
          <a:p>
            <a:endParaRPr lang="en-US" sz="2800" dirty="0" smtClean="0">
              <a:latin typeface="Consolas" pitchFamily="49" charset="0"/>
            </a:endParaRPr>
          </a:p>
          <a:p>
            <a:r>
              <a:rPr lang="en-US" sz="2800" dirty="0" err="1" smtClean="0">
                <a:latin typeface="Consolas" pitchFamily="49" charset="0"/>
              </a:rPr>
              <a:t>SetGestureConfig</a:t>
            </a:r>
            <a:r>
              <a:rPr lang="en-US" sz="2800" dirty="0" smtClean="0">
                <a:latin typeface="Consolas" pitchFamily="49" charset="0"/>
              </a:rPr>
              <a:t>(</a:t>
            </a:r>
            <a:r>
              <a:rPr lang="en-US" sz="2800" dirty="0" err="1" smtClean="0">
                <a:latin typeface="Consolas" pitchFamily="49" charset="0"/>
              </a:rPr>
              <a:t>hWnd</a:t>
            </a:r>
            <a:r>
              <a:rPr lang="en-US" sz="2800" dirty="0" smtClean="0">
                <a:latin typeface="Consolas" pitchFamily="49" charset="0"/>
              </a:rPr>
              <a:t>, 0, 1,</a:t>
            </a:r>
          </a:p>
          <a:p>
            <a:r>
              <a:rPr lang="en-US" sz="2800" dirty="0" smtClean="0">
                <a:latin typeface="Consolas" pitchFamily="49" charset="0"/>
              </a:rPr>
              <a:t> 			&amp;</a:t>
            </a:r>
            <a:r>
              <a:rPr lang="en-US" sz="2800" dirty="0" err="1" smtClean="0">
                <a:latin typeface="Consolas" pitchFamily="49" charset="0"/>
              </a:rPr>
              <a:t>gestureConfig</a:t>
            </a:r>
            <a:r>
              <a:rPr lang="en-US" sz="2800" dirty="0" smtClean="0">
                <a:latin typeface="Consolas" pitchFamily="49" charset="0"/>
              </a:rPr>
              <a:t>, </a:t>
            </a:r>
          </a:p>
          <a:p>
            <a:r>
              <a:rPr lang="en-US" sz="2800" dirty="0" smtClean="0">
                <a:latin typeface="Consolas" pitchFamily="49" charset="0"/>
              </a:rPr>
              <a:t>			</a:t>
            </a:r>
            <a:r>
              <a:rPr lang="en-US" sz="2800" dirty="0" err="1" smtClean="0">
                <a:latin typeface="Consolas" pitchFamily="49" charset="0"/>
              </a:rPr>
              <a:t>sizeof</a:t>
            </a:r>
            <a:r>
              <a:rPr lang="en-US" sz="2800" dirty="0" smtClean="0">
                <a:latin typeface="Consolas" pitchFamily="49" charset="0"/>
              </a:rPr>
              <a:t>(</a:t>
            </a:r>
            <a:r>
              <a:rPr lang="en-US" sz="2800" dirty="0" err="1" smtClean="0">
                <a:latin typeface="Consolas" pitchFamily="49" charset="0"/>
              </a:rPr>
              <a:t>gestureConfig</a:t>
            </a:r>
            <a:r>
              <a:rPr lang="en-US" sz="2800" dirty="0" smtClean="0">
                <a:latin typeface="Consolas" pitchFamily="49" charset="0"/>
              </a:rPr>
              <a:t>));</a:t>
            </a:r>
            <a:endParaRPr lang="he-IL" sz="2800" dirty="0" smtClean="0">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329595"/>
          </a:xfrm>
        </p:spPr>
        <p:txBody>
          <a:bodyPr/>
          <a:lstStyle/>
          <a:p>
            <a:r>
              <a:rPr smtClean="0"/>
              <a:t>Dynamically Changing Gesture Configurations</a:t>
            </a:r>
            <a:endParaRPr lang="he-IL" dirty="0"/>
          </a:p>
        </p:txBody>
      </p:sp>
      <p:sp>
        <p:nvSpPr>
          <p:cNvPr id="5" name="Text Placeholder 4"/>
          <p:cNvSpPr>
            <a:spLocks noGrp="1"/>
          </p:cNvSpPr>
          <p:nvPr>
            <p:ph type="body" sz="quarter" idx="10"/>
          </p:nvPr>
        </p:nvSpPr>
        <p:spPr>
          <a:xfrm>
            <a:off x="381000" y="1793097"/>
            <a:ext cx="8382000" cy="1440394"/>
          </a:xfrm>
        </p:spPr>
        <p:txBody>
          <a:bodyPr/>
          <a:lstStyle/>
          <a:p>
            <a:r>
              <a:rPr lang="en-US" dirty="0" smtClean="0"/>
              <a:t>The </a:t>
            </a:r>
            <a:r>
              <a:rPr lang="en-US" b="1" dirty="0" smtClean="0">
                <a:latin typeface="Consolas" pitchFamily="49" charset="0"/>
                <a:cs typeface="Courier New" pitchFamily="49" charset="0"/>
              </a:rPr>
              <a:t>WM_GESTURENOTIFY</a:t>
            </a:r>
            <a:r>
              <a:rPr lang="en-US" sz="4000" dirty="0" smtClean="0"/>
              <a:t> </a:t>
            </a:r>
            <a:r>
              <a:rPr lang="en-US" dirty="0" smtClean="0"/>
              <a:t>message is sent to indicate that a gesture message is about to be received</a:t>
            </a:r>
          </a:p>
        </p:txBody>
      </p:sp>
      <p:sp>
        <p:nvSpPr>
          <p:cNvPr id="6" name="TextBox 5"/>
          <p:cNvSpPr txBox="1"/>
          <p:nvPr/>
        </p:nvSpPr>
        <p:spPr>
          <a:xfrm>
            <a:off x="598662" y="3394550"/>
            <a:ext cx="7830990" cy="2677656"/>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r>
              <a:rPr lang="en-US" sz="2400" b="1" dirty="0" smtClean="0">
                <a:solidFill>
                  <a:srgbClr val="000000"/>
                </a:solidFill>
                <a:latin typeface="Consolas" pitchFamily="49" charset="0"/>
                <a:cs typeface="Courier New" pitchFamily="49" charset="0"/>
              </a:rPr>
              <a:t>case WM_GESTURENOTIFY:</a:t>
            </a:r>
          </a:p>
          <a:p>
            <a:r>
              <a:rPr lang="en-US" sz="2400" b="1" dirty="0" smtClean="0">
                <a:solidFill>
                  <a:srgbClr val="000000"/>
                </a:solidFill>
                <a:latin typeface="Consolas" pitchFamily="49" charset="0"/>
                <a:cs typeface="Courier New" pitchFamily="49" charset="0"/>
              </a:rPr>
              <a:t>{</a:t>
            </a:r>
          </a:p>
          <a:p>
            <a:r>
              <a:rPr lang="en-US" sz="2400" b="1" dirty="0" smtClean="0">
                <a:solidFill>
                  <a:srgbClr val="000000"/>
                </a:solidFill>
                <a:latin typeface="Consolas" pitchFamily="49" charset="0"/>
                <a:cs typeface="Courier New" pitchFamily="49" charset="0"/>
              </a:rPr>
              <a:t>     GESTURECONFIG </a:t>
            </a:r>
            <a:r>
              <a:rPr lang="en-US" sz="2400" b="1" dirty="0" err="1" smtClean="0">
                <a:solidFill>
                  <a:srgbClr val="000000"/>
                </a:solidFill>
                <a:latin typeface="Consolas" pitchFamily="49" charset="0"/>
                <a:cs typeface="Courier New" pitchFamily="49" charset="0"/>
              </a:rPr>
              <a:t>gc</a:t>
            </a:r>
            <a:r>
              <a:rPr lang="en-US" sz="2400" b="1" dirty="0" smtClean="0">
                <a:solidFill>
                  <a:srgbClr val="000000"/>
                </a:solidFill>
                <a:latin typeface="Consolas" pitchFamily="49" charset="0"/>
                <a:cs typeface="Courier New" pitchFamily="49" charset="0"/>
              </a:rPr>
              <a:t> = {0,GC_ALLGESTURES,0};</a:t>
            </a:r>
          </a:p>
          <a:p>
            <a:r>
              <a:rPr lang="en-US" sz="2400" b="1" dirty="0" smtClean="0">
                <a:solidFill>
                  <a:srgbClr val="000000"/>
                </a:solidFill>
                <a:latin typeface="Consolas" pitchFamily="49" charset="0"/>
                <a:cs typeface="Courier New" pitchFamily="49" charset="0"/>
              </a:rPr>
              <a:t>     </a:t>
            </a:r>
            <a:r>
              <a:rPr lang="en-US" sz="2400" b="1" dirty="0" err="1" smtClean="0">
                <a:solidFill>
                  <a:srgbClr val="000000"/>
                </a:solidFill>
                <a:latin typeface="Consolas" pitchFamily="49" charset="0"/>
                <a:cs typeface="Courier New" pitchFamily="49" charset="0"/>
              </a:rPr>
              <a:t>SetGestureConfig</a:t>
            </a:r>
            <a:r>
              <a:rPr lang="en-US" sz="2400" b="1" dirty="0" smtClean="0">
                <a:solidFill>
                  <a:srgbClr val="000000"/>
                </a:solidFill>
                <a:latin typeface="Consolas" pitchFamily="49" charset="0"/>
                <a:cs typeface="Courier New" pitchFamily="49" charset="0"/>
              </a:rPr>
              <a:t>(</a:t>
            </a:r>
            <a:r>
              <a:rPr lang="en-US" sz="2400" b="1" dirty="0" err="1" smtClean="0">
                <a:solidFill>
                  <a:srgbClr val="000000"/>
                </a:solidFill>
                <a:latin typeface="Consolas" pitchFamily="49" charset="0"/>
                <a:cs typeface="Courier New" pitchFamily="49" charset="0"/>
              </a:rPr>
              <a:t>hWnd</a:t>
            </a:r>
            <a:r>
              <a:rPr lang="en-US" sz="2400" b="1" dirty="0" smtClean="0">
                <a:solidFill>
                  <a:srgbClr val="000000"/>
                </a:solidFill>
                <a:latin typeface="Consolas" pitchFamily="49" charset="0"/>
                <a:cs typeface="Courier New" pitchFamily="49" charset="0"/>
              </a:rPr>
              <a:t>, 0, 1, &amp;</a:t>
            </a:r>
            <a:r>
              <a:rPr lang="en-US" sz="2400" b="1" dirty="0" err="1" smtClean="0">
                <a:solidFill>
                  <a:srgbClr val="000000"/>
                </a:solidFill>
                <a:latin typeface="Consolas" pitchFamily="49" charset="0"/>
                <a:cs typeface="Courier New" pitchFamily="49" charset="0"/>
              </a:rPr>
              <a:t>gc</a:t>
            </a:r>
            <a:r>
              <a:rPr lang="en-US" sz="2400" b="1" dirty="0" smtClean="0">
                <a:solidFill>
                  <a:srgbClr val="000000"/>
                </a:solidFill>
                <a:latin typeface="Consolas" pitchFamily="49" charset="0"/>
                <a:cs typeface="Courier New" pitchFamily="49" charset="0"/>
              </a:rPr>
              <a:t>,</a:t>
            </a:r>
          </a:p>
          <a:p>
            <a:r>
              <a:rPr lang="en-US" sz="2400" b="1" dirty="0" smtClean="0">
                <a:solidFill>
                  <a:srgbClr val="000000"/>
                </a:solidFill>
                <a:latin typeface="Consolas" pitchFamily="49" charset="0"/>
                <a:cs typeface="Courier New" pitchFamily="49" charset="0"/>
              </a:rPr>
              <a:t>                      </a:t>
            </a:r>
            <a:r>
              <a:rPr lang="en-US" sz="2400" b="1" dirty="0" err="1" smtClean="0">
                <a:solidFill>
                  <a:srgbClr val="000000"/>
                </a:solidFill>
                <a:latin typeface="Consolas" pitchFamily="49" charset="0"/>
                <a:cs typeface="Courier New" pitchFamily="49" charset="0"/>
              </a:rPr>
              <a:t>sizeof</a:t>
            </a:r>
            <a:r>
              <a:rPr lang="en-US" sz="2400" b="1" dirty="0" smtClean="0">
                <a:solidFill>
                  <a:srgbClr val="000000"/>
                </a:solidFill>
                <a:latin typeface="Consolas" pitchFamily="49" charset="0"/>
                <a:cs typeface="Courier New" pitchFamily="49" charset="0"/>
              </a:rPr>
              <a:t>(GESTURECONFIG));</a:t>
            </a:r>
          </a:p>
          <a:p>
            <a:r>
              <a:rPr lang="en-US" sz="2400" b="1" dirty="0" smtClean="0">
                <a:solidFill>
                  <a:srgbClr val="000000"/>
                </a:solidFill>
                <a:latin typeface="Consolas" pitchFamily="49" charset="0"/>
                <a:cs typeface="Courier New" pitchFamily="49" charset="0"/>
              </a:rPr>
              <a:t>}  </a:t>
            </a:r>
          </a:p>
          <a:p>
            <a:r>
              <a:rPr lang="en-US" sz="2400" b="1" dirty="0" smtClean="0">
                <a:solidFill>
                  <a:srgbClr val="000000"/>
                </a:solidFill>
                <a:latin typeface="Consolas" pitchFamily="49" charset="0"/>
                <a:cs typeface="Courier New" pitchFamily="49" charset="0"/>
              </a:rPr>
              <a:t>break; </a:t>
            </a:r>
            <a:endParaRPr lang="he-IL" sz="2400" b="1" dirty="0" smtClean="0">
              <a:solidFill>
                <a:srgbClr val="000000"/>
              </a:solidFill>
              <a:latin typeface="Consolas"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30189"/>
            <a:ext cx="8405842" cy="664797"/>
          </a:xfrm>
        </p:spPr>
        <p:txBody>
          <a:bodyPr/>
          <a:lstStyle/>
          <a:p>
            <a:r>
              <a:rPr smtClean="0"/>
              <a:t>Predefined Gestures</a:t>
            </a:r>
            <a:r>
              <a:rPr lang="he-IL" dirty="0" smtClean="0"/>
              <a:t> – </a:t>
            </a:r>
            <a:r>
              <a:rPr smtClean="0"/>
              <a:t>Translate</a:t>
            </a:r>
            <a:endParaRPr lang="he-IL" b="1" dirty="0">
              <a:effectLst>
                <a:outerShdw blurRad="38100" dist="38100" dir="2700000" algn="tl">
                  <a:srgbClr val="000000">
                    <a:alpha val="43137"/>
                  </a:srgbClr>
                </a:outerShdw>
              </a:effectLst>
            </a:endParaRPr>
          </a:p>
        </p:txBody>
      </p:sp>
      <p:sp>
        <p:nvSpPr>
          <p:cNvPr id="6" name="Text Placeholder 5"/>
          <p:cNvSpPr>
            <a:spLocks noGrp="1"/>
          </p:cNvSpPr>
          <p:nvPr>
            <p:ph type="body" sz="quarter" idx="10"/>
          </p:nvPr>
        </p:nvSpPr>
        <p:spPr>
          <a:xfrm>
            <a:off x="381000" y="1411552"/>
            <a:ext cx="8382000" cy="4739759"/>
          </a:xfrm>
        </p:spPr>
        <p:txBody>
          <a:bodyPr/>
          <a:lstStyle/>
          <a:p>
            <a:r>
              <a:rPr lang="en-US" dirty="0" smtClean="0"/>
              <a:t>Place two fingers in the application window and drag in the direction you want</a:t>
            </a:r>
          </a:p>
          <a:p>
            <a:endParaRPr lang="en-US" dirty="0" smtClean="0"/>
          </a:p>
          <a:p>
            <a:endParaRPr lang="en-US" dirty="0" smtClean="0"/>
          </a:p>
          <a:p>
            <a:endParaRPr lang="en-US" dirty="0" smtClean="0"/>
          </a:p>
          <a:p>
            <a:endParaRPr lang="en-US" dirty="0" smtClean="0"/>
          </a:p>
          <a:p>
            <a:r>
              <a:rPr lang="en-US" dirty="0" smtClean="0"/>
              <a:t>SFP – Single Finger Panning</a:t>
            </a:r>
          </a:p>
          <a:p>
            <a:pPr lvl="1"/>
            <a:r>
              <a:rPr lang="en-US" sz="2400" dirty="0" err="1" smtClean="0">
                <a:latin typeface="Consolas" pitchFamily="49" charset="0"/>
              </a:rPr>
              <a:t>SetGestureConfig</a:t>
            </a:r>
            <a:r>
              <a:rPr lang="en-US" sz="2400" dirty="0" smtClean="0">
                <a:latin typeface="Consolas" pitchFamily="49" charset="0"/>
              </a:rPr>
              <a:t>()</a:t>
            </a:r>
            <a:r>
              <a:rPr lang="en-US" sz="2400" dirty="0" smtClean="0"/>
              <a:t> for </a:t>
            </a:r>
            <a:r>
              <a:rPr lang="en-US" sz="2400" dirty="0" smtClean="0">
                <a:latin typeface="Consolas" pitchFamily="49" charset="0"/>
              </a:rPr>
              <a:t>GC_PAN</a:t>
            </a:r>
          </a:p>
          <a:p>
            <a:pPr lvl="1"/>
            <a:r>
              <a:rPr lang="en-US" sz="2400" dirty="0" smtClean="0"/>
              <a:t>Specify </a:t>
            </a:r>
            <a:r>
              <a:rPr lang="en-US" sz="2400" dirty="0" smtClean="0">
                <a:latin typeface="Consolas" pitchFamily="49" charset="0"/>
              </a:rPr>
              <a:t>GC_PAN_WITH_SINGLE_FINGER_VERTICALLY</a:t>
            </a:r>
            <a:r>
              <a:rPr lang="en-US" sz="2400" dirty="0" smtClean="0"/>
              <a:t> and/or </a:t>
            </a:r>
            <a:r>
              <a:rPr lang="en-US" sz="2400" dirty="0" smtClean="0">
                <a:latin typeface="Consolas" pitchFamily="49" charset="0"/>
              </a:rPr>
              <a:t>GC_PAN_WITH_SINGLE_FINGER_HORIZONTALLY</a:t>
            </a:r>
          </a:p>
        </p:txBody>
      </p:sp>
      <p:pic>
        <p:nvPicPr>
          <p:cNvPr id="7" name="Picture 6"/>
          <p:cNvPicPr/>
          <p:nvPr/>
        </p:nvPicPr>
        <p:blipFill>
          <a:blip r:embed="rId3"/>
          <a:srcRect/>
          <a:stretch>
            <a:fillRect/>
          </a:stretch>
        </p:blipFill>
        <p:spPr bwMode="auto">
          <a:xfrm>
            <a:off x="1714480" y="2743205"/>
            <a:ext cx="5133975" cy="14001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smtClean="0"/>
              <a:t>Windows</a:t>
            </a:r>
            <a:r>
              <a:rPr lang="en-US" baseline="30000" dirty="0" smtClean="0"/>
              <a:t>®</a:t>
            </a:r>
            <a:r>
              <a:rPr smtClean="0"/>
              <a:t> 7 Multi</a:t>
            </a:r>
            <a:r>
              <a:rPr lang="he-IL" dirty="0" smtClean="0"/>
              <a:t>-</a:t>
            </a:r>
            <a:r>
              <a:rPr smtClean="0"/>
              <a:t>Touch Support</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Zoom and Rotate</a:t>
            </a:r>
            <a:endParaRPr lang="he-IL" dirty="0"/>
          </a:p>
        </p:txBody>
      </p:sp>
      <p:sp>
        <p:nvSpPr>
          <p:cNvPr id="3" name="Text Placeholder 2"/>
          <p:cNvSpPr>
            <a:spLocks noGrp="1"/>
          </p:cNvSpPr>
          <p:nvPr>
            <p:ph type="body" sz="quarter" idx="10"/>
          </p:nvPr>
        </p:nvSpPr>
        <p:spPr>
          <a:xfrm>
            <a:off x="381000" y="1142984"/>
            <a:ext cx="8382000" cy="5767733"/>
          </a:xfrm>
        </p:spPr>
        <p:txBody>
          <a:bodyPr/>
          <a:lstStyle/>
          <a:p>
            <a:r>
              <a:rPr lang="en-US" dirty="0" smtClean="0"/>
              <a:t>Rotate</a:t>
            </a:r>
          </a:p>
          <a:p>
            <a:pPr lvl="1"/>
            <a:r>
              <a:rPr lang="en-US" dirty="0" smtClean="0"/>
              <a:t>Touch the image with two </a:t>
            </a:r>
            <a:br>
              <a:rPr lang="en-US" dirty="0" smtClean="0"/>
            </a:br>
            <a:r>
              <a:rPr lang="en-US" dirty="0" smtClean="0"/>
              <a:t>fingers and turn fingers in </a:t>
            </a:r>
            <a:br>
              <a:rPr lang="en-US" dirty="0" smtClean="0"/>
            </a:br>
            <a:r>
              <a:rPr lang="en-US" dirty="0" smtClean="0"/>
              <a:t>a circle</a:t>
            </a:r>
          </a:p>
          <a:p>
            <a:pPr lvl="1"/>
            <a:endParaRPr lang="en-US" dirty="0" smtClean="0"/>
          </a:p>
          <a:p>
            <a:pPr lvl="1"/>
            <a:endParaRPr lang="en-US" dirty="0" smtClean="0"/>
          </a:p>
          <a:p>
            <a:r>
              <a:rPr lang="en-US" dirty="0" smtClean="0"/>
              <a:t>Zoom</a:t>
            </a:r>
          </a:p>
          <a:p>
            <a:pPr lvl="1"/>
            <a:r>
              <a:rPr lang="en-US" dirty="0" smtClean="0"/>
              <a:t>Touch the image with </a:t>
            </a:r>
            <a:br>
              <a:rPr lang="en-US" dirty="0" smtClean="0"/>
            </a:br>
            <a:r>
              <a:rPr lang="en-US" dirty="0" smtClean="0"/>
              <a:t>two fingers and move </a:t>
            </a:r>
            <a:br>
              <a:rPr lang="en-US" dirty="0" smtClean="0"/>
            </a:br>
            <a:r>
              <a:rPr lang="en-US" dirty="0" smtClean="0"/>
              <a:t>them closer or further </a:t>
            </a:r>
            <a:br>
              <a:rPr lang="en-US" dirty="0" smtClean="0"/>
            </a:br>
            <a:r>
              <a:rPr lang="en-US" dirty="0" smtClean="0"/>
              <a:t>apart</a:t>
            </a:r>
          </a:p>
          <a:p>
            <a:pPr lvl="1"/>
            <a:endParaRPr lang="en-US" dirty="0" smtClean="0"/>
          </a:p>
          <a:p>
            <a:pPr lvl="1"/>
            <a:endParaRPr lang="he-IL" dirty="0"/>
          </a:p>
        </p:txBody>
      </p:sp>
      <p:pic>
        <p:nvPicPr>
          <p:cNvPr id="4" name="Picture 3"/>
          <p:cNvPicPr/>
          <p:nvPr/>
        </p:nvPicPr>
        <p:blipFill>
          <a:blip r:embed="rId3"/>
          <a:srcRect/>
          <a:stretch>
            <a:fillRect/>
          </a:stretch>
        </p:blipFill>
        <p:spPr bwMode="auto">
          <a:xfrm>
            <a:off x="5600725" y="1740615"/>
            <a:ext cx="2543175" cy="2209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p:nvPr/>
        </p:nvPicPr>
        <p:blipFill>
          <a:blip r:embed="rId4"/>
          <a:srcRect/>
          <a:stretch>
            <a:fillRect/>
          </a:stretch>
        </p:blipFill>
        <p:spPr bwMode="auto">
          <a:xfrm>
            <a:off x="4981606" y="4477586"/>
            <a:ext cx="4019550" cy="180022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Two Finger Tap</a:t>
            </a:r>
            <a:r>
              <a:rPr lang="he-IL" dirty="0" smtClean="0"/>
              <a:t> </a:t>
            </a:r>
            <a:r>
              <a:rPr smtClean="0"/>
              <a:t>and Finger Roll</a:t>
            </a:r>
            <a:endParaRPr lang="he-IL" dirty="0"/>
          </a:p>
        </p:txBody>
      </p:sp>
      <p:sp>
        <p:nvSpPr>
          <p:cNvPr id="3" name="Text Placeholder 2"/>
          <p:cNvSpPr>
            <a:spLocks noGrp="1"/>
          </p:cNvSpPr>
          <p:nvPr>
            <p:ph type="body" sz="quarter" idx="10"/>
          </p:nvPr>
        </p:nvSpPr>
        <p:spPr>
          <a:xfrm>
            <a:off x="381000" y="1411552"/>
            <a:ext cx="8382000" cy="3400931"/>
          </a:xfrm>
        </p:spPr>
        <p:txBody>
          <a:bodyPr/>
          <a:lstStyle/>
          <a:p>
            <a:r>
              <a:rPr lang="en-US" dirty="0" smtClean="0"/>
              <a:t>Two Finger Tap</a:t>
            </a:r>
          </a:p>
          <a:p>
            <a:pPr lvl="1"/>
            <a:r>
              <a:rPr lang="en-US" dirty="0" smtClean="0"/>
              <a:t>Tap once with both </a:t>
            </a:r>
            <a:br>
              <a:rPr lang="en-US" dirty="0" smtClean="0"/>
            </a:br>
            <a:r>
              <a:rPr lang="en-US" dirty="0" smtClean="0"/>
              <a:t>fingers</a:t>
            </a:r>
          </a:p>
          <a:p>
            <a:pPr lvl="1"/>
            <a:endParaRPr lang="en-US" sz="1050" dirty="0" smtClean="0"/>
          </a:p>
          <a:p>
            <a:r>
              <a:rPr lang="en-US" dirty="0" smtClean="0"/>
              <a:t>Finger Roll</a:t>
            </a:r>
          </a:p>
          <a:p>
            <a:pPr lvl="1"/>
            <a:r>
              <a:rPr lang="en-US" dirty="0" smtClean="0"/>
              <a:t>Place one finger on the screen, place second finger on the screen, lift the second finger, and then lift the first finger</a:t>
            </a:r>
            <a:endParaRPr lang="he-IL" dirty="0"/>
          </a:p>
        </p:txBody>
      </p:sp>
      <p:pic>
        <p:nvPicPr>
          <p:cNvPr id="4" name="Picture 3"/>
          <p:cNvPicPr/>
          <p:nvPr/>
        </p:nvPicPr>
        <p:blipFill>
          <a:blip r:embed="rId3"/>
          <a:srcRect/>
          <a:stretch>
            <a:fillRect/>
          </a:stretch>
        </p:blipFill>
        <p:spPr bwMode="auto">
          <a:xfrm>
            <a:off x="5000628" y="1500174"/>
            <a:ext cx="3590925" cy="12287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785919" y="4714884"/>
            <a:ext cx="6215105" cy="183254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WM_GESTURE Message</a:t>
            </a:r>
            <a:endParaRPr lang="en-US" dirty="0"/>
          </a:p>
        </p:txBody>
      </p:sp>
      <p:sp>
        <p:nvSpPr>
          <p:cNvPr id="4" name="Text Placeholder 3"/>
          <p:cNvSpPr>
            <a:spLocks noGrp="1"/>
          </p:cNvSpPr>
          <p:nvPr>
            <p:ph type="body" sz="quarter" idx="10"/>
          </p:nvPr>
        </p:nvSpPr>
        <p:spPr>
          <a:xfrm>
            <a:off x="722313" y="1752491"/>
            <a:ext cx="8040688" cy="4819781"/>
          </a:xfrm>
        </p:spPr>
        <p:txBody>
          <a:bodyPr/>
          <a:lstStyle/>
          <a:p>
            <a:r>
              <a:rPr lang="en-US" sz="1800" dirty="0" smtClean="0">
                <a:latin typeface="Consolas" pitchFamily="49" charset="0"/>
              </a:rPr>
              <a:t>GESTUREINFO </a:t>
            </a:r>
            <a:r>
              <a:rPr lang="en-US" sz="1800" dirty="0" err="1" smtClean="0">
                <a:latin typeface="Consolas" pitchFamily="49" charset="0"/>
              </a:rPr>
              <a:t>gi</a:t>
            </a:r>
            <a:r>
              <a:rPr lang="en-US" sz="1800" dirty="0" smtClean="0">
                <a:latin typeface="Consolas" pitchFamily="49" charset="0"/>
              </a:rPr>
              <a:t>;</a:t>
            </a:r>
          </a:p>
          <a:p>
            <a:r>
              <a:rPr lang="en-US" sz="1800" dirty="0" err="1" smtClean="0">
                <a:latin typeface="Consolas" pitchFamily="49" charset="0"/>
              </a:rPr>
              <a:t>gi.cbSize</a:t>
            </a:r>
            <a:r>
              <a:rPr lang="en-US" sz="1800" dirty="0" smtClean="0">
                <a:latin typeface="Consolas" pitchFamily="49" charset="0"/>
              </a:rPr>
              <a:t> = </a:t>
            </a:r>
            <a:r>
              <a:rPr lang="en-US" sz="1800" dirty="0" err="1" smtClean="0">
                <a:latin typeface="Consolas" pitchFamily="49" charset="0"/>
              </a:rPr>
              <a:t>sizeof</a:t>
            </a:r>
            <a:r>
              <a:rPr lang="en-US" sz="1800" dirty="0" smtClean="0">
                <a:latin typeface="Consolas" pitchFamily="49" charset="0"/>
              </a:rPr>
              <a:t>(GESTUREINFO);</a:t>
            </a:r>
          </a:p>
          <a:p>
            <a:r>
              <a:rPr lang="en-US" sz="1800" dirty="0" err="1" smtClean="0">
                <a:latin typeface="Consolas" pitchFamily="49" charset="0"/>
              </a:rPr>
              <a:t>gi.dwFlags</a:t>
            </a:r>
            <a:r>
              <a:rPr lang="en-US" sz="1800" dirty="0" smtClean="0">
                <a:latin typeface="Consolas" pitchFamily="49" charset="0"/>
              </a:rPr>
              <a:t> = 0; </a:t>
            </a:r>
            <a:r>
              <a:rPr lang="en-US" sz="1800" dirty="0" err="1" smtClean="0">
                <a:latin typeface="Consolas" pitchFamily="49" charset="0"/>
              </a:rPr>
              <a:t>gi.ptsLocation.x</a:t>
            </a:r>
            <a:r>
              <a:rPr lang="en-US" sz="1800" dirty="0" smtClean="0">
                <a:latin typeface="Consolas" pitchFamily="49" charset="0"/>
              </a:rPr>
              <a:t> = 0; …</a:t>
            </a:r>
          </a:p>
          <a:p>
            <a:endParaRPr lang="en-US" sz="1800" dirty="0" smtClean="0">
              <a:latin typeface="Consolas" pitchFamily="49" charset="0"/>
            </a:endParaRPr>
          </a:p>
          <a:p>
            <a:r>
              <a:rPr lang="en-US" sz="1800" dirty="0" err="1" smtClean="0">
                <a:latin typeface="Consolas" pitchFamily="49" charset="0"/>
              </a:rPr>
              <a:t>GetGestureInfo</a:t>
            </a:r>
            <a:r>
              <a:rPr lang="en-US" sz="1800" dirty="0" smtClean="0">
                <a:latin typeface="Consolas" pitchFamily="49" charset="0"/>
              </a:rPr>
              <a:t>((HGESTUREINFO)</a:t>
            </a:r>
            <a:r>
              <a:rPr lang="en-US" sz="1800" dirty="0" err="1" smtClean="0">
                <a:latin typeface="Consolas" pitchFamily="49" charset="0"/>
              </a:rPr>
              <a:t>lParam</a:t>
            </a:r>
            <a:r>
              <a:rPr lang="en-US" sz="1800" dirty="0" smtClean="0">
                <a:latin typeface="Consolas" pitchFamily="49" charset="0"/>
              </a:rPr>
              <a:t>, &amp;</a:t>
            </a:r>
            <a:r>
              <a:rPr lang="en-US" sz="1800" dirty="0" err="1" smtClean="0">
                <a:latin typeface="Consolas" pitchFamily="49" charset="0"/>
              </a:rPr>
              <a:t>gi</a:t>
            </a:r>
            <a:r>
              <a:rPr lang="en-US" sz="1800" dirty="0" smtClean="0">
                <a:latin typeface="Consolas" pitchFamily="49" charset="0"/>
              </a:rPr>
              <a:t>);</a:t>
            </a:r>
          </a:p>
          <a:p>
            <a:r>
              <a:rPr lang="en-US" sz="1800" dirty="0" smtClean="0">
                <a:latin typeface="Consolas" pitchFamily="49" charset="0"/>
              </a:rPr>
              <a:t>// now interpret the gesture</a:t>
            </a:r>
          </a:p>
          <a:p>
            <a:r>
              <a:rPr lang="en-US" sz="1800" dirty="0" smtClean="0">
                <a:latin typeface="Consolas" pitchFamily="49" charset="0"/>
              </a:rPr>
              <a:t>switch (</a:t>
            </a:r>
            <a:r>
              <a:rPr lang="en-US" sz="1800" dirty="0" err="1" smtClean="0">
                <a:latin typeface="Consolas" pitchFamily="49" charset="0"/>
              </a:rPr>
              <a:t>gi.dwID</a:t>
            </a:r>
            <a:r>
              <a:rPr lang="en-US" sz="1800" dirty="0" smtClean="0">
                <a:latin typeface="Consolas" pitchFamily="49" charset="0"/>
              </a:rPr>
              <a:t>){</a:t>
            </a:r>
          </a:p>
          <a:p>
            <a:r>
              <a:rPr lang="en-US" sz="1800" dirty="0" smtClean="0">
                <a:latin typeface="Consolas" pitchFamily="49" charset="0"/>
              </a:rPr>
              <a:t>	case GID_ZOOM:    </a:t>
            </a:r>
          </a:p>
          <a:p>
            <a:r>
              <a:rPr lang="en-US" sz="1800" dirty="0" smtClean="0">
                <a:latin typeface="Consolas" pitchFamily="49" charset="0"/>
              </a:rPr>
              <a:t>                // Code for zooming goes here     </a:t>
            </a:r>
          </a:p>
          <a:p>
            <a:r>
              <a:rPr lang="en-US" sz="1800" dirty="0" smtClean="0">
                <a:latin typeface="Consolas" pitchFamily="49" charset="0"/>
              </a:rPr>
              <a:t>       break;</a:t>
            </a:r>
          </a:p>
          <a:p>
            <a:r>
              <a:rPr lang="en-US" sz="1800" dirty="0" smtClean="0">
                <a:latin typeface="Consolas" pitchFamily="49" charset="0"/>
              </a:rPr>
              <a:t>       case GID_PAN:                </a:t>
            </a:r>
          </a:p>
          <a:p>
            <a:r>
              <a:rPr lang="en-US" sz="1800" dirty="0" smtClean="0">
                <a:latin typeface="Consolas" pitchFamily="49" charset="0"/>
              </a:rPr>
              <a:t>               // Code for panning goes here</a:t>
            </a:r>
          </a:p>
          <a:p>
            <a:r>
              <a:rPr lang="en-US" sz="1800" dirty="0" smtClean="0">
                <a:latin typeface="Consolas" pitchFamily="49" charset="0"/>
              </a:rPr>
              <a:t>       break;</a:t>
            </a:r>
          </a:p>
          <a:p>
            <a:r>
              <a:rPr lang="en-US" sz="1800" dirty="0" smtClean="0">
                <a:latin typeface="Consolas" pitchFamily="49" charset="0"/>
              </a:rPr>
              <a:t>       case GID_ROTATE: …</a:t>
            </a:r>
          </a:p>
          <a:p>
            <a:r>
              <a:rPr lang="en-US" sz="1800" dirty="0" smtClean="0">
                <a:latin typeface="Consolas" pitchFamily="49" charset="0"/>
              </a:rPr>
              <a:t>}</a:t>
            </a:r>
          </a:p>
          <a:p>
            <a:r>
              <a:rPr lang="en-US" sz="1800" dirty="0" err="1" smtClean="0">
                <a:latin typeface="Consolas" pitchFamily="49" charset="0"/>
              </a:rPr>
              <a:t>CloseGestureInfoHandle</a:t>
            </a:r>
            <a:r>
              <a:rPr lang="en-US" sz="1800" dirty="0" smtClean="0">
                <a:latin typeface="Consolas" pitchFamily="49" charset="0"/>
              </a:rPr>
              <a:t>((HGESTUREINFO)</a:t>
            </a:r>
            <a:r>
              <a:rPr lang="en-US" sz="1800" dirty="0" err="1" smtClean="0">
                <a:latin typeface="Consolas" pitchFamily="49" charset="0"/>
              </a:rPr>
              <a:t>lParam</a:t>
            </a:r>
            <a:r>
              <a:rPr lang="en-US" sz="1800" dirty="0" smtClean="0">
                <a:latin typeface="Consolas" pitchFamily="49" charset="0"/>
              </a:rPr>
              <a:t>); </a:t>
            </a:r>
            <a:endParaRPr lang="he-IL" sz="1800" dirty="0" smtClean="0">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GESTUREINFO Structure</a:t>
            </a:r>
            <a:endParaRPr lang="he-IL" sz="4000" dirty="0"/>
          </a:p>
        </p:txBody>
      </p:sp>
      <p:sp>
        <p:nvSpPr>
          <p:cNvPr id="3" name="Text Placeholder 2"/>
          <p:cNvSpPr>
            <a:spLocks noGrp="1"/>
          </p:cNvSpPr>
          <p:nvPr>
            <p:ph type="body" sz="quarter" idx="10"/>
          </p:nvPr>
        </p:nvSpPr>
        <p:spPr>
          <a:xfrm>
            <a:off x="722312" y="1571612"/>
            <a:ext cx="8135967" cy="5242391"/>
          </a:xfrm>
        </p:spPr>
        <p:txBody>
          <a:bodyPr/>
          <a:lstStyle/>
          <a:p>
            <a:r>
              <a:rPr lang="en-US" sz="2400" dirty="0" err="1" smtClean="0">
                <a:latin typeface="Consolas" pitchFamily="49" charset="0"/>
              </a:rPr>
              <a:t>typedef</a:t>
            </a:r>
            <a:r>
              <a:rPr lang="en-US" sz="2400" dirty="0" smtClean="0">
                <a:latin typeface="Consolas" pitchFamily="49" charset="0"/>
              </a:rPr>
              <a:t> </a:t>
            </a:r>
            <a:r>
              <a:rPr lang="en-US" sz="2400" dirty="0" err="1" smtClean="0">
                <a:latin typeface="Consolas" pitchFamily="49" charset="0"/>
              </a:rPr>
              <a:t>struct</a:t>
            </a:r>
            <a:r>
              <a:rPr lang="en-US" sz="2400" dirty="0" smtClean="0">
                <a:latin typeface="Consolas" pitchFamily="49" charset="0"/>
              </a:rPr>
              <a:t> _GESTUREINFO </a:t>
            </a:r>
          </a:p>
          <a:p>
            <a:r>
              <a:rPr lang="en-US" sz="2400" dirty="0" smtClean="0">
                <a:latin typeface="Consolas" pitchFamily="49" charset="0"/>
              </a:rPr>
              <a:t>{  </a:t>
            </a:r>
          </a:p>
          <a:p>
            <a:r>
              <a:rPr lang="en-US" sz="2400" dirty="0" smtClean="0">
                <a:latin typeface="Consolas" pitchFamily="49" charset="0"/>
              </a:rPr>
              <a:t>   UINT </a:t>
            </a:r>
            <a:r>
              <a:rPr lang="en-US" sz="2400" dirty="0" err="1" smtClean="0">
                <a:latin typeface="Consolas" pitchFamily="49" charset="0"/>
              </a:rPr>
              <a:t>cbSize</a:t>
            </a:r>
            <a:r>
              <a:rPr lang="en-US" sz="2400" dirty="0" smtClean="0">
                <a:latin typeface="Consolas" pitchFamily="49" charset="0"/>
              </a:rPr>
              <a:t>;</a:t>
            </a:r>
          </a:p>
          <a:p>
            <a:r>
              <a:rPr lang="en-US" sz="2400" dirty="0" smtClean="0">
                <a:latin typeface="Consolas" pitchFamily="49" charset="0"/>
              </a:rPr>
              <a:t>   DWORD </a:t>
            </a:r>
            <a:r>
              <a:rPr lang="en-US" sz="2400" dirty="0" err="1" smtClean="0">
                <a:latin typeface="Consolas" pitchFamily="49" charset="0"/>
              </a:rPr>
              <a:t>dwFlags</a:t>
            </a:r>
            <a:r>
              <a:rPr lang="en-US" sz="2400" dirty="0" smtClean="0">
                <a:latin typeface="Consolas" pitchFamily="49" charset="0"/>
              </a:rPr>
              <a:t>; </a:t>
            </a:r>
            <a:r>
              <a:rPr lang="en-US" sz="2400" dirty="0" smtClean="0">
                <a:solidFill>
                  <a:srgbClr val="00B050"/>
                </a:solidFill>
                <a:latin typeface="Consolas" pitchFamily="49" charset="0"/>
              </a:rPr>
              <a:t>//GF_* (BEGIN, INERTIA, END)</a:t>
            </a:r>
          </a:p>
          <a:p>
            <a:r>
              <a:rPr lang="en-US" sz="2400" dirty="0" smtClean="0">
                <a:latin typeface="Consolas" pitchFamily="49" charset="0"/>
              </a:rPr>
              <a:t>   DWORD </a:t>
            </a:r>
            <a:r>
              <a:rPr lang="en-US" sz="2400" dirty="0" err="1" smtClean="0">
                <a:latin typeface="Consolas" pitchFamily="49" charset="0"/>
              </a:rPr>
              <a:t>dwID</a:t>
            </a:r>
            <a:r>
              <a:rPr lang="en-US" sz="2400" dirty="0" smtClean="0">
                <a:latin typeface="Consolas" pitchFamily="49" charset="0"/>
              </a:rPr>
              <a:t>; </a:t>
            </a:r>
            <a:r>
              <a:rPr lang="en-US" sz="2400" dirty="0" smtClean="0">
                <a:solidFill>
                  <a:srgbClr val="00B050"/>
                </a:solidFill>
                <a:latin typeface="Consolas" pitchFamily="49" charset="0"/>
              </a:rPr>
              <a:t>//GID_* (BEGIN, END, ZOOM, PAN,</a:t>
            </a:r>
          </a:p>
          <a:p>
            <a:r>
              <a:rPr lang="en-US" sz="2400" dirty="0" smtClean="0">
                <a:solidFill>
                  <a:srgbClr val="00B050"/>
                </a:solidFill>
                <a:latin typeface="Consolas" pitchFamily="49" charset="0"/>
              </a:rPr>
              <a:t> 		   //ROTATE, TWOFINGERTAP, ROLLOVER)</a:t>
            </a:r>
            <a:r>
              <a:rPr lang="en-US" sz="2400" dirty="0" smtClean="0">
                <a:latin typeface="Consolas" pitchFamily="49" charset="0"/>
              </a:rPr>
              <a:t> </a:t>
            </a:r>
          </a:p>
          <a:p>
            <a:r>
              <a:rPr lang="en-US" sz="2400" dirty="0" smtClean="0">
                <a:latin typeface="Consolas" pitchFamily="49" charset="0"/>
              </a:rPr>
              <a:t>   HWND </a:t>
            </a:r>
            <a:r>
              <a:rPr lang="en-US" sz="2400" dirty="0" err="1" smtClean="0">
                <a:latin typeface="Consolas" pitchFamily="49" charset="0"/>
              </a:rPr>
              <a:t>hwndTarget</a:t>
            </a:r>
            <a:r>
              <a:rPr lang="en-US" sz="2400" dirty="0" smtClean="0">
                <a:latin typeface="Consolas" pitchFamily="49" charset="0"/>
              </a:rPr>
              <a:t>;  </a:t>
            </a:r>
          </a:p>
          <a:p>
            <a:r>
              <a:rPr lang="en-US" sz="2400" dirty="0" smtClean="0">
                <a:latin typeface="Consolas" pitchFamily="49" charset="0"/>
              </a:rPr>
              <a:t>   POINTS </a:t>
            </a:r>
            <a:r>
              <a:rPr lang="en-US" sz="2400" dirty="0" err="1" smtClean="0">
                <a:latin typeface="Consolas" pitchFamily="49" charset="0"/>
              </a:rPr>
              <a:t>ptsLocation</a:t>
            </a:r>
            <a:r>
              <a:rPr lang="en-US" sz="2400" dirty="0" smtClean="0">
                <a:latin typeface="Consolas" pitchFamily="49" charset="0"/>
              </a:rPr>
              <a:t>; </a:t>
            </a:r>
          </a:p>
          <a:p>
            <a:r>
              <a:rPr lang="en-US" sz="2400" dirty="0" smtClean="0">
                <a:latin typeface="Consolas" pitchFamily="49" charset="0"/>
              </a:rPr>
              <a:t>   DWORD </a:t>
            </a:r>
            <a:r>
              <a:rPr lang="en-US" sz="2400" dirty="0" err="1" smtClean="0">
                <a:latin typeface="Consolas" pitchFamily="49" charset="0"/>
              </a:rPr>
              <a:t>dwInstanceID</a:t>
            </a:r>
            <a:r>
              <a:rPr lang="en-US" sz="2400" dirty="0" smtClean="0">
                <a:latin typeface="Consolas" pitchFamily="49" charset="0"/>
              </a:rPr>
              <a:t>;  </a:t>
            </a:r>
          </a:p>
          <a:p>
            <a:r>
              <a:rPr lang="en-US" sz="2400" dirty="0" smtClean="0">
                <a:latin typeface="Consolas" pitchFamily="49" charset="0"/>
              </a:rPr>
              <a:t>   DWORD </a:t>
            </a:r>
            <a:r>
              <a:rPr lang="en-US" sz="2400" dirty="0" err="1" smtClean="0">
                <a:latin typeface="Consolas" pitchFamily="49" charset="0"/>
              </a:rPr>
              <a:t>dwSequenceID</a:t>
            </a:r>
            <a:r>
              <a:rPr lang="en-US" sz="2400" dirty="0" smtClean="0">
                <a:latin typeface="Consolas" pitchFamily="49" charset="0"/>
              </a:rPr>
              <a:t>;  </a:t>
            </a:r>
          </a:p>
          <a:p>
            <a:r>
              <a:rPr lang="en-US" sz="2400" dirty="0" smtClean="0">
                <a:latin typeface="Consolas" pitchFamily="49" charset="0"/>
              </a:rPr>
              <a:t>   ULONGLONG </a:t>
            </a:r>
            <a:r>
              <a:rPr lang="en-US" sz="2400" dirty="0" err="1" smtClean="0">
                <a:latin typeface="Consolas" pitchFamily="49" charset="0"/>
              </a:rPr>
              <a:t>ullArguments</a:t>
            </a:r>
            <a:r>
              <a:rPr lang="en-US" sz="2400" dirty="0" smtClean="0">
                <a:latin typeface="Consolas" pitchFamily="49" charset="0"/>
              </a:rPr>
              <a:t>; </a:t>
            </a:r>
            <a:r>
              <a:rPr lang="en-US" sz="2400" dirty="0" smtClean="0">
                <a:solidFill>
                  <a:srgbClr val="00B050"/>
                </a:solidFill>
                <a:latin typeface="Consolas" pitchFamily="49" charset="0"/>
              </a:rPr>
              <a:t>//8 Bytes Gesture </a:t>
            </a:r>
            <a:r>
              <a:rPr lang="en-US" sz="2400" dirty="0" err="1" smtClean="0">
                <a:solidFill>
                  <a:srgbClr val="00B050"/>
                </a:solidFill>
                <a:latin typeface="Consolas" pitchFamily="49" charset="0"/>
              </a:rPr>
              <a:t>Arg</a:t>
            </a:r>
            <a:r>
              <a:rPr lang="en-US" sz="2400" dirty="0" smtClean="0">
                <a:latin typeface="Consolas" pitchFamily="49" charset="0"/>
              </a:rPr>
              <a:t>  </a:t>
            </a:r>
          </a:p>
          <a:p>
            <a:r>
              <a:rPr lang="en-US" sz="2400" dirty="0" smtClean="0">
                <a:latin typeface="Consolas" pitchFamily="49" charset="0"/>
              </a:rPr>
              <a:t>   UINT </a:t>
            </a:r>
            <a:r>
              <a:rPr lang="en-US" sz="2400" dirty="0" err="1" smtClean="0">
                <a:latin typeface="Consolas" pitchFamily="49" charset="0"/>
              </a:rPr>
              <a:t>cbExtraArgs</a:t>
            </a:r>
            <a:r>
              <a:rPr lang="en-US" sz="2400" dirty="0" smtClean="0">
                <a:latin typeface="Consolas" pitchFamily="49" charset="0"/>
              </a:rPr>
              <a:t>;</a:t>
            </a:r>
          </a:p>
          <a:p>
            <a:r>
              <a:rPr lang="en-US" sz="2400" dirty="0" smtClean="0">
                <a:latin typeface="Consolas" pitchFamily="49" charset="0"/>
              </a:rPr>
              <a:t>} GESTUREINFO,  *PGESTUREINFO;</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Decoding Gesture</a:t>
            </a:r>
            <a:endParaRPr lang="he-IL" dirty="0"/>
          </a:p>
        </p:txBody>
      </p:sp>
      <p:sp>
        <p:nvSpPr>
          <p:cNvPr id="5" name="Text Placeholder 4"/>
          <p:cNvSpPr>
            <a:spLocks noGrp="1"/>
          </p:cNvSpPr>
          <p:nvPr>
            <p:ph type="body" sz="quarter" idx="10"/>
          </p:nvPr>
        </p:nvSpPr>
        <p:spPr>
          <a:xfrm>
            <a:off x="381000" y="1411552"/>
            <a:ext cx="8382000" cy="5096780"/>
          </a:xfrm>
        </p:spPr>
        <p:txBody>
          <a:bodyPr/>
          <a:lstStyle/>
          <a:p>
            <a:r>
              <a:rPr lang="en-US" dirty="0" smtClean="0"/>
              <a:t>(</a:t>
            </a:r>
            <a:r>
              <a:rPr lang="en-US" dirty="0" err="1" smtClean="0">
                <a:latin typeface="Consolas" pitchFamily="49" charset="0"/>
              </a:rPr>
              <a:t>dwFlags</a:t>
            </a:r>
            <a:r>
              <a:rPr lang="en-US" dirty="0" smtClean="0">
                <a:latin typeface="Consolas" pitchFamily="49" charset="0"/>
              </a:rPr>
              <a:t> &amp; </a:t>
            </a:r>
            <a:r>
              <a:rPr lang="en-US" sz="2400" b="1" dirty="0" smtClean="0">
                <a:latin typeface="Consolas" pitchFamily="49" charset="0"/>
                <a:cs typeface="Courier New" pitchFamily="49" charset="0"/>
              </a:rPr>
              <a:t>GF_BEGIN) != 0</a:t>
            </a:r>
            <a:r>
              <a:rPr lang="en-US" dirty="0" smtClean="0"/>
              <a:t> </a:t>
            </a:r>
          </a:p>
          <a:p>
            <a:pPr lvl="1"/>
            <a:r>
              <a:rPr lang="en-US" dirty="0" smtClean="0"/>
              <a:t>Indicates that this is a new gesture</a:t>
            </a:r>
          </a:p>
          <a:p>
            <a:r>
              <a:rPr lang="en-US" dirty="0" smtClean="0"/>
              <a:t>If </a:t>
            </a:r>
            <a:r>
              <a:rPr lang="en-US" dirty="0" err="1" smtClean="0">
                <a:latin typeface="Consolas" pitchFamily="49" charset="0"/>
              </a:rPr>
              <a:t>dwFlags</a:t>
            </a:r>
            <a:r>
              <a:rPr lang="en-US" dirty="0" smtClean="0"/>
              <a:t> is </a:t>
            </a:r>
            <a:r>
              <a:rPr lang="en-US" dirty="0" smtClean="0">
                <a:latin typeface="Consolas" pitchFamily="49" charset="0"/>
              </a:rPr>
              <a:t>0</a:t>
            </a:r>
            <a:r>
              <a:rPr lang="en-US" dirty="0" smtClean="0"/>
              <a:t> (or </a:t>
            </a:r>
            <a:r>
              <a:rPr lang="en-US" dirty="0" smtClean="0">
                <a:latin typeface="Consolas" pitchFamily="49" charset="0"/>
              </a:rPr>
              <a:t>GF_INERTIA</a:t>
            </a:r>
            <a:r>
              <a:rPr lang="en-US" dirty="0" smtClean="0"/>
              <a:t>)</a:t>
            </a:r>
          </a:p>
          <a:p>
            <a:pPr lvl="1"/>
            <a:r>
              <a:rPr lang="en-US" dirty="0" smtClean="0"/>
              <a:t>For Pan:</a:t>
            </a:r>
          </a:p>
          <a:p>
            <a:pPr lvl="2"/>
            <a:r>
              <a:rPr lang="en-US" dirty="0" smtClean="0"/>
              <a:t>We have to calculate the translation delta since last message</a:t>
            </a:r>
          </a:p>
          <a:p>
            <a:pPr lvl="1"/>
            <a:r>
              <a:rPr lang="en-US" dirty="0" smtClean="0"/>
              <a:t>For Rotate:</a:t>
            </a:r>
          </a:p>
          <a:p>
            <a:pPr lvl="2"/>
            <a:r>
              <a:rPr lang="en-US" dirty="0" smtClean="0"/>
              <a:t>We have to calculate the angle delta  since last message</a:t>
            </a:r>
          </a:p>
          <a:p>
            <a:pPr lvl="1"/>
            <a:r>
              <a:rPr lang="en-US" dirty="0" smtClean="0"/>
              <a:t>For Zoom:</a:t>
            </a:r>
          </a:p>
          <a:p>
            <a:pPr lvl="2"/>
            <a:r>
              <a:rPr lang="en-US" dirty="0" smtClean="0"/>
              <a:t>We have to calculate the zoom factor delta since last message</a:t>
            </a:r>
            <a:endParaRPr lang="he-IL"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 in .NET Framework</a:t>
            </a:r>
            <a:endParaRPr lang="en-US" dirty="0"/>
          </a:p>
        </p:txBody>
      </p:sp>
      <p:sp>
        <p:nvSpPr>
          <p:cNvPr id="3" name="Content Placeholder 2"/>
          <p:cNvSpPr>
            <a:spLocks noGrp="1"/>
          </p:cNvSpPr>
          <p:nvPr>
            <p:ph idx="1"/>
          </p:nvPr>
        </p:nvSpPr>
        <p:spPr>
          <a:xfrm>
            <a:off x="357158" y="1412875"/>
            <a:ext cx="8429684" cy="4468916"/>
          </a:xfrm>
        </p:spPr>
        <p:txBody>
          <a:bodyPr/>
          <a:lstStyle/>
          <a:p>
            <a:r>
              <a:rPr lang="en-US" dirty="0" smtClean="0"/>
              <a:t>For WPF:</a:t>
            </a:r>
          </a:p>
          <a:p>
            <a:pPr lvl="1"/>
            <a:r>
              <a:rPr lang="en-US" dirty="0" err="1" smtClean="0"/>
              <a:t>Interop</a:t>
            </a:r>
            <a:r>
              <a:rPr lang="en-US" dirty="0" smtClean="0"/>
              <a:t> sample library for .NET Framework 3.5</a:t>
            </a:r>
          </a:p>
          <a:p>
            <a:pPr lvl="2"/>
            <a:r>
              <a:rPr lang="en-US" dirty="0" smtClean="0"/>
              <a:t>Multi-touch, gesture, Inertia, Manipulation</a:t>
            </a:r>
          </a:p>
          <a:p>
            <a:pPr lvl="1"/>
            <a:r>
              <a:rPr lang="en-US" dirty="0" smtClean="0"/>
              <a:t>.NET Framework 4.0 release</a:t>
            </a:r>
          </a:p>
          <a:p>
            <a:pPr lvl="2"/>
            <a:r>
              <a:rPr lang="en-US" dirty="0" smtClean="0"/>
              <a:t>Multi-touch specific new controls</a:t>
            </a:r>
          </a:p>
          <a:p>
            <a:pPr lvl="1">
              <a:buNone/>
            </a:pPr>
            <a:endParaRPr lang="en-US" dirty="0" smtClean="0"/>
          </a:p>
          <a:p>
            <a:r>
              <a:rPr lang="en-US" dirty="0" smtClean="0"/>
              <a:t>For </a:t>
            </a:r>
            <a:r>
              <a:rPr lang="en-US" dirty="0" err="1" smtClean="0"/>
              <a:t>WinForms</a:t>
            </a:r>
            <a:r>
              <a:rPr lang="en-US" dirty="0" smtClean="0"/>
              <a:t> (Windows 7 launch):</a:t>
            </a:r>
          </a:p>
          <a:p>
            <a:pPr lvl="1"/>
            <a:r>
              <a:rPr lang="en-US" dirty="0" smtClean="0"/>
              <a:t>Interoperability to native Win32 APIs – </a:t>
            </a:r>
            <a:r>
              <a:rPr lang="en-US" dirty="0" err="1" smtClean="0"/>
              <a:t>TouchWrapper</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The Windows Integration Library</a:t>
            </a:r>
            <a:endParaRPr lang="en-US" dirty="0"/>
          </a:p>
        </p:txBody>
      </p:sp>
      <p:sp>
        <p:nvSpPr>
          <p:cNvPr id="3" name="Content Placeholder 2"/>
          <p:cNvSpPr>
            <a:spLocks noGrp="1"/>
          </p:cNvSpPr>
          <p:nvPr>
            <p:ph idx="1"/>
          </p:nvPr>
        </p:nvSpPr>
        <p:spPr>
          <a:xfrm>
            <a:off x="381000" y="1412875"/>
            <a:ext cx="8382000" cy="4081117"/>
          </a:xfrm>
        </p:spPr>
        <p:txBody>
          <a:bodyPr/>
          <a:lstStyle/>
          <a:p>
            <a:r>
              <a:rPr lang="en-US" dirty="0" smtClean="0"/>
              <a:t> </a:t>
            </a:r>
            <a:r>
              <a:rPr lang="en-US" dirty="0" smtClean="0">
                <a:latin typeface="Consolas" pitchFamily="49" charset="0"/>
                <a:cs typeface="Consolas" pitchFamily="49" charset="0"/>
              </a:rPr>
              <a:t>Windows7.Multitouch.Handler</a:t>
            </a:r>
          </a:p>
          <a:p>
            <a:pPr lvl="1"/>
            <a:r>
              <a:rPr lang="en-US" dirty="0" smtClean="0"/>
              <a:t>A base class for Touch and Gesture handlers</a:t>
            </a:r>
          </a:p>
          <a:p>
            <a:r>
              <a:rPr lang="en-US" dirty="0" smtClean="0"/>
              <a:t>Use </a:t>
            </a:r>
            <a:r>
              <a:rPr lang="en-US" dirty="0" smtClean="0">
                <a:latin typeface="Consolas" pitchFamily="49" charset="0"/>
                <a:cs typeface="Consolas" pitchFamily="49" charset="0"/>
              </a:rPr>
              <a:t>Factory</a:t>
            </a:r>
            <a:r>
              <a:rPr lang="en-US" dirty="0" smtClean="0"/>
              <a:t> to create one of the handlers</a:t>
            </a:r>
          </a:p>
          <a:p>
            <a:pPr lvl="1"/>
            <a:r>
              <a:rPr lang="en-US" dirty="0" smtClean="0"/>
              <a:t>For </a:t>
            </a:r>
            <a:r>
              <a:rPr lang="en-US" dirty="0" err="1" smtClean="0"/>
              <a:t>WinForm</a:t>
            </a:r>
            <a:r>
              <a:rPr lang="en-US" dirty="0" smtClean="0"/>
              <a:t>, managed Win32 </a:t>
            </a:r>
            <a:r>
              <a:rPr lang="en-US" sz="3200" dirty="0" err="1" smtClean="0">
                <a:latin typeface="Consolas" pitchFamily="49" charset="0"/>
                <a:cs typeface="Consolas" pitchFamily="49" charset="0"/>
              </a:rPr>
              <a:t>hWnd</a:t>
            </a:r>
            <a:r>
              <a:rPr lang="en-US" dirty="0" smtClean="0"/>
              <a:t>, and WPF gesture support the handler subclass the Window (</a:t>
            </a:r>
            <a:r>
              <a:rPr lang="en-US" sz="3200" dirty="0" err="1" smtClean="0">
                <a:latin typeface="Consolas" pitchFamily="49" charset="0"/>
                <a:cs typeface="Consolas" pitchFamily="49" charset="0"/>
              </a:rPr>
              <a:t>hWnd</a:t>
            </a:r>
            <a:r>
              <a:rPr lang="en-US" dirty="0" smtClean="0"/>
              <a:t>)</a:t>
            </a:r>
          </a:p>
          <a:p>
            <a:pPr lvl="1"/>
            <a:r>
              <a:rPr lang="en-US" dirty="0" smtClean="0"/>
              <a:t>For WPF touch support, use stylus event with the help of the </a:t>
            </a:r>
            <a:r>
              <a:rPr lang="en-US" sz="2400" dirty="0" err="1" smtClean="0">
                <a:latin typeface="Consolas" pitchFamily="49" charset="0"/>
                <a:cs typeface="Consolas" pitchFamily="49" charset="0"/>
              </a:rPr>
              <a:t>Factory.EnableStylusEvents</a:t>
            </a:r>
            <a:r>
              <a:rPr lang="en-US" sz="2400" dirty="0" smtClean="0">
                <a:latin typeface="Consolas" pitchFamily="49" charset="0"/>
                <a:cs typeface="Consolas" pitchFamily="49" charset="0"/>
              </a:rPr>
              <a:t>() </a:t>
            </a:r>
            <a:r>
              <a:rPr lang="en-US" dirty="0" smtClean="0"/>
              <a:t>method</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the GestureHandler</a:t>
            </a:r>
            <a:endParaRPr lang="en-US" dirty="0"/>
          </a:p>
        </p:txBody>
      </p:sp>
      <p:sp>
        <p:nvSpPr>
          <p:cNvPr id="3" name="Text Placeholder 2"/>
          <p:cNvSpPr>
            <a:spLocks noGrp="1"/>
          </p:cNvSpPr>
          <p:nvPr>
            <p:ph type="body" sz="quarter" idx="10"/>
          </p:nvPr>
        </p:nvSpPr>
        <p:spPr/>
        <p:txBody>
          <a:bodyPr/>
          <a:lstStyle/>
          <a:p>
            <a:r>
              <a:rPr lang="en-US" sz="1800" dirty="0" smtClean="0">
                <a:latin typeface="Consolas" pitchFamily="49" charset="0"/>
                <a:cs typeface="Consolas" pitchFamily="49" charset="0"/>
              </a:rPr>
              <a:t> 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TouchBridge.Handler</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TouchBridge.GestureHandler</a:t>
            </a:r>
            <a:r>
              <a:rPr lang="en-US" sz="1800" dirty="0" smtClean="0">
                <a:latin typeface="Consolas" pitchFamily="49" charset="0"/>
                <a:cs typeface="Consolas" pitchFamily="49" charset="0"/>
              </a:rPr>
              <a:t>&gt;(this);</a:t>
            </a:r>
          </a:p>
          <a:p>
            <a:endParaRPr lang="en-US" sz="1800" dirty="0" smtClean="0">
              <a:latin typeface="Consolas" pitchFamily="49" charset="0"/>
              <a:cs typeface="Consolas" pitchFamily="49" charset="0"/>
            </a:endParaRP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gestureHandler.PanBegin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gestureHandler.PanEnd</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gestureHandler.Rotate</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ProcessRotate</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gestureHandler.RollOver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ProcessRollOver</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gestureHandler.TwoFingerTap</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ProcessTwoFingerTap</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gestureHandler.Zoom</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ProcessZoom</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MTGesture</a:t>
            </a:r>
            <a:endParaRPr lang="en-US" dirty="0"/>
          </a:p>
        </p:txBody>
      </p:sp>
      <p:sp>
        <p:nvSpPr>
          <p:cNvPr id="5" name="Subtitle 4"/>
          <p:cNvSpPr>
            <a:spLocks noGrp="1"/>
          </p:cNvSpPr>
          <p:nvPr>
            <p:ph type="subTitle" idx="1"/>
          </p:nvPr>
        </p:nvSpPr>
        <p:spPr>
          <a:xfrm>
            <a:off x="1214414" y="4344989"/>
            <a:ext cx="7643865" cy="461665"/>
          </a:xfrm>
        </p:spPr>
        <p:txBody>
          <a:bodyPr/>
          <a:lstStyle/>
          <a:p>
            <a:r>
              <a:rPr lang="en-US" dirty="0" smtClean="0">
                <a:solidFill>
                  <a:schemeClr val="tx1"/>
                </a:solidFill>
                <a:latin typeface="Consolas" pitchFamily="49" charset="0"/>
              </a:rPr>
              <a:t>Windows7.Multitouch.GestureHandler</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WM_TOUCH</a:t>
            </a:r>
            <a:endParaRPr lang="en-US" dirty="0"/>
          </a:p>
        </p:txBody>
      </p:sp>
      <p:sp>
        <p:nvSpPr>
          <p:cNvPr id="3" name="Content Placeholder 2"/>
          <p:cNvSpPr>
            <a:spLocks noGrp="1"/>
          </p:cNvSpPr>
          <p:nvPr>
            <p:ph idx="1"/>
          </p:nvPr>
        </p:nvSpPr>
        <p:spPr>
          <a:xfrm>
            <a:off x="381000" y="1214422"/>
            <a:ext cx="8382000" cy="5445125"/>
          </a:xfrm>
        </p:spPr>
        <p:txBody>
          <a:bodyPr>
            <a:normAutofit/>
          </a:bodyPr>
          <a:lstStyle/>
          <a:p>
            <a:r>
              <a:rPr lang="en-US" dirty="0" smtClean="0"/>
              <a:t>Semantically similar to mouse messages</a:t>
            </a:r>
            <a:endParaRPr lang="en-US" dirty="0"/>
          </a:p>
          <a:p>
            <a:r>
              <a:rPr lang="en-US" dirty="0" smtClean="0"/>
              <a:t>Conveys raw touch data to Win32 apps</a:t>
            </a:r>
          </a:p>
          <a:p>
            <a:r>
              <a:rPr lang="en-US" dirty="0" smtClean="0"/>
              <a:t>Scenario examples:</a:t>
            </a:r>
          </a:p>
          <a:p>
            <a:pPr lvl="1"/>
            <a:r>
              <a:rPr lang="en-US" dirty="0" smtClean="0"/>
              <a:t>Finger painting</a:t>
            </a:r>
          </a:p>
          <a:p>
            <a:pPr lvl="1"/>
            <a:r>
              <a:rPr lang="en-US" dirty="0" smtClean="0"/>
              <a:t>custom gestures</a:t>
            </a:r>
          </a:p>
          <a:p>
            <a:pPr lvl="1"/>
            <a:r>
              <a:rPr lang="en-US" dirty="0" smtClean="0"/>
              <a:t>feeding higher level controls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 Is Here!</a:t>
            </a:r>
            <a:endParaRPr lang="en-US" dirty="0"/>
          </a:p>
        </p:txBody>
      </p:sp>
      <p:sp>
        <p:nvSpPr>
          <p:cNvPr id="3" name="Content Placeholder 2"/>
          <p:cNvSpPr>
            <a:spLocks noGrp="1"/>
          </p:cNvSpPr>
          <p:nvPr>
            <p:ph idx="1"/>
          </p:nvPr>
        </p:nvSpPr>
        <p:spPr>
          <a:xfrm>
            <a:off x="382588" y="1285860"/>
            <a:ext cx="5922962" cy="5097293"/>
          </a:xfrm>
        </p:spPr>
        <p:txBody>
          <a:bodyPr>
            <a:normAutofit lnSpcReduction="10000"/>
          </a:bodyPr>
          <a:lstStyle/>
          <a:p>
            <a:r>
              <a:rPr lang="en-US" dirty="0" smtClean="0"/>
              <a:t>Hardware</a:t>
            </a:r>
          </a:p>
          <a:p>
            <a:pPr lvl="1"/>
            <a:r>
              <a:rPr lang="en-US" dirty="0" smtClean="0"/>
              <a:t>Multi-touch capable PCs on the market today; multi-touch appears in a broad set of form factors</a:t>
            </a:r>
          </a:p>
          <a:p>
            <a:r>
              <a:rPr lang="en-US" dirty="0" smtClean="0"/>
              <a:t>Software</a:t>
            </a:r>
          </a:p>
          <a:p>
            <a:pPr lvl="1"/>
            <a:r>
              <a:rPr lang="en-US" dirty="0" smtClean="0"/>
              <a:t>Windows 7, .NET Framework 4.0</a:t>
            </a:r>
          </a:p>
          <a:p>
            <a:r>
              <a:rPr lang="en-US" dirty="0" smtClean="0"/>
              <a:t>Consumers</a:t>
            </a:r>
          </a:p>
          <a:p>
            <a:pPr lvl="1"/>
            <a:r>
              <a:rPr lang="en-US" dirty="0" smtClean="0"/>
              <a:t>New scenarios, next wave of user experience, high “WOW” factor</a:t>
            </a:r>
            <a:endParaRPr lang="en-US" dirty="0"/>
          </a:p>
        </p:txBody>
      </p:sp>
      <p:pic>
        <p:nvPicPr>
          <p:cNvPr id="9" name="Picture 2"/>
          <p:cNvPicPr>
            <a:picLocks noChangeAspect="1" noChangeArrowheads="1"/>
          </p:cNvPicPr>
          <p:nvPr/>
        </p:nvPicPr>
        <p:blipFill>
          <a:blip r:embed="rId3" cstate="print"/>
          <a:srcRect/>
          <a:stretch>
            <a:fillRect/>
          </a:stretch>
        </p:blipFill>
        <p:spPr bwMode="auto">
          <a:xfrm>
            <a:off x="6096000" y="1487615"/>
            <a:ext cx="2781300" cy="2322385"/>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77000" y="4170759"/>
            <a:ext cx="2027610" cy="184904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Handling WM_TOUCH</a:t>
            </a:r>
            <a:endParaRPr lang="he-IL" dirty="0"/>
          </a:p>
        </p:txBody>
      </p:sp>
      <p:sp>
        <p:nvSpPr>
          <p:cNvPr id="4" name="Text Placeholder 3"/>
          <p:cNvSpPr>
            <a:spLocks noGrp="1"/>
          </p:cNvSpPr>
          <p:nvPr>
            <p:ph type="body" sz="quarter" idx="10"/>
          </p:nvPr>
        </p:nvSpPr>
        <p:spPr>
          <a:xfrm>
            <a:off x="722313" y="1857364"/>
            <a:ext cx="8040688" cy="5124480"/>
          </a:xfrm>
        </p:spPr>
        <p:txBody>
          <a:bodyPr/>
          <a:lstStyle/>
          <a:p>
            <a:r>
              <a:rPr lang="en-US" sz="1800" dirty="0" smtClean="0">
                <a:latin typeface="Consolas" pitchFamily="49" charset="0"/>
              </a:rPr>
              <a:t>UINT </a:t>
            </a:r>
            <a:r>
              <a:rPr lang="en-US" sz="1800" dirty="0" err="1" smtClean="0">
                <a:latin typeface="Consolas" pitchFamily="49" charset="0"/>
              </a:rPr>
              <a:t>cInputs</a:t>
            </a:r>
            <a:r>
              <a:rPr lang="en-US" sz="1800" dirty="0" smtClean="0">
                <a:latin typeface="Consolas" pitchFamily="49" charset="0"/>
              </a:rPr>
              <a:t> = LOWORD(</a:t>
            </a:r>
            <a:r>
              <a:rPr lang="en-US" sz="1800" dirty="0" err="1" smtClean="0">
                <a:latin typeface="Consolas" pitchFamily="49" charset="0"/>
              </a:rPr>
              <a:t>wParam</a:t>
            </a:r>
            <a:r>
              <a:rPr lang="en-US" sz="1800" dirty="0" smtClean="0">
                <a:latin typeface="Consolas" pitchFamily="49" charset="0"/>
              </a:rPr>
              <a:t>);</a:t>
            </a:r>
          </a:p>
          <a:p>
            <a:r>
              <a:rPr lang="en-US" sz="1800" dirty="0" smtClean="0">
                <a:latin typeface="Consolas" pitchFamily="49" charset="0"/>
              </a:rPr>
              <a:t>PTOUCHINPUT </a:t>
            </a:r>
            <a:r>
              <a:rPr lang="en-US" sz="1800" dirty="0" err="1" smtClean="0">
                <a:latin typeface="Consolas" pitchFamily="49" charset="0"/>
              </a:rPr>
              <a:t>pInputs</a:t>
            </a:r>
            <a:r>
              <a:rPr lang="en-US" sz="1800" dirty="0" smtClean="0">
                <a:latin typeface="Consolas" pitchFamily="49" charset="0"/>
              </a:rPr>
              <a:t> = new TOUCHINPUT[</a:t>
            </a:r>
            <a:r>
              <a:rPr lang="en-US" sz="1800" dirty="0" err="1" smtClean="0">
                <a:latin typeface="Consolas" pitchFamily="49" charset="0"/>
              </a:rPr>
              <a:t>cInputs</a:t>
            </a:r>
            <a:r>
              <a:rPr lang="en-US" sz="1800" dirty="0" smtClean="0">
                <a:latin typeface="Consolas" pitchFamily="49" charset="0"/>
              </a:rPr>
              <a:t>];</a:t>
            </a:r>
          </a:p>
          <a:p>
            <a:r>
              <a:rPr lang="en-US" sz="1800" dirty="0" smtClean="0">
                <a:latin typeface="Consolas" pitchFamily="49" charset="0"/>
              </a:rPr>
              <a:t>if (</a:t>
            </a:r>
            <a:r>
              <a:rPr lang="en-US" sz="1800" dirty="0" err="1" smtClean="0">
                <a:latin typeface="Consolas" pitchFamily="49" charset="0"/>
              </a:rPr>
              <a:t>pInputs</a:t>
            </a:r>
            <a:r>
              <a:rPr lang="en-US" sz="1800" dirty="0" smtClean="0">
                <a:latin typeface="Consolas" pitchFamily="49" charset="0"/>
              </a:rPr>
              <a:t> != NULL)</a:t>
            </a:r>
          </a:p>
          <a:p>
            <a:r>
              <a:rPr lang="en-US" sz="1800" dirty="0" smtClean="0">
                <a:latin typeface="Consolas" pitchFamily="49" charset="0"/>
              </a:rPr>
              <a:t>{</a:t>
            </a:r>
          </a:p>
          <a:p>
            <a:r>
              <a:rPr lang="en-US" sz="1800" dirty="0" smtClean="0">
                <a:latin typeface="Consolas" pitchFamily="49" charset="0"/>
              </a:rPr>
              <a:t>    if (</a:t>
            </a:r>
            <a:r>
              <a:rPr lang="en-US" sz="1800" dirty="0" err="1" smtClean="0">
                <a:latin typeface="Consolas" pitchFamily="49" charset="0"/>
              </a:rPr>
              <a:t>GetTouchInputInfo</a:t>
            </a:r>
            <a:r>
              <a:rPr lang="en-US" sz="1800" dirty="0" smtClean="0">
                <a:latin typeface="Consolas" pitchFamily="49" charset="0"/>
              </a:rPr>
              <a:t>((HTOUCHINPUT)</a:t>
            </a:r>
            <a:r>
              <a:rPr lang="en-US" sz="1800" dirty="0" err="1" smtClean="0">
                <a:latin typeface="Consolas" pitchFamily="49" charset="0"/>
              </a:rPr>
              <a:t>lParam</a:t>
            </a:r>
            <a:r>
              <a:rPr lang="en-US" sz="1800" dirty="0" smtClean="0">
                <a:latin typeface="Consolas" pitchFamily="49" charset="0"/>
              </a:rPr>
              <a:t>, </a:t>
            </a:r>
            <a:r>
              <a:rPr lang="en-US" sz="1800" dirty="0" err="1" smtClean="0">
                <a:latin typeface="Consolas" pitchFamily="49" charset="0"/>
              </a:rPr>
              <a:t>cInputs</a:t>
            </a:r>
            <a:r>
              <a:rPr lang="en-US" sz="1800" dirty="0" smtClean="0">
                <a:latin typeface="Consolas" pitchFamily="49" charset="0"/>
              </a:rPr>
              <a:t>, </a:t>
            </a:r>
            <a:r>
              <a:rPr lang="en-US" sz="1800" dirty="0" err="1" smtClean="0">
                <a:latin typeface="Consolas" pitchFamily="49" charset="0"/>
              </a:rPr>
              <a:t>pInputs</a:t>
            </a:r>
            <a:r>
              <a:rPr lang="en-US" sz="1800" dirty="0" smtClean="0">
                <a:latin typeface="Consolas" pitchFamily="49" charset="0"/>
              </a:rPr>
              <a:t>,</a:t>
            </a:r>
          </a:p>
          <a:p>
            <a:r>
              <a:rPr lang="en-US" sz="1800" dirty="0" smtClean="0">
                <a:latin typeface="Consolas" pitchFamily="49" charset="0"/>
              </a:rPr>
              <a:t>                          </a:t>
            </a:r>
            <a:r>
              <a:rPr lang="en-US" sz="1800" dirty="0" err="1" smtClean="0">
                <a:latin typeface="Consolas" pitchFamily="49" charset="0"/>
              </a:rPr>
              <a:t>sizeof</a:t>
            </a:r>
            <a:r>
              <a:rPr lang="en-US" sz="1800" dirty="0" smtClean="0">
                <a:latin typeface="Consolas" pitchFamily="49" charset="0"/>
              </a:rPr>
              <a:t>(TOUCHINPUT)))</a:t>
            </a:r>
          </a:p>
          <a:p>
            <a:r>
              <a:rPr lang="en-US" sz="1800" dirty="0" smtClean="0">
                <a:latin typeface="Consolas" pitchFamily="49" charset="0"/>
              </a:rPr>
              <a:t>    {</a:t>
            </a:r>
          </a:p>
          <a:p>
            <a:r>
              <a:rPr lang="en-US" sz="1800" dirty="0" smtClean="0">
                <a:latin typeface="Consolas" pitchFamily="49" charset="0"/>
              </a:rPr>
              <a:t>        // process </a:t>
            </a:r>
            <a:r>
              <a:rPr lang="en-US" sz="1800" dirty="0" err="1" smtClean="0">
                <a:latin typeface="Consolas" pitchFamily="49" charset="0"/>
              </a:rPr>
              <a:t>pInputs</a:t>
            </a:r>
            <a:endParaRPr lang="en-US" sz="1800" dirty="0" smtClean="0">
              <a:latin typeface="Consolas" pitchFamily="49" charset="0"/>
            </a:endParaRPr>
          </a:p>
          <a:p>
            <a:r>
              <a:rPr lang="en-US" sz="1800" dirty="0" smtClean="0">
                <a:latin typeface="Consolas" pitchFamily="49" charset="0"/>
              </a:rPr>
              <a:t>    }</a:t>
            </a:r>
          </a:p>
          <a:p>
            <a:r>
              <a:rPr lang="en-US" sz="1800" dirty="0" smtClean="0">
                <a:latin typeface="Consolas" pitchFamily="49" charset="0"/>
              </a:rPr>
              <a:t>    else { … } // error handling</a:t>
            </a:r>
          </a:p>
          <a:p>
            <a:r>
              <a:rPr lang="en-US" sz="1800" dirty="0" smtClean="0">
                <a:latin typeface="Consolas" pitchFamily="49" charset="0"/>
              </a:rPr>
              <a:t> }</a:t>
            </a:r>
          </a:p>
          <a:p>
            <a:r>
              <a:rPr lang="en-US" sz="1800" dirty="0" smtClean="0">
                <a:latin typeface="Consolas" pitchFamily="49" charset="0"/>
              </a:rPr>
              <a:t>else { … } // error handling, presumably out of memory</a:t>
            </a:r>
          </a:p>
          <a:p>
            <a:endParaRPr lang="en-US" sz="1100" dirty="0" smtClean="0">
              <a:latin typeface="Consolas" pitchFamily="49" charset="0"/>
            </a:endParaRPr>
          </a:p>
          <a:p>
            <a:r>
              <a:rPr lang="en-US" sz="1800" dirty="0" smtClean="0">
                <a:latin typeface="Consolas" pitchFamily="49" charset="0"/>
              </a:rPr>
              <a:t>if (!</a:t>
            </a:r>
            <a:r>
              <a:rPr lang="en-US" sz="1800" dirty="0" err="1" smtClean="0">
                <a:latin typeface="Consolas" pitchFamily="49" charset="0"/>
              </a:rPr>
              <a:t>CloseTouchInputHandle</a:t>
            </a:r>
            <a:r>
              <a:rPr lang="en-US" sz="1800" dirty="0" smtClean="0">
                <a:latin typeface="Consolas" pitchFamily="49" charset="0"/>
              </a:rPr>
              <a:t>((HTOUCHINPUT)</a:t>
            </a:r>
            <a:r>
              <a:rPr lang="en-US" sz="1800" dirty="0" err="1" smtClean="0">
                <a:latin typeface="Consolas" pitchFamily="49" charset="0"/>
              </a:rPr>
              <a:t>lParam</a:t>
            </a:r>
            <a:r>
              <a:rPr lang="en-US" sz="1800" dirty="0" smtClean="0">
                <a:latin typeface="Consolas" pitchFamily="49" charset="0"/>
              </a:rPr>
              <a:t>))</a:t>
            </a:r>
          </a:p>
          <a:p>
            <a:r>
              <a:rPr lang="en-US" sz="1800" dirty="0" smtClean="0">
                <a:latin typeface="Consolas" pitchFamily="49" charset="0"/>
              </a:rPr>
              <a:t>{</a:t>
            </a:r>
          </a:p>
          <a:p>
            <a:r>
              <a:rPr lang="en-US" sz="1800" dirty="0" smtClean="0">
                <a:latin typeface="Consolas" pitchFamily="49" charset="0"/>
              </a:rPr>
              <a:t>    // error handling</a:t>
            </a:r>
          </a:p>
          <a:p>
            <a:r>
              <a:rPr lang="en-US" sz="1800" dirty="0" smtClean="0">
                <a:latin typeface="Consolas" pitchFamily="49" charset="0"/>
              </a:rPr>
              <a:t>}</a:t>
            </a:r>
            <a:endParaRPr lang="he-IL" sz="1800" dirty="0">
              <a:latin typeface="Consolas" pitchFamily="49"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Using the TouchHandler</a:t>
            </a:r>
            <a:endParaRPr lang="en-US" dirty="0"/>
          </a:p>
        </p:txBody>
      </p:sp>
      <p:sp>
        <p:nvSpPr>
          <p:cNvPr id="5" name="Text Placeholder 4"/>
          <p:cNvSpPr>
            <a:spLocks noGrp="1"/>
          </p:cNvSpPr>
          <p:nvPr>
            <p:ph type="body" sz="quarter" idx="10"/>
          </p:nvPr>
        </p:nvSpPr>
        <p:spPr>
          <a:xfrm>
            <a:off x="722313" y="1905001"/>
            <a:ext cx="8040688" cy="4339650"/>
          </a:xfrm>
        </p:spPr>
        <p:txBody>
          <a:bodyPr/>
          <a:lstStyle/>
          <a:p>
            <a:r>
              <a:rPr lang="en-US" sz="2000" dirty="0" smtClean="0">
                <a:latin typeface="Consolas" pitchFamily="49" charset="0"/>
                <a:cs typeface="Consolas" pitchFamily="49" charset="0"/>
              </a:rPr>
              <a:t>public </a:t>
            </a:r>
            <a:r>
              <a:rPr lang="en-US" sz="2000" dirty="0" err="1" smtClean="0">
                <a:latin typeface="Consolas" pitchFamily="49" charset="0"/>
                <a:cs typeface="Consolas" pitchFamily="49" charset="0"/>
              </a:rPr>
              <a:t>MainForm</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InitializeComponent</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p>
          <a:p>
            <a:r>
              <a:rPr lang="en-US" sz="2000" dirty="0" smtClean="0">
                <a:latin typeface="Consolas" pitchFamily="49" charset="0"/>
                <a:cs typeface="Consolas" pitchFamily="49" charset="0"/>
              </a:rPr>
              <a:t>    _</a:t>
            </a:r>
            <a:r>
              <a:rPr lang="en-US" sz="2000" dirty="0" err="1" smtClean="0">
                <a:latin typeface="Consolas" pitchFamily="49" charset="0"/>
                <a:cs typeface="Consolas" pitchFamily="49" charset="0"/>
              </a:rPr>
              <a:t>touchHandler</a:t>
            </a:r>
            <a:r>
              <a:rPr lang="en-US" sz="2000" dirty="0" smtClean="0">
                <a:latin typeface="Consolas" pitchFamily="49" charset="0"/>
                <a:cs typeface="Consolas" pitchFamily="49" charset="0"/>
              </a:rPr>
              <a:t> = </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Factory.CreateHandler</a:t>
            </a:r>
            <a:r>
              <a:rPr lang="en-US" sz="2000" dirty="0" smtClean="0">
                <a:latin typeface="Consolas" pitchFamily="49" charset="0"/>
                <a:cs typeface="Consolas" pitchFamily="49" charset="0"/>
              </a:rPr>
              <a:t>&lt;</a:t>
            </a:r>
            <a:r>
              <a:rPr lang="en-US" sz="2000" dirty="0" err="1" smtClean="0">
                <a:latin typeface="Consolas" pitchFamily="49" charset="0"/>
                <a:cs typeface="Consolas" pitchFamily="49" charset="0"/>
              </a:rPr>
              <a:t>TouchHandler</a:t>
            </a:r>
            <a:r>
              <a:rPr lang="en-US" sz="2000" dirty="0" smtClean="0">
                <a:latin typeface="Consolas" pitchFamily="49" charset="0"/>
                <a:cs typeface="Consolas" pitchFamily="49" charset="0"/>
              </a:rPr>
              <a:t>&gt;(this);</a:t>
            </a:r>
          </a:p>
          <a:p>
            <a:endParaRPr lang="en-US" sz="2000" dirty="0" smtClean="0">
              <a:latin typeface="Consolas" pitchFamily="49" charset="0"/>
              <a:cs typeface="Consolas" pitchFamily="49" charset="0"/>
            </a:endParaRPr>
          </a:p>
          <a:p>
            <a:r>
              <a:rPr lang="en-US" sz="2000" dirty="0" smtClean="0">
                <a:latin typeface="Consolas" pitchFamily="49" charset="0"/>
                <a:cs typeface="Consolas" pitchFamily="49" charset="0"/>
              </a:rPr>
              <a:t>    _</a:t>
            </a:r>
            <a:r>
              <a:rPr lang="en-US" sz="2000" dirty="0" err="1" smtClean="0">
                <a:latin typeface="Consolas" pitchFamily="49" charset="0"/>
                <a:cs typeface="Consolas" pitchFamily="49" charset="0"/>
              </a:rPr>
              <a:t>touchHandler.TouchDown</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OnTouchDownHandler</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_</a:t>
            </a:r>
            <a:r>
              <a:rPr lang="en-US" sz="2000" dirty="0" err="1" smtClean="0">
                <a:latin typeface="Consolas" pitchFamily="49" charset="0"/>
                <a:cs typeface="Consolas" pitchFamily="49" charset="0"/>
              </a:rPr>
              <a:t>touchHandler.TouchMove</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OnTouchMoveHandler</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_</a:t>
            </a:r>
            <a:r>
              <a:rPr lang="en-US" sz="2000" dirty="0" err="1" smtClean="0">
                <a:latin typeface="Consolas" pitchFamily="49" charset="0"/>
                <a:cs typeface="Consolas" pitchFamily="49" charset="0"/>
              </a:rPr>
              <a:t>touchHandler.TouchUp</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OnTouchUpHandler</a:t>
            </a:r>
            <a:r>
              <a:rPr lang="en-US" sz="2000" dirty="0" smtClean="0">
                <a:latin typeface="Consolas" pitchFamily="49" charset="0"/>
                <a:cs typeface="Consolas" pitchFamily="49" charset="0"/>
              </a:rPr>
              <a:t>;</a:t>
            </a:r>
          </a:p>
          <a:p>
            <a:endParaRPr lang="en-US" sz="2000" dirty="0" smtClean="0">
              <a:latin typeface="Consolas" pitchFamily="49" charset="0"/>
              <a:cs typeface="Consolas" pitchFamily="49" charset="0"/>
            </a:endParaRPr>
          </a:p>
          <a:p>
            <a:r>
              <a:rPr lang="en-US" sz="2000" dirty="0" smtClean="0">
                <a:latin typeface="Consolas" pitchFamily="49" charset="0"/>
                <a:cs typeface="Consolas" pitchFamily="49" charset="0"/>
              </a:rPr>
              <a:t>    Paint += new </a:t>
            </a:r>
            <a:r>
              <a:rPr lang="en-US" sz="2000" dirty="0" err="1" smtClean="0">
                <a:latin typeface="Consolas" pitchFamily="49" charset="0"/>
                <a:cs typeface="Consolas" pitchFamily="49" charset="0"/>
              </a:rPr>
              <a:t>PaintEventHandler</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this.OnPaintHandler</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MTScratchPad</a:t>
            </a:r>
            <a:endParaRPr lang="he-IL" dirty="0"/>
          </a:p>
        </p:txBody>
      </p:sp>
      <p:sp>
        <p:nvSpPr>
          <p:cNvPr id="7" name="Subtitle 6"/>
          <p:cNvSpPr>
            <a:spLocks noGrp="1"/>
          </p:cNvSpPr>
          <p:nvPr>
            <p:ph type="subTitle" idx="1"/>
          </p:nvPr>
        </p:nvSpPr>
        <p:spPr/>
        <p:txBody>
          <a:bodyPr/>
          <a:lstStyle/>
          <a:p>
            <a:r>
              <a:rPr lang="en-US" dirty="0" err="1" smtClean="0"/>
              <a:t>TouchBridge.TouchHandler</a:t>
            </a:r>
            <a:endParaRPr lang="he-IL" dirty="0"/>
          </a:p>
        </p:txBody>
      </p:sp>
      <p:sp>
        <p:nvSpPr>
          <p:cNvPr id="8" name="Text Placeholder 7"/>
          <p:cNvSpPr>
            <a:spLocks noGrp="1"/>
          </p:cNvSpPr>
          <p:nvPr>
            <p:ph type="body" sz="quarter" idx="10"/>
          </p:nvPr>
        </p:nvSpPr>
        <p:spPr/>
        <p:txBody>
          <a:bodyPr/>
          <a:lstStyle/>
          <a:p>
            <a:r>
              <a:rPr smtClean="0"/>
              <a:t>Demo</a:t>
            </a:r>
            <a:endParaRPr lang="he-IL"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Manipulations</a:t>
            </a:r>
            <a:endParaRPr lang="en-US" dirty="0"/>
          </a:p>
        </p:txBody>
      </p:sp>
      <p:sp>
        <p:nvSpPr>
          <p:cNvPr id="3" name="Content Placeholder 2"/>
          <p:cNvSpPr>
            <a:spLocks noGrp="1"/>
          </p:cNvSpPr>
          <p:nvPr>
            <p:ph idx="1"/>
          </p:nvPr>
        </p:nvSpPr>
        <p:spPr>
          <a:xfrm>
            <a:off x="381000" y="1231699"/>
            <a:ext cx="8382000" cy="5269135"/>
          </a:xfrm>
        </p:spPr>
        <p:txBody>
          <a:bodyPr/>
          <a:lstStyle/>
          <a:p>
            <a:r>
              <a:rPr lang="en-US" dirty="0" smtClean="0"/>
              <a:t>Manipulations are a great foundation for touch-optimized experiences. They are:</a:t>
            </a:r>
          </a:p>
          <a:p>
            <a:pPr lvl="1"/>
            <a:r>
              <a:rPr lang="en-US" dirty="0" smtClean="0"/>
              <a:t>2D affine transformations (translate, scale, rotate)</a:t>
            </a:r>
          </a:p>
          <a:p>
            <a:pPr lvl="1"/>
            <a:r>
              <a:rPr lang="en-US" dirty="0" smtClean="0"/>
              <a:t>Superset of supported gestures</a:t>
            </a:r>
          </a:p>
          <a:p>
            <a:pPr lvl="1"/>
            <a:r>
              <a:rPr lang="en-US" dirty="0" smtClean="0"/>
              <a:t>Supports multiple concurrent manipulations</a:t>
            </a:r>
          </a:p>
          <a:p>
            <a:r>
              <a:rPr lang="en-US" dirty="0" smtClean="0"/>
              <a:t>Need a source of raw data: WM_TOUCH</a:t>
            </a:r>
          </a:p>
          <a:p>
            <a:r>
              <a:rPr lang="en-US" dirty="0" smtClean="0"/>
              <a:t>Similar to Surface APIs</a:t>
            </a:r>
          </a:p>
          <a:p>
            <a:r>
              <a:rPr lang="en-US" dirty="0" smtClean="0"/>
              <a:t>Interfaces:</a:t>
            </a:r>
          </a:p>
          <a:p>
            <a:pPr lvl="1"/>
            <a:r>
              <a:rPr lang="en-US" dirty="0" err="1" smtClean="0"/>
              <a:t>IManipulationProcessor</a:t>
            </a:r>
            <a:endParaRPr lang="en-US" dirty="0" smtClean="0"/>
          </a:p>
          <a:p>
            <a:pPr lvl="1"/>
            <a:r>
              <a:rPr lang="en-US" dirty="0" err="1" smtClean="0"/>
              <a:t>IManipulationEvents</a:t>
            </a: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a:t>
            </a:r>
            <a:endParaRPr lang="en-US" dirty="0"/>
          </a:p>
        </p:txBody>
      </p:sp>
      <p:sp>
        <p:nvSpPr>
          <p:cNvPr id="3" name="Content Placeholder 2"/>
          <p:cNvSpPr>
            <a:spLocks noGrp="1"/>
          </p:cNvSpPr>
          <p:nvPr>
            <p:ph idx="1"/>
          </p:nvPr>
        </p:nvSpPr>
        <p:spPr>
          <a:xfrm>
            <a:off x="730044" y="1412875"/>
            <a:ext cx="7681532" cy="2862322"/>
          </a:xfrm>
        </p:spPr>
        <p:txBody>
          <a:bodyPr/>
          <a:lstStyle/>
          <a:p>
            <a:r>
              <a:rPr lang="en-US" dirty="0" smtClean="0"/>
              <a:t>Provides basic physics</a:t>
            </a:r>
          </a:p>
          <a:p>
            <a:r>
              <a:rPr lang="en-US" dirty="0" smtClean="0"/>
              <a:t>Works hand in hand with manipulations</a:t>
            </a:r>
          </a:p>
          <a:p>
            <a:r>
              <a:rPr lang="en-US" dirty="0" smtClean="0"/>
              <a:t>Interfaces:</a:t>
            </a:r>
          </a:p>
          <a:p>
            <a:pPr lvl="1"/>
            <a:r>
              <a:rPr lang="en-US" dirty="0" err="1" smtClean="0"/>
              <a:t>IInertiaProcessor</a:t>
            </a:r>
            <a:endParaRPr lang="en-US" dirty="0" smtClean="0"/>
          </a:p>
          <a:p>
            <a:pPr lvl="1"/>
            <a:r>
              <a:rPr lang="en-US" dirty="0" err="1" smtClean="0"/>
              <a:t>IManipulationEvents</a:t>
            </a:r>
            <a:r>
              <a:rPr lang="en-US" dirty="0" smtClean="0"/>
              <a:t> – Same event interface as manipulations</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smtClean="0"/>
              <a:t>Windows7 Integration Library Manipulation</a:t>
            </a:r>
            <a:endParaRPr lang="en-US" dirty="0"/>
          </a:p>
        </p:txBody>
      </p:sp>
      <p:sp>
        <p:nvSpPr>
          <p:cNvPr id="3" name="Content Placeholder 2"/>
          <p:cNvSpPr>
            <a:spLocks noGrp="1"/>
          </p:cNvSpPr>
          <p:nvPr>
            <p:ph idx="1"/>
          </p:nvPr>
        </p:nvSpPr>
        <p:spPr>
          <a:xfrm>
            <a:off x="381000" y="1792644"/>
            <a:ext cx="8382000" cy="3779496"/>
          </a:xfrm>
        </p:spPr>
        <p:txBody>
          <a:bodyPr/>
          <a:lstStyle/>
          <a:p>
            <a:r>
              <a:rPr lang="en-US" dirty="0" smtClean="0"/>
              <a:t>A .NET wrapper</a:t>
            </a:r>
          </a:p>
          <a:p>
            <a:pPr lvl="1"/>
            <a:r>
              <a:rPr lang="en-US" dirty="0" smtClean="0"/>
              <a:t>You need to forward touch events</a:t>
            </a:r>
          </a:p>
          <a:p>
            <a:pPr lvl="1"/>
            <a:r>
              <a:rPr lang="en-US" dirty="0" smtClean="0"/>
              <a:t>You get back manipulation events</a:t>
            </a:r>
          </a:p>
          <a:p>
            <a:r>
              <a:rPr lang="en-US" dirty="0" smtClean="0"/>
              <a:t>Be ready to process translation, rotation and expansion all together</a:t>
            </a:r>
          </a:p>
          <a:p>
            <a:r>
              <a:rPr lang="en-US" dirty="0" smtClean="0"/>
              <a:t>If there are many objects on the screen</a:t>
            </a:r>
          </a:p>
          <a:p>
            <a:pPr lvl="1"/>
            <a:r>
              <a:rPr lang="en-US" dirty="0" smtClean="0"/>
              <a:t>Find a good heuristic to decide which object to move</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Using Manipulation</a:t>
            </a:r>
            <a:endParaRPr lang="en-US" dirty="0"/>
          </a:p>
        </p:txBody>
      </p:sp>
      <p:sp>
        <p:nvSpPr>
          <p:cNvPr id="5" name="Text Placeholder 4"/>
          <p:cNvSpPr>
            <a:spLocks noGrp="1"/>
          </p:cNvSpPr>
          <p:nvPr>
            <p:ph type="body" sz="quarter" idx="10"/>
          </p:nvPr>
        </p:nvSpPr>
        <p:spPr>
          <a:xfrm>
            <a:off x="722313" y="1905001"/>
            <a:ext cx="8040688" cy="4819781"/>
          </a:xfrm>
        </p:spPr>
        <p:txBody>
          <a:bodyPr/>
          <a:lstStyle/>
          <a:p>
            <a:r>
              <a:rPr lang="en-US" sz="1800" dirty="0" smtClean="0">
                <a:latin typeface="Consolas" pitchFamily="49" charset="0"/>
                <a:cs typeface="Consolas" pitchFamily="49" charset="0"/>
              </a:rPr>
              <a:t> 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Factory.CreateHandler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&gt;(this);</a:t>
            </a:r>
          </a:p>
          <a:p>
            <a:r>
              <a:rPr lang="en-US" sz="1800" dirty="0" smtClean="0">
                <a:latin typeface="Consolas" pitchFamily="49" charset="0"/>
                <a:cs typeface="Consolas" pitchFamily="49" charset="0"/>
              </a:rPr>
              <a:t>     _processor = new</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ManipulationProcessor</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ProcessorManipulations.ALL</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objectList</a:t>
            </a:r>
            <a:r>
              <a:rPr lang="en-US" sz="1800" dirty="0" smtClean="0">
                <a:latin typeface="Consolas" pitchFamily="49" charset="0"/>
                <a:cs typeface="Consolas" pitchFamily="49" charset="0"/>
              </a:rPr>
              <a:t> = new List&lt;</a:t>
            </a:r>
            <a:r>
              <a:rPr lang="en-US" sz="1800" dirty="0" err="1" smtClean="0">
                <a:latin typeface="Consolas" pitchFamily="49" charset="0"/>
                <a:cs typeface="Consolas" pitchFamily="49" charset="0"/>
              </a:rPr>
              <a:t>DrawingObject</a:t>
            </a:r>
            <a:r>
              <a:rPr lang="en-US" sz="1800" dirty="0" smtClean="0">
                <a:latin typeface="Consolas" pitchFamily="49" charset="0"/>
                <a:cs typeface="Consolas" pitchFamily="49" charset="0"/>
              </a:rPr>
              <a:t>&gt; { … };</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touchHandler.TouchDown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s,e</a:t>
            </a:r>
            <a:r>
              <a:rPr lang="en-US" sz="1800" dirty="0" smtClean="0">
                <a:latin typeface="Consolas" pitchFamily="49" charset="0"/>
                <a:cs typeface="Consolas" pitchFamily="49" charset="0"/>
              </a:rPr>
              <a:t> ) =&gt; </a:t>
            </a:r>
          </a:p>
          <a:p>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processor.ProcessDown</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touchHandler.TouchUp</a:t>
            </a:r>
            <a:r>
              <a:rPr lang="en-US" sz="1800" dirty="0" smtClean="0">
                <a:latin typeface="Consolas" pitchFamily="49" charset="0"/>
                <a:cs typeface="Consolas" pitchFamily="49" charset="0"/>
              </a:rPr>
              <a:t> += (s, e) =&gt; </a:t>
            </a:r>
          </a:p>
          <a:p>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processor.ProcessUp</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touchHandler.TouchMove</a:t>
            </a:r>
            <a:r>
              <a:rPr lang="en-US" sz="1800" dirty="0" smtClean="0">
                <a:latin typeface="Consolas" pitchFamily="49" charset="0"/>
                <a:cs typeface="Consolas" pitchFamily="49" charset="0"/>
              </a:rPr>
              <a:t> += (s, e) =&gt; </a:t>
            </a:r>
          </a:p>
          <a:p>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processor.ProcessMove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processor.ManipulationDelta</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ProcessManipulationDelta</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processor.PivotRadius</a:t>
            </a:r>
            <a:r>
              <a:rPr lang="en-US" sz="1800" dirty="0" smtClean="0">
                <a:latin typeface="Consolas" pitchFamily="49" charset="0"/>
                <a:cs typeface="Consolas" pitchFamily="49" charset="0"/>
              </a:rPr>
              <a:t> = 2;</a:t>
            </a:r>
          </a:p>
          <a:p>
            <a:r>
              <a:rPr lang="en-US" sz="1800" dirty="0" smtClean="0">
                <a:latin typeface="Consolas" pitchFamily="49" charset="0"/>
                <a:cs typeface="Consolas" pitchFamily="49" charset="0"/>
              </a:rPr>
              <a: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Manipulation</a:t>
            </a:r>
            <a:endParaRPr lang="en-US" dirty="0"/>
          </a:p>
        </p:txBody>
      </p:sp>
      <p:sp>
        <p:nvSpPr>
          <p:cNvPr id="3" name="Text Placeholder 2"/>
          <p:cNvSpPr>
            <a:spLocks noGrp="1"/>
          </p:cNvSpPr>
          <p:nvPr>
            <p:ph type="body" sz="quarter" idx="10"/>
          </p:nvPr>
        </p:nvSpPr>
        <p:spPr>
          <a:xfrm>
            <a:off x="722313" y="1905001"/>
            <a:ext cx="8040688" cy="3905685"/>
          </a:xfrm>
        </p:spPr>
        <p:txBody>
          <a:bodyPr/>
          <a:lstStyle/>
          <a:p>
            <a:r>
              <a:rPr lang="en-US" sz="1800" dirty="0" smtClean="0">
                <a:latin typeface="Consolas" pitchFamily="49" charset="0"/>
                <a:cs typeface="Consolas" pitchFamily="49" charset="0"/>
              </a:rPr>
              <a:t> private void </a:t>
            </a:r>
            <a:r>
              <a:rPr lang="en-US" sz="1800" dirty="0" err="1" smtClean="0">
                <a:latin typeface="Consolas" pitchFamily="49" charset="0"/>
                <a:cs typeface="Consolas" pitchFamily="49" charset="0"/>
              </a:rPr>
              <a:t>ProcessManipulationDelta</a:t>
            </a:r>
            <a:r>
              <a:rPr lang="en-US" sz="1800" dirty="0" smtClean="0">
                <a:latin typeface="Consolas" pitchFamily="49" charset="0"/>
                <a:cs typeface="Consolas" pitchFamily="49" charset="0"/>
              </a:rPr>
              <a:t>(object sender,</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ManipulationDeltaEventArgs</a:t>
            </a:r>
            <a:r>
              <a:rPr lang="en-US" sz="1800" dirty="0" smtClean="0">
                <a:latin typeface="Consolas" pitchFamily="49" charset="0"/>
                <a:cs typeface="Consolas" pitchFamily="49" charset="0"/>
              </a:rPr>
              <a:t> e)</a:t>
            </a:r>
          </a:p>
          <a:p>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DrawingObject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obj</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FindObject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obj</a:t>
            </a:r>
            <a:r>
              <a:rPr lang="en-US" sz="1800" dirty="0" smtClean="0">
                <a:latin typeface="Consolas" pitchFamily="49" charset="0"/>
                <a:cs typeface="Consolas" pitchFamily="49" charset="0"/>
              </a:rPr>
              <a:t> == null) return;</a:t>
            </a:r>
          </a:p>
          <a:p>
            <a:endParaRPr lang="en-US" sz="1800" dirty="0" smtClean="0">
              <a:latin typeface="Consolas" pitchFamily="49" charset="0"/>
              <a:cs typeface="Consolas" pitchFamily="49" charset="0"/>
            </a:endParaRP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obj.Move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e.TranslationDelta.ToSize</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obj.Rotate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e.RotationDelta</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obj.Zoom</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e.ScaleDelta</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Invalidate();</a:t>
            </a:r>
          </a:p>
          <a:p>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Manipulation</a:t>
            </a:r>
            <a:endParaRPr lang="he-IL" dirty="0"/>
          </a:p>
        </p:txBody>
      </p:sp>
      <p:sp>
        <p:nvSpPr>
          <p:cNvPr id="7" name="Subtitle 6"/>
          <p:cNvSpPr>
            <a:spLocks noGrp="1"/>
          </p:cNvSpPr>
          <p:nvPr>
            <p:ph type="subTitle" idx="1"/>
          </p:nvPr>
        </p:nvSpPr>
        <p:spPr/>
        <p:txBody>
          <a:bodyPr/>
          <a:lstStyle/>
          <a:p>
            <a:r>
              <a:rPr lang="en-US" dirty="0" err="1" smtClean="0"/>
              <a:t>mtManipulation</a:t>
            </a:r>
            <a:endParaRPr lang="he-IL" dirty="0"/>
          </a:p>
        </p:txBody>
      </p:sp>
      <p:sp>
        <p:nvSpPr>
          <p:cNvPr id="8" name="Text Placeholder 7"/>
          <p:cNvSpPr>
            <a:spLocks noGrp="1"/>
          </p:cNvSpPr>
          <p:nvPr>
            <p:ph type="body" sz="quarter" idx="10"/>
          </p:nvPr>
        </p:nvSpPr>
        <p:spPr/>
        <p:txBody>
          <a:bodyPr/>
          <a:lstStyle/>
          <a:p>
            <a:r>
              <a:rPr smtClean="0"/>
              <a:t>Demo</a:t>
            </a:r>
            <a:endParaRPr lang="he-IL"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329595"/>
          </a:xfrm>
        </p:spPr>
        <p:txBody>
          <a:bodyPr/>
          <a:lstStyle/>
          <a:p>
            <a:r>
              <a:rPr smtClean="0"/>
              <a:t>Windows7 Integration Library Inertia</a:t>
            </a:r>
            <a:endParaRPr lang="en-US" dirty="0"/>
          </a:p>
        </p:txBody>
      </p:sp>
      <p:sp>
        <p:nvSpPr>
          <p:cNvPr id="5" name="Text Placeholder 4"/>
          <p:cNvSpPr>
            <a:spLocks noGrp="1"/>
          </p:cNvSpPr>
          <p:nvPr>
            <p:ph type="body" sz="quarter" idx="10"/>
          </p:nvPr>
        </p:nvSpPr>
        <p:spPr>
          <a:xfrm>
            <a:off x="381000" y="1672300"/>
            <a:ext cx="8382000" cy="4542782"/>
          </a:xfrm>
        </p:spPr>
        <p:txBody>
          <a:bodyPr/>
          <a:lstStyle/>
          <a:p>
            <a:r>
              <a:rPr lang="en-US" dirty="0" smtClean="0"/>
              <a:t>The integration library offers a Manipulation Processor with Inertia capabilities</a:t>
            </a:r>
          </a:p>
          <a:p>
            <a:pPr lvl="1"/>
            <a:r>
              <a:rPr lang="en-US" dirty="0" smtClean="0"/>
              <a:t>It is derived from the </a:t>
            </a:r>
            <a:r>
              <a:rPr lang="en-US" dirty="0" err="1" smtClean="0">
                <a:latin typeface="Consolas" pitchFamily="49" charset="0"/>
                <a:cs typeface="Consolas" pitchFamily="49" charset="0"/>
              </a:rPr>
              <a:t>ManipulationProcessor</a:t>
            </a:r>
            <a:endParaRPr lang="en-US" dirty="0" smtClean="0">
              <a:latin typeface="Consolas" pitchFamily="49" charset="0"/>
              <a:cs typeface="Consolas" pitchFamily="49" charset="0"/>
            </a:endParaRPr>
          </a:p>
          <a:p>
            <a:pPr lvl="1"/>
            <a:r>
              <a:rPr lang="en-US" dirty="0" smtClean="0"/>
              <a:t>It has the </a:t>
            </a:r>
            <a:r>
              <a:rPr lang="en-US" dirty="0" err="1" smtClean="0">
                <a:latin typeface="Consolas" pitchFamily="49" charset="0"/>
                <a:cs typeface="Consolas" pitchFamily="49" charset="0"/>
              </a:rPr>
              <a:t>InertiaProcessor</a:t>
            </a:r>
            <a:r>
              <a:rPr lang="en-US" dirty="0" smtClean="0"/>
              <a:t> property that returns the inner inertia processor</a:t>
            </a:r>
          </a:p>
          <a:p>
            <a:r>
              <a:rPr lang="en-US" dirty="0" smtClean="0"/>
              <a:t>You should find good values as an input to the inertia processor</a:t>
            </a:r>
          </a:p>
          <a:p>
            <a:pPr lvl="1"/>
            <a:r>
              <a:rPr lang="en-US" dirty="0" smtClean="0"/>
              <a:t>Initial Translation, Rotation and Expansion Velocities</a:t>
            </a:r>
          </a:p>
          <a:p>
            <a:pPr lvl="1"/>
            <a:r>
              <a:rPr lang="en-US" dirty="0" smtClean="0"/>
              <a:t>Deceleration velocity for each of them</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Photo Viewer</a:t>
            </a:r>
            <a:br>
              <a:rPr smtClean="0"/>
            </a:br>
            <a:r>
              <a:rPr smtClean="0"/>
              <a:t>Paint</a:t>
            </a:r>
            <a:endParaRPr lang="en-US" dirty="0"/>
          </a:p>
        </p:txBody>
      </p:sp>
      <p:sp>
        <p:nvSpPr>
          <p:cNvPr id="5" name="Subtitle 4"/>
          <p:cNvSpPr>
            <a:spLocks noGrp="1"/>
          </p:cNvSpPr>
          <p:nvPr>
            <p:ph type="subTitle" idx="1"/>
          </p:nvPr>
        </p:nvSpPr>
        <p:spPr/>
        <p:txBody>
          <a:bodyPr/>
          <a:lstStyle/>
          <a:p>
            <a:r>
              <a:rPr lang="en-US" dirty="0" smtClean="0"/>
              <a:t>Windows 7 built-in multi-touch</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Inertia</a:t>
            </a:r>
            <a:endParaRPr lang="he-IL" dirty="0"/>
          </a:p>
        </p:txBody>
      </p:sp>
      <p:sp>
        <p:nvSpPr>
          <p:cNvPr id="7" name="Subtitle 6"/>
          <p:cNvSpPr>
            <a:spLocks noGrp="1"/>
          </p:cNvSpPr>
          <p:nvPr>
            <p:ph type="subTitle" idx="1"/>
          </p:nvPr>
        </p:nvSpPr>
        <p:spPr/>
        <p:txBody>
          <a:bodyPr/>
          <a:lstStyle/>
          <a:p>
            <a:r>
              <a:rPr lang="en-US" dirty="0" err="1" smtClean="0"/>
              <a:t>mtInertia</a:t>
            </a:r>
            <a:endParaRPr lang="he-IL" dirty="0"/>
          </a:p>
        </p:txBody>
      </p:sp>
      <p:sp>
        <p:nvSpPr>
          <p:cNvPr id="8" name="Text Placeholder 7"/>
          <p:cNvSpPr>
            <a:spLocks noGrp="1"/>
          </p:cNvSpPr>
          <p:nvPr>
            <p:ph type="body" sz="quarter" idx="10"/>
          </p:nvPr>
        </p:nvSpPr>
        <p:spPr/>
        <p:txBody>
          <a:bodyPr/>
          <a:lstStyle/>
          <a:p>
            <a:r>
              <a:rPr smtClean="0"/>
              <a:t>Demo</a:t>
            </a:r>
            <a:endParaRPr lang="he-IL"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 in WPF</a:t>
            </a:r>
            <a:endParaRPr lang="en-US" dirty="0"/>
          </a:p>
        </p:txBody>
      </p:sp>
      <p:sp>
        <p:nvSpPr>
          <p:cNvPr id="3" name="Content Placeholder 2"/>
          <p:cNvSpPr>
            <a:spLocks noGrp="1"/>
          </p:cNvSpPr>
          <p:nvPr>
            <p:ph idx="1"/>
          </p:nvPr>
        </p:nvSpPr>
        <p:spPr>
          <a:xfrm>
            <a:off x="730044" y="1071546"/>
            <a:ext cx="7681532" cy="5232202"/>
          </a:xfrm>
        </p:spPr>
        <p:txBody>
          <a:bodyPr/>
          <a:lstStyle/>
          <a:p>
            <a:r>
              <a:rPr lang="en-US" dirty="0" err="1" smtClean="0"/>
              <a:t>UIElement</a:t>
            </a:r>
            <a:r>
              <a:rPr lang="en-US" dirty="0" smtClean="0"/>
              <a:t> and UIElement3D changes</a:t>
            </a:r>
          </a:p>
          <a:p>
            <a:pPr lvl="1"/>
            <a:r>
              <a:rPr lang="en-US" dirty="0" smtClean="0"/>
              <a:t>Gesture events (tracking)</a:t>
            </a:r>
          </a:p>
          <a:p>
            <a:pPr lvl="1"/>
            <a:r>
              <a:rPr lang="en-US" dirty="0" smtClean="0"/>
              <a:t>Touch system gesture events (single)</a:t>
            </a:r>
          </a:p>
          <a:p>
            <a:pPr lvl="1"/>
            <a:r>
              <a:rPr lang="en-US" dirty="0" smtClean="0"/>
              <a:t>Raw touch events</a:t>
            </a:r>
          </a:p>
          <a:p>
            <a:r>
              <a:rPr lang="en-US" dirty="0" smtClean="0"/>
              <a:t>Multi-touch support in controls:</a:t>
            </a:r>
          </a:p>
          <a:p>
            <a:pPr lvl="1"/>
            <a:r>
              <a:rPr lang="en-US" dirty="0" err="1" smtClean="0"/>
              <a:t>ScrollViewer</a:t>
            </a:r>
            <a:r>
              <a:rPr lang="en-US" dirty="0" smtClean="0"/>
              <a:t> update to accept pan gestures</a:t>
            </a:r>
          </a:p>
          <a:p>
            <a:pPr lvl="1"/>
            <a:r>
              <a:rPr lang="en-US" dirty="0" smtClean="0"/>
              <a:t>Base controls updated to be multi-touch aware</a:t>
            </a:r>
          </a:p>
          <a:p>
            <a:pPr lvl="1"/>
            <a:r>
              <a:rPr lang="en-US" dirty="0" smtClean="0"/>
              <a:t>Multi-capture support</a:t>
            </a:r>
          </a:p>
          <a:p>
            <a:pPr lvl="1"/>
            <a:r>
              <a:rPr lang="en-US" dirty="0" smtClean="0"/>
              <a:t>New multi-touch specific controls</a:t>
            </a:r>
          </a:p>
          <a:p>
            <a:r>
              <a:rPr lang="en-US" dirty="0" smtClean="0"/>
              <a:t>Compatible with Surface SDK 2.0</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Considerations</a:t>
            </a:r>
            <a:endParaRPr lang="en-US" dirty="0"/>
          </a:p>
        </p:txBody>
      </p:sp>
      <p:sp>
        <p:nvSpPr>
          <p:cNvPr id="3" name="Content Placeholder 2"/>
          <p:cNvSpPr>
            <a:spLocks noGrp="1"/>
          </p:cNvSpPr>
          <p:nvPr>
            <p:ph idx="1"/>
          </p:nvPr>
        </p:nvSpPr>
        <p:spPr>
          <a:xfrm>
            <a:off x="381000" y="1214422"/>
            <a:ext cx="8382000" cy="4840007"/>
          </a:xfrm>
        </p:spPr>
        <p:txBody>
          <a:bodyPr numCol="2">
            <a:normAutofit/>
          </a:bodyPr>
          <a:lstStyle/>
          <a:p>
            <a:r>
              <a:rPr lang="en-US" dirty="0" smtClean="0"/>
              <a:t>General guidelines</a:t>
            </a:r>
          </a:p>
          <a:p>
            <a:pPr lvl="1"/>
            <a:r>
              <a:rPr lang="en-US" dirty="0" smtClean="0"/>
              <a:t>Big targets</a:t>
            </a:r>
          </a:p>
          <a:p>
            <a:pPr lvl="1"/>
            <a:r>
              <a:rPr lang="en-US" dirty="0" smtClean="0"/>
              <a:t>Whitespace</a:t>
            </a:r>
          </a:p>
          <a:p>
            <a:pPr lvl="1"/>
            <a:r>
              <a:rPr lang="en-US" dirty="0" smtClean="0"/>
              <a:t>Avoid hover</a:t>
            </a:r>
          </a:p>
          <a:p>
            <a:pPr lvl="1"/>
            <a:r>
              <a:rPr lang="en-US" dirty="0" smtClean="0"/>
              <a:t>See UX guidelines</a:t>
            </a:r>
          </a:p>
          <a:p>
            <a:r>
              <a:rPr lang="en-US" dirty="0" smtClean="0"/>
              <a:t>Be aware of hardware</a:t>
            </a:r>
          </a:p>
          <a:p>
            <a:pPr lvl="1"/>
            <a:r>
              <a:rPr lang="en-US" dirty="0" smtClean="0"/>
              <a:t>Form factor</a:t>
            </a:r>
          </a:p>
          <a:p>
            <a:pPr lvl="1"/>
            <a:r>
              <a:rPr lang="en-US" dirty="0" smtClean="0"/>
              <a:t>Avoid on-hover UI</a:t>
            </a:r>
          </a:p>
          <a:p>
            <a:pPr lvl="1"/>
            <a:r>
              <a:rPr lang="en-US" dirty="0" smtClean="0"/>
              <a:t>Edges, jitter, etc.</a:t>
            </a:r>
          </a:p>
          <a:p>
            <a:r>
              <a:rPr lang="en-US" dirty="0" smtClean="0"/>
              <a:t>Gesture guidelines</a:t>
            </a:r>
          </a:p>
          <a:p>
            <a:pPr lvl="1"/>
            <a:r>
              <a:rPr lang="en-US" dirty="0" smtClean="0"/>
              <a:t>Use common gestures</a:t>
            </a:r>
          </a:p>
          <a:p>
            <a:pPr lvl="1"/>
            <a:r>
              <a:rPr lang="en-US" dirty="0" smtClean="0"/>
              <a:t>Gestures need to be intuitive and natural</a:t>
            </a:r>
          </a:p>
          <a:p>
            <a:pPr lvl="1"/>
            <a:r>
              <a:rPr lang="en-US" dirty="0" smtClean="0"/>
              <a:t>Moving away from shortcut style gestures to manipulations</a:t>
            </a:r>
          </a:p>
        </p:txBody>
      </p:sp>
      <p:pic>
        <p:nvPicPr>
          <p:cNvPr id="17412" name="Picture 4" descr="Cc872774.Touch09(en-us,MSDN.10).png"/>
          <p:cNvPicPr>
            <a:picLocks noChangeAspect="1" noChangeArrowheads="1"/>
          </p:cNvPicPr>
          <p:nvPr/>
        </p:nvPicPr>
        <p:blipFill>
          <a:blip r:embed="rId3"/>
          <a:srcRect/>
          <a:stretch>
            <a:fillRect/>
          </a:stretch>
        </p:blipFill>
        <p:spPr bwMode="auto">
          <a:xfrm>
            <a:off x="4886356" y="5000636"/>
            <a:ext cx="4114800" cy="146434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730044" y="1412875"/>
            <a:ext cx="7681532" cy="4918269"/>
          </a:xfrm>
        </p:spPr>
        <p:txBody>
          <a:bodyPr/>
          <a:lstStyle/>
          <a:p>
            <a:r>
              <a:rPr lang="en-US" dirty="0" smtClean="0"/>
              <a:t>Decide which application scenarios make sense for touch</a:t>
            </a:r>
          </a:p>
          <a:p>
            <a:r>
              <a:rPr lang="en-US" dirty="0" smtClean="0"/>
              <a:t>Decide which tier of investment </a:t>
            </a:r>
            <a:br>
              <a:rPr lang="en-US" dirty="0" smtClean="0"/>
            </a:br>
            <a:r>
              <a:rPr lang="en-US" dirty="0" smtClean="0"/>
              <a:t>is appropriate</a:t>
            </a:r>
          </a:p>
          <a:p>
            <a:r>
              <a:rPr lang="en-US" dirty="0" smtClean="0"/>
              <a:t>Check your current applications</a:t>
            </a:r>
          </a:p>
          <a:p>
            <a:r>
              <a:rPr lang="en-US" dirty="0" smtClean="0"/>
              <a:t>Add:</a:t>
            </a:r>
          </a:p>
          <a:p>
            <a:pPr lvl="1"/>
            <a:r>
              <a:rPr lang="en-US" dirty="0" smtClean="0"/>
              <a:t>Gesture</a:t>
            </a:r>
          </a:p>
          <a:p>
            <a:pPr lvl="1"/>
            <a:r>
              <a:rPr lang="en-US" dirty="0" smtClean="0"/>
              <a:t>Or manipulation</a:t>
            </a:r>
          </a:p>
          <a:p>
            <a:pPr lvl="1"/>
            <a:r>
              <a:rPr lang="en-US" dirty="0" smtClean="0"/>
              <a:t>Or inertia</a:t>
            </a:r>
          </a:p>
          <a:p>
            <a:r>
              <a:rPr lang="en-US" dirty="0" smtClean="0"/>
              <a:t>Build something amazing!</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Agenda</a:t>
            </a:r>
            <a:endParaRPr lang="en-US" dirty="0"/>
          </a:p>
        </p:txBody>
      </p:sp>
      <p:sp>
        <p:nvSpPr>
          <p:cNvPr id="6" name="Text Placeholder 5"/>
          <p:cNvSpPr>
            <a:spLocks noGrp="1"/>
          </p:cNvSpPr>
          <p:nvPr>
            <p:ph type="body" sz="quarter" idx="10"/>
          </p:nvPr>
        </p:nvSpPr>
        <p:spPr>
          <a:xfrm>
            <a:off x="381000" y="1214422"/>
            <a:ext cx="8382000" cy="5503045"/>
          </a:xfrm>
        </p:spPr>
        <p:txBody>
          <a:bodyPr/>
          <a:lstStyle/>
          <a:p>
            <a:r>
              <a:rPr lang="en-US" dirty="0" smtClean="0"/>
              <a:t>Multi-touch overview</a:t>
            </a:r>
          </a:p>
          <a:p>
            <a:r>
              <a:rPr lang="en-US" dirty="0" smtClean="0"/>
              <a:t>Control Panel settings</a:t>
            </a:r>
          </a:p>
          <a:p>
            <a:pPr lvl="0"/>
            <a:r>
              <a:rPr lang="en-US" dirty="0" smtClean="0"/>
              <a:t>Touch scenarios, “Good, Better, Best” model</a:t>
            </a:r>
          </a:p>
          <a:p>
            <a:pPr lvl="0"/>
            <a:r>
              <a:rPr lang="en-US" dirty="0" smtClean="0"/>
              <a:t>Platform details</a:t>
            </a:r>
          </a:p>
          <a:p>
            <a:pPr lvl="1"/>
            <a:r>
              <a:rPr lang="en-US" dirty="0" smtClean="0"/>
              <a:t>Native Win32 gesture and touch support</a:t>
            </a:r>
          </a:p>
          <a:p>
            <a:pPr lvl="1"/>
            <a:r>
              <a:rPr lang="en-US" dirty="0" smtClean="0"/>
              <a:t>Manipulations and inertia</a:t>
            </a:r>
          </a:p>
          <a:p>
            <a:pPr lvl="1"/>
            <a:r>
              <a:rPr lang="en-US" dirty="0" smtClean="0"/>
              <a:t>Windows Presentation Foundation (WPF) support</a:t>
            </a:r>
          </a:p>
          <a:p>
            <a:pPr lvl="0"/>
            <a:r>
              <a:rPr lang="en-US" dirty="0" smtClean="0"/>
              <a:t>UX guidelines for touch applications</a:t>
            </a:r>
          </a:p>
          <a:p>
            <a:pPr lvl="0"/>
            <a:r>
              <a:rPr lang="en-US" dirty="0" smtClean="0"/>
              <a:t>Summary</a:t>
            </a:r>
          </a:p>
          <a:p>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Control Panel: Pen and Touch</a:t>
            </a:r>
            <a:endParaRPr lang="he-IL" dirty="0"/>
          </a:p>
        </p:txBody>
      </p:sp>
      <p:pic>
        <p:nvPicPr>
          <p:cNvPr id="1026" name="Picture 2"/>
          <p:cNvPicPr>
            <a:picLocks noChangeAspect="1" noChangeArrowheads="1"/>
          </p:cNvPicPr>
          <p:nvPr/>
        </p:nvPicPr>
        <p:blipFill>
          <a:blip r:embed="rId3"/>
          <a:srcRect/>
          <a:stretch>
            <a:fillRect/>
          </a:stretch>
        </p:blipFill>
        <p:spPr bwMode="auto">
          <a:xfrm>
            <a:off x="571472" y="1285860"/>
            <a:ext cx="3676650" cy="46291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p:cNvPicPr>
            <a:picLocks noChangeAspect="1" noChangeArrowheads="1"/>
          </p:cNvPicPr>
          <p:nvPr/>
        </p:nvPicPr>
        <p:blipFill>
          <a:blip r:embed="rId4"/>
          <a:srcRect/>
          <a:stretch>
            <a:fillRect/>
          </a:stretch>
        </p:blipFill>
        <p:spPr bwMode="auto">
          <a:xfrm>
            <a:off x="4714876" y="1714488"/>
            <a:ext cx="3676650" cy="46291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bwMode="auto">
          <a:xfrm>
            <a:off x="228600" y="1214838"/>
            <a:ext cx="4191000" cy="5105400"/>
          </a:xfrm>
          <a:prstGeom prst="homePlate">
            <a:avLst>
              <a:gd name="adj" fmla="val 5655"/>
            </a:avLst>
          </a:prstGeom>
          <a:solidFill>
            <a:schemeClr val="bg1">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title"/>
          </p:nvPr>
        </p:nvSpPr>
        <p:spPr/>
        <p:txBody>
          <a:bodyPr>
            <a:normAutofit/>
          </a:bodyPr>
          <a:lstStyle/>
          <a:p>
            <a:r>
              <a:rPr lang="en-US" dirty="0" smtClean="0"/>
              <a:t>Touch Scenarios and Windows 7</a:t>
            </a:r>
            <a:endParaRPr lang="en-US" dirty="0"/>
          </a:p>
        </p:txBody>
      </p:sp>
      <p:sp>
        <p:nvSpPr>
          <p:cNvPr id="3" name="Content Placeholder 2"/>
          <p:cNvSpPr>
            <a:spLocks noGrp="1"/>
          </p:cNvSpPr>
          <p:nvPr>
            <p:ph sz="half" idx="1"/>
          </p:nvPr>
        </p:nvSpPr>
        <p:spPr>
          <a:xfrm>
            <a:off x="304801" y="1443438"/>
            <a:ext cx="3962399" cy="4648200"/>
          </a:xfrm>
        </p:spPr>
        <p:txBody>
          <a:bodyPr>
            <a:noAutofit/>
          </a:bodyPr>
          <a:lstStyle/>
          <a:p>
            <a:pPr marL="0" indent="15875">
              <a:lnSpc>
                <a:spcPct val="100000"/>
              </a:lnSpc>
              <a:buNone/>
            </a:pPr>
            <a:r>
              <a:rPr lang="en-US" sz="2000" dirty="0" smtClean="0"/>
              <a:t>There are several key scenarios for multi-touch:</a:t>
            </a:r>
            <a:endParaRPr lang="en-US" sz="1800" dirty="0" smtClean="0"/>
          </a:p>
          <a:p>
            <a:pPr>
              <a:lnSpc>
                <a:spcPct val="100000"/>
              </a:lnSpc>
            </a:pPr>
            <a:r>
              <a:rPr lang="en-US" sz="2000" dirty="0" smtClean="0"/>
              <a:t>Navigating and consuming the Web</a:t>
            </a:r>
          </a:p>
          <a:p>
            <a:pPr>
              <a:lnSpc>
                <a:spcPct val="100000"/>
              </a:lnSpc>
            </a:pPr>
            <a:r>
              <a:rPr lang="en-US" sz="2000" dirty="0" smtClean="0"/>
              <a:t>Reading and sorting email</a:t>
            </a:r>
          </a:p>
          <a:p>
            <a:pPr>
              <a:lnSpc>
                <a:spcPct val="100000"/>
              </a:lnSpc>
            </a:pPr>
            <a:r>
              <a:rPr lang="en-US" sz="2000" dirty="0" smtClean="0"/>
              <a:t>Viewing photos</a:t>
            </a:r>
          </a:p>
          <a:p>
            <a:pPr>
              <a:lnSpc>
                <a:spcPct val="100000"/>
              </a:lnSpc>
            </a:pPr>
            <a:r>
              <a:rPr lang="en-US" sz="2000" dirty="0" smtClean="0"/>
              <a:t>Playing casual games</a:t>
            </a:r>
          </a:p>
          <a:p>
            <a:pPr>
              <a:lnSpc>
                <a:spcPct val="100000"/>
              </a:lnSpc>
            </a:pPr>
            <a:r>
              <a:rPr lang="en-US" sz="2000" dirty="0" smtClean="0"/>
              <a:t>Consuming music and video</a:t>
            </a:r>
          </a:p>
          <a:p>
            <a:pPr>
              <a:lnSpc>
                <a:spcPct val="100000"/>
              </a:lnSpc>
            </a:pPr>
            <a:r>
              <a:rPr lang="en-US" sz="2000" dirty="0" smtClean="0"/>
              <a:t>Navigating files and arranging windows</a:t>
            </a:r>
          </a:p>
          <a:p>
            <a:pPr>
              <a:lnSpc>
                <a:spcPct val="100000"/>
              </a:lnSpc>
            </a:pPr>
            <a:r>
              <a:rPr lang="en-US" sz="2000" dirty="0" smtClean="0"/>
              <a:t>Using Microsoft Office applications</a:t>
            </a:r>
          </a:p>
          <a:p>
            <a:pPr>
              <a:lnSpc>
                <a:spcPct val="100000"/>
              </a:lnSpc>
              <a:buNone/>
            </a:pPr>
            <a:r>
              <a:rPr lang="en-US" sz="2000" dirty="0" smtClean="0"/>
              <a:t>	</a:t>
            </a:r>
          </a:p>
          <a:p>
            <a:pPr>
              <a:lnSpc>
                <a:spcPct val="100000"/>
              </a:lnSpc>
              <a:buNone/>
            </a:pPr>
            <a:r>
              <a:rPr lang="en-US" sz="2000" dirty="0" smtClean="0"/>
              <a:t>	</a:t>
            </a:r>
            <a:r>
              <a:rPr lang="en-US" sz="2000" b="1" dirty="0" smtClean="0"/>
              <a:t>All focused on </a:t>
            </a:r>
            <a:r>
              <a:rPr lang="en-US" sz="2000" b="1" i="1" dirty="0" smtClean="0"/>
              <a:t>consumption</a:t>
            </a:r>
          </a:p>
          <a:p>
            <a:pPr>
              <a:lnSpc>
                <a:spcPct val="100000"/>
              </a:lnSpc>
              <a:buNone/>
            </a:pPr>
            <a:endParaRPr lang="en-US" sz="2000" dirty="0" smtClean="0"/>
          </a:p>
        </p:txBody>
      </p:sp>
      <p:grpSp>
        <p:nvGrpSpPr>
          <p:cNvPr id="4" name="Group 10"/>
          <p:cNvGrpSpPr/>
          <p:nvPr/>
        </p:nvGrpSpPr>
        <p:grpSpPr>
          <a:xfrm>
            <a:off x="4572000" y="1291038"/>
            <a:ext cx="4162836" cy="4953000"/>
            <a:chOff x="4572000" y="1143000"/>
            <a:chExt cx="4162836" cy="4953000"/>
          </a:xfrm>
        </p:grpSpPr>
        <p:pic>
          <p:nvPicPr>
            <p:cNvPr id="1029" name="Picture 5"/>
            <p:cNvPicPr>
              <a:picLocks noChangeAspect="1" noChangeArrowheads="1"/>
            </p:cNvPicPr>
            <p:nvPr/>
          </p:nvPicPr>
          <p:blipFill>
            <a:blip r:embed="rId4" cstate="print"/>
            <a:srcRect/>
            <a:stretch>
              <a:fillRect/>
            </a:stretch>
          </p:blipFill>
          <p:spPr bwMode="auto">
            <a:xfrm>
              <a:off x="4572000" y="1143000"/>
              <a:ext cx="2167404" cy="1905001"/>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5181600" y="2514600"/>
              <a:ext cx="2955924" cy="2060987"/>
            </a:xfrm>
            <a:prstGeom prst="rect">
              <a:avLst/>
            </a:prstGeom>
            <a:ln>
              <a:noFill/>
            </a:ln>
            <a:effectLst>
              <a:outerShdw blurRad="292100" dist="139700" dir="2700000" algn="tl" rotWithShape="0">
                <a:srgbClr val="333333">
                  <a:alpha val="65000"/>
                </a:srgbClr>
              </a:outerShdw>
            </a:effectLst>
          </p:spPr>
        </p:pic>
        <p:pic>
          <p:nvPicPr>
            <p:cNvPr id="1028" name="Picture 4" descr="\\showbiz\C\Users\Ian\Pictures\Photos 2008\2008-08-10\DS3_3977.JPG"/>
            <p:cNvPicPr>
              <a:picLocks noChangeAspect="1" noChangeArrowheads="1"/>
            </p:cNvPicPr>
            <p:nvPr/>
          </p:nvPicPr>
          <p:blipFill>
            <a:blip r:embed="rId6" cstate="print"/>
            <a:srcRect/>
            <a:stretch>
              <a:fillRect/>
            </a:stretch>
          </p:blipFill>
          <p:spPr bwMode="auto">
            <a:xfrm rot="21069064">
              <a:off x="6096000" y="4343400"/>
              <a:ext cx="2638836"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 name="Content Placeholder 5"/>
          <p:cNvSpPr>
            <a:spLocks noGrp="1"/>
          </p:cNvSpPr>
          <p:nvPr>
            <p:ph sz="half" idx="2"/>
          </p:nvPr>
        </p:nvSpPr>
        <p:spPr>
          <a:xfrm>
            <a:off x="4495800" y="1291038"/>
            <a:ext cx="4572000" cy="5181600"/>
          </a:xfrm>
        </p:spPr>
        <p:txBody>
          <a:bodyPr>
            <a:noAutofit/>
          </a:bodyPr>
          <a:lstStyle/>
          <a:p>
            <a:pPr>
              <a:lnSpc>
                <a:spcPct val="100000"/>
              </a:lnSpc>
            </a:pPr>
            <a:r>
              <a:rPr lang="en-US" sz="1900" b="1" dirty="0" smtClean="0">
                <a:solidFill>
                  <a:schemeClr val="tx2">
                    <a:lumMod val="60000"/>
                    <a:lumOff val="40000"/>
                  </a:schemeClr>
                </a:solidFill>
              </a:rPr>
              <a:t>Developer Platform</a:t>
            </a:r>
            <a:r>
              <a:rPr lang="en-US" sz="1900" dirty="0" smtClean="0"/>
              <a:t>: At the root is the touch developer platform that exposes touch APIs for any application </a:t>
            </a:r>
          </a:p>
          <a:p>
            <a:pPr>
              <a:lnSpc>
                <a:spcPct val="100000"/>
              </a:lnSpc>
            </a:pPr>
            <a:r>
              <a:rPr lang="en-US" sz="1900" b="1" dirty="0" smtClean="0">
                <a:solidFill>
                  <a:schemeClr val="tx2">
                    <a:lumMod val="60000"/>
                    <a:lumOff val="40000"/>
                  </a:schemeClr>
                </a:solidFill>
              </a:rPr>
              <a:t>UI Enhancements</a:t>
            </a:r>
            <a:r>
              <a:rPr lang="en-US" sz="1900" b="1" dirty="0" smtClean="0">
                <a:solidFill>
                  <a:schemeClr val="tx1"/>
                </a:solidFill>
              </a:rPr>
              <a:t>:</a:t>
            </a:r>
            <a:r>
              <a:rPr lang="en-US" sz="1900" dirty="0" smtClean="0"/>
              <a:t> Focusing on the core scenarios, many parts of the core UI have been optimized for touch experiences </a:t>
            </a:r>
          </a:p>
          <a:p>
            <a:pPr>
              <a:lnSpc>
                <a:spcPct val="100000"/>
              </a:lnSpc>
            </a:pPr>
            <a:r>
              <a:rPr lang="en-US" sz="1900" b="1" dirty="0" smtClean="0">
                <a:solidFill>
                  <a:schemeClr val="tx2">
                    <a:lumMod val="60000"/>
                    <a:lumOff val="40000"/>
                  </a:schemeClr>
                </a:solidFill>
              </a:rPr>
              <a:t>Gestures</a:t>
            </a:r>
            <a:r>
              <a:rPr lang="en-US" sz="1900" dirty="0" smtClean="0"/>
              <a:t>: Multi-touch gestures have been added to enable consistent panning and zooming in most applications.</a:t>
            </a:r>
          </a:p>
          <a:p>
            <a:pPr>
              <a:lnSpc>
                <a:spcPct val="100000"/>
              </a:lnSpc>
            </a:pPr>
            <a:r>
              <a:rPr lang="en-US" sz="1900" b="1" dirty="0" smtClean="0">
                <a:solidFill>
                  <a:schemeClr val="tx2">
                    <a:lumMod val="60000"/>
                    <a:lumOff val="40000"/>
                  </a:schemeClr>
                </a:solidFill>
              </a:rPr>
              <a:t>Applications</a:t>
            </a:r>
            <a:r>
              <a:rPr lang="en-US" sz="1900" dirty="0" smtClean="0"/>
              <a:t>: A set of multi-touch focused applications that demonstrate the power of touch will ship separately from Windows 7</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a:t>Multi-Touch Software</a:t>
            </a:r>
            <a:br>
              <a:rPr/>
            </a:br>
            <a:r>
              <a:rPr sz="3600" smtClean="0">
                <a:solidFill>
                  <a:schemeClr val="accent1"/>
                </a:solidFill>
              </a:rPr>
              <a:t>Good</a:t>
            </a:r>
            <a:r>
              <a:rPr sz="3600"/>
              <a:t> – </a:t>
            </a:r>
            <a:r>
              <a:rPr sz="3600" smtClean="0">
                <a:solidFill>
                  <a:schemeClr val="accent1"/>
                </a:solidFill>
              </a:rPr>
              <a:t>Better</a:t>
            </a:r>
            <a:r>
              <a:rPr sz="3600"/>
              <a:t> – </a:t>
            </a:r>
            <a:r>
              <a:rPr sz="3600" smtClean="0">
                <a:solidFill>
                  <a:schemeClr val="accent1"/>
                </a:solidFill>
              </a:rPr>
              <a:t>Best</a:t>
            </a:r>
            <a:endParaRPr lang="he-IL" dirty="0"/>
          </a:p>
        </p:txBody>
      </p:sp>
      <p:sp>
        <p:nvSpPr>
          <p:cNvPr id="6" name="Text Placeholder 5"/>
          <p:cNvSpPr>
            <a:spLocks noGrp="1"/>
          </p:cNvSpPr>
          <p:nvPr>
            <p:ph type="body" sz="quarter" idx="10"/>
          </p:nvPr>
        </p:nvSpPr>
        <p:spPr>
          <a:xfrm>
            <a:off x="381000" y="1706466"/>
            <a:ext cx="8382000" cy="4611070"/>
          </a:xfrm>
        </p:spPr>
        <p:txBody>
          <a:bodyPr/>
          <a:lstStyle/>
          <a:p>
            <a:pPr marL="346075" indent="-346075">
              <a:lnSpc>
                <a:spcPct val="110000"/>
              </a:lnSpc>
            </a:pPr>
            <a:r>
              <a:rPr lang="en-US" sz="2800" dirty="0" smtClean="0"/>
              <a:t>Windows application can target one of three levels of touch integration</a:t>
            </a:r>
          </a:p>
          <a:p>
            <a:pPr marL="623888" lvl="1" indent="-277813">
              <a:lnSpc>
                <a:spcPct val="110000"/>
              </a:lnSpc>
            </a:pPr>
            <a:r>
              <a:rPr lang="en-US" sz="2400" dirty="0" smtClean="0">
                <a:solidFill>
                  <a:schemeClr val="accent1"/>
                </a:solidFill>
              </a:rPr>
              <a:t>Good</a:t>
            </a:r>
            <a:r>
              <a:rPr lang="en-US" sz="2400" dirty="0" smtClean="0"/>
              <a:t>:  No specific touch APIs are used but the application UI is appropriately sized and </a:t>
            </a:r>
            <a:br>
              <a:rPr lang="en-US" sz="2400" dirty="0" smtClean="0"/>
            </a:br>
            <a:r>
              <a:rPr lang="en-US" sz="2400" dirty="0" smtClean="0"/>
              <a:t>works well with the built-in gestures</a:t>
            </a:r>
          </a:p>
          <a:p>
            <a:pPr marL="623888" lvl="1" indent="-277813">
              <a:lnSpc>
                <a:spcPct val="110000"/>
              </a:lnSpc>
            </a:pPr>
            <a:r>
              <a:rPr lang="en-US" sz="2400" dirty="0" smtClean="0">
                <a:solidFill>
                  <a:schemeClr val="accent1"/>
                </a:solidFill>
              </a:rPr>
              <a:t>Better</a:t>
            </a:r>
            <a:r>
              <a:rPr lang="en-US" sz="2400" dirty="0" smtClean="0"/>
              <a:t>:  The gesture APIs are supported to give </a:t>
            </a:r>
            <a:br>
              <a:rPr lang="en-US" sz="2400" dirty="0" smtClean="0"/>
            </a:br>
            <a:r>
              <a:rPr lang="en-US" sz="2400" dirty="0" smtClean="0"/>
              <a:t>smooth natural interactions</a:t>
            </a:r>
          </a:p>
          <a:p>
            <a:pPr marL="623888" lvl="1" indent="-277813">
              <a:lnSpc>
                <a:spcPct val="110000"/>
              </a:lnSpc>
            </a:pPr>
            <a:r>
              <a:rPr lang="en-US" sz="2400" dirty="0" smtClean="0">
                <a:solidFill>
                  <a:schemeClr val="accent1"/>
                </a:solidFill>
              </a:rPr>
              <a:t>Best</a:t>
            </a:r>
            <a:r>
              <a:rPr lang="en-US" sz="2400" dirty="0" smtClean="0"/>
              <a:t>:  Deep touch-focused experiences designed </a:t>
            </a:r>
            <a:br>
              <a:rPr lang="en-US" sz="2400" dirty="0" smtClean="0"/>
            </a:br>
            <a:r>
              <a:rPr lang="en-US" sz="2400" dirty="0" smtClean="0"/>
              <a:t>to take advantage of multi-touch features</a:t>
            </a:r>
          </a:p>
          <a:p>
            <a:pPr>
              <a:lnSpc>
                <a:spcPct val="110000"/>
              </a:lnSpc>
            </a:pPr>
            <a:endParaRPr lang="he-IL"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Future.jpg"/>
          <p:cNvPicPr>
            <a:picLocks noChangeAspect="1"/>
          </p:cNvPicPr>
          <p:nvPr/>
        </p:nvPicPr>
        <p:blipFill>
          <a:blip r:embed="rId4"/>
          <a:stretch>
            <a:fillRect/>
          </a:stretch>
        </p:blipFill>
        <p:spPr>
          <a:xfrm>
            <a:off x="0" y="0"/>
            <a:ext cx="9144000" cy="6858000"/>
          </a:xfrm>
          <a:prstGeom prst="rect">
            <a:avLst/>
          </a:prstGeom>
        </p:spPr>
      </p:pic>
      <p:sp>
        <p:nvSpPr>
          <p:cNvPr id="30" name="TextBox 29"/>
          <p:cNvSpPr txBox="1"/>
          <p:nvPr/>
        </p:nvSpPr>
        <p:spPr>
          <a:xfrm>
            <a:off x="402365" y="849991"/>
            <a:ext cx="4910142" cy="498598"/>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pPr>
              <a:lnSpc>
                <a:spcPct val="90000"/>
              </a:lnSpc>
              <a:spcBef>
                <a:spcPct val="0"/>
              </a:spcBef>
            </a:pP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cs typeface="Arial" charset="0"/>
              </a:rPr>
              <a:t>Windows 7 Release</a:t>
            </a:r>
          </a:p>
        </p:txBody>
      </p:sp>
      <p:sp>
        <p:nvSpPr>
          <p:cNvPr id="31" name="TextBox 30"/>
          <p:cNvSpPr txBox="1"/>
          <p:nvPr/>
        </p:nvSpPr>
        <p:spPr>
          <a:xfrm>
            <a:off x="402365" y="857232"/>
            <a:ext cx="6124588" cy="498598"/>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pPr>
              <a:lnSpc>
                <a:spcPct val="90000"/>
              </a:lnSpc>
              <a:spcBef>
                <a:spcPct val="0"/>
              </a:spcBef>
            </a:pP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cs typeface="Arial" charset="0"/>
              </a:rPr>
              <a:t>NET 4.0 / Surface 2.0 Release</a:t>
            </a:r>
          </a:p>
        </p:txBody>
      </p:sp>
      <p:sp>
        <p:nvSpPr>
          <p:cNvPr id="26" name="Rectangle 25"/>
          <p:cNvSpPr/>
          <p:nvPr/>
        </p:nvSpPr>
        <p:spPr>
          <a:xfrm>
            <a:off x="6324600" y="5305444"/>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7</a:t>
            </a:r>
            <a:endParaRPr lang="en-US" sz="1600" dirty="0"/>
          </a:p>
        </p:txBody>
      </p:sp>
      <p:sp>
        <p:nvSpPr>
          <p:cNvPr id="6" name="Rectangle 5"/>
          <p:cNvSpPr/>
          <p:nvPr/>
        </p:nvSpPr>
        <p:spPr>
          <a:xfrm>
            <a:off x="6324600" y="5305444"/>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Vista</a:t>
            </a:r>
            <a:endParaRPr lang="en-US" sz="1600" dirty="0"/>
          </a:p>
        </p:txBody>
      </p:sp>
      <p:sp>
        <p:nvSpPr>
          <p:cNvPr id="10" name="Rectangle 9"/>
          <p:cNvSpPr/>
          <p:nvPr/>
        </p:nvSpPr>
        <p:spPr>
          <a:xfrm>
            <a:off x="762000" y="5381644"/>
            <a:ext cx="5105400" cy="7620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Windows 7</a:t>
            </a:r>
            <a:endParaRPr lang="en-US" dirty="0"/>
          </a:p>
        </p:txBody>
      </p:sp>
      <p:sp>
        <p:nvSpPr>
          <p:cNvPr id="17" name="Rectangle 16"/>
          <p:cNvSpPr/>
          <p:nvPr/>
        </p:nvSpPr>
        <p:spPr>
          <a:xfrm>
            <a:off x="762000" y="1876444"/>
            <a:ext cx="1600200" cy="33528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smtClean="0"/>
              <a:t>Native</a:t>
            </a:r>
          </a:p>
          <a:p>
            <a:pPr algn="ctr"/>
            <a:r>
              <a:rPr lang="en-US" dirty="0" smtClean="0"/>
              <a:t>Win32</a:t>
            </a:r>
          </a:p>
          <a:p>
            <a:pPr algn="ctr"/>
            <a:r>
              <a:rPr lang="en-US" dirty="0" smtClean="0"/>
              <a:t>application</a:t>
            </a:r>
            <a:endParaRPr lang="en-US" dirty="0"/>
          </a:p>
        </p:txBody>
      </p:sp>
      <p:sp>
        <p:nvSpPr>
          <p:cNvPr id="4" name="Title 3"/>
          <p:cNvSpPr>
            <a:spLocks noGrp="1"/>
          </p:cNvSpPr>
          <p:nvPr>
            <p:ph type="title"/>
          </p:nvPr>
        </p:nvSpPr>
        <p:spPr>
          <a:xfrm>
            <a:off x="387350" y="228600"/>
            <a:ext cx="8369300" cy="609600"/>
          </a:xfrm>
        </p:spPr>
        <p:txBody>
          <a:bodyPr/>
          <a:lstStyle/>
          <a:p>
            <a:r>
              <a:rPr lang="en-US" dirty="0" smtClean="0"/>
              <a:t>Touch Development Roadmap</a:t>
            </a:r>
            <a:br>
              <a:rPr lang="en-US" dirty="0" smtClean="0"/>
            </a:br>
            <a:endParaRPr lang="en-US" dirty="0">
              <a:solidFill>
                <a:srgbClr val="FFFF00"/>
              </a:solidFill>
            </a:endParaRPr>
          </a:p>
        </p:txBody>
      </p:sp>
      <p:sp>
        <p:nvSpPr>
          <p:cNvPr id="16" name="Rectangle 15"/>
          <p:cNvSpPr/>
          <p:nvPr/>
        </p:nvSpPr>
        <p:spPr>
          <a:xfrm>
            <a:off x="6324600" y="4314844"/>
            <a:ext cx="1600200" cy="838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WPF 3.5</a:t>
            </a:r>
            <a:endParaRPr lang="en-US" dirty="0"/>
          </a:p>
        </p:txBody>
      </p:sp>
      <p:sp>
        <p:nvSpPr>
          <p:cNvPr id="22" name="Rectangle 21"/>
          <p:cNvSpPr/>
          <p:nvPr/>
        </p:nvSpPr>
        <p:spPr>
          <a:xfrm>
            <a:off x="6324600" y="2638444"/>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a:t>
            </a:r>
          </a:p>
          <a:p>
            <a:pPr algn="ctr"/>
            <a:r>
              <a:rPr lang="en-US" dirty="0" smtClean="0"/>
              <a:t>1.0</a:t>
            </a:r>
            <a:endParaRPr lang="en-US" dirty="0"/>
          </a:p>
        </p:txBody>
      </p:sp>
      <p:sp>
        <p:nvSpPr>
          <p:cNvPr id="27" name="Rectangle 26"/>
          <p:cNvSpPr/>
          <p:nvPr/>
        </p:nvSpPr>
        <p:spPr>
          <a:xfrm>
            <a:off x="2494471" y="4340724"/>
            <a:ext cx="1628955"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interoperability</a:t>
            </a:r>
            <a:endParaRPr lang="en-US" sz="1400" dirty="0"/>
          </a:p>
        </p:txBody>
      </p:sp>
      <p:sp>
        <p:nvSpPr>
          <p:cNvPr id="36" name="Rectangle 35"/>
          <p:cNvSpPr/>
          <p:nvPr/>
        </p:nvSpPr>
        <p:spPr>
          <a:xfrm>
            <a:off x="2500298" y="4286256"/>
            <a:ext cx="2068903"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interoperability</a:t>
            </a:r>
            <a:endParaRPr lang="en-US" sz="1400" dirty="0"/>
          </a:p>
        </p:txBody>
      </p:sp>
      <p:sp>
        <p:nvSpPr>
          <p:cNvPr id="18" name="Rectangle 17"/>
          <p:cNvSpPr/>
          <p:nvPr/>
        </p:nvSpPr>
        <p:spPr>
          <a:xfrm>
            <a:off x="2514600" y="1876444"/>
            <a:ext cx="1600200" cy="23622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err="1" smtClean="0"/>
              <a:t>WinForms</a:t>
            </a:r>
            <a:r>
              <a:rPr lang="en-US" dirty="0" smtClean="0"/>
              <a:t> a</a:t>
            </a:r>
            <a:r>
              <a:rPr lang="en-US" sz="1600" dirty="0" smtClean="0"/>
              <a:t>pplication</a:t>
            </a:r>
            <a:endParaRPr lang="en-US" dirty="0"/>
          </a:p>
        </p:txBody>
      </p:sp>
      <p:sp>
        <p:nvSpPr>
          <p:cNvPr id="33" name="Rectangle 32"/>
          <p:cNvSpPr/>
          <p:nvPr/>
        </p:nvSpPr>
        <p:spPr>
          <a:xfrm>
            <a:off x="4641011" y="4303342"/>
            <a:ext cx="1230702" cy="9144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3.5 SP1</a:t>
            </a:r>
            <a:endParaRPr lang="en-US" dirty="0"/>
          </a:p>
        </p:txBody>
      </p:sp>
      <p:sp>
        <p:nvSpPr>
          <p:cNvPr id="37" name="Rectangle 36"/>
          <p:cNvSpPr/>
          <p:nvPr/>
        </p:nvSpPr>
        <p:spPr>
          <a:xfrm>
            <a:off x="4261449" y="4311967"/>
            <a:ext cx="3663352" cy="914402"/>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4.0</a:t>
            </a:r>
            <a:endParaRPr lang="en-US" dirty="0"/>
          </a:p>
        </p:txBody>
      </p:sp>
      <p:sp>
        <p:nvSpPr>
          <p:cNvPr id="40" name="Rectangle 39"/>
          <p:cNvSpPr/>
          <p:nvPr/>
        </p:nvSpPr>
        <p:spPr>
          <a:xfrm>
            <a:off x="6322951" y="2638445"/>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 2.0</a:t>
            </a:r>
            <a:endParaRPr lang="en-US" dirty="0"/>
          </a:p>
        </p:txBody>
      </p:sp>
      <p:sp>
        <p:nvSpPr>
          <p:cNvPr id="34" name="Rectangle 33"/>
          <p:cNvSpPr/>
          <p:nvPr/>
        </p:nvSpPr>
        <p:spPr>
          <a:xfrm>
            <a:off x="4267200" y="1876444"/>
            <a:ext cx="1600200" cy="2362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application</a:t>
            </a:r>
            <a:endParaRPr lang="en-US" dirty="0"/>
          </a:p>
        </p:txBody>
      </p:sp>
      <p:sp>
        <p:nvSpPr>
          <p:cNvPr id="13" name="Rectangle 12"/>
          <p:cNvSpPr/>
          <p:nvPr/>
        </p:nvSpPr>
        <p:spPr>
          <a:xfrm>
            <a:off x="6324600" y="1876444"/>
            <a:ext cx="1600200" cy="6858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application</a:t>
            </a:r>
            <a:endParaRPr lang="en-US" dirty="0"/>
          </a:p>
        </p:txBody>
      </p:sp>
      <p:sp>
        <p:nvSpPr>
          <p:cNvPr id="15" name="Rectangle 14"/>
          <p:cNvSpPr/>
          <p:nvPr/>
        </p:nvSpPr>
        <p:spPr>
          <a:xfrm>
            <a:off x="6357950" y="3324244"/>
            <a:ext cx="1457348"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Multi-touch controls</a:t>
            </a:r>
            <a:endParaRPr lang="en-US" sz="1400" dirty="0"/>
          </a:p>
        </p:txBody>
      </p:sp>
      <p:sp>
        <p:nvSpPr>
          <p:cNvPr id="14" name="Rectangle 13"/>
          <p:cNvSpPr/>
          <p:nvPr/>
        </p:nvSpPr>
        <p:spPr>
          <a:xfrm>
            <a:off x="6357950" y="3786190"/>
            <a:ext cx="1500198" cy="381000"/>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lang="en-US" sz="1400" dirty="0" smtClean="0"/>
              <a:t>Multi-touch API</a:t>
            </a:r>
            <a:endParaRPr lang="en-US" sz="1400" dirty="0"/>
          </a:p>
        </p:txBody>
      </p:sp>
      <p:sp>
        <p:nvSpPr>
          <p:cNvPr id="24" name="Rectangle 23"/>
          <p:cNvSpPr/>
          <p:nvPr/>
        </p:nvSpPr>
        <p:spPr>
          <a:xfrm>
            <a:off x="6357950" y="3214686"/>
            <a:ext cx="1500198"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Surface  </a:t>
            </a:r>
          </a:p>
          <a:p>
            <a:pPr algn="ctr"/>
            <a:r>
              <a:rPr lang="en-US" sz="1400" dirty="0" smtClean="0"/>
              <a:t>multi-touch controls and API</a:t>
            </a:r>
            <a:endParaRPr lang="en-US" sz="1400" dirty="0"/>
          </a:p>
        </p:txBody>
      </p:sp>
      <p:sp>
        <p:nvSpPr>
          <p:cNvPr id="23" name="Rectangle 22"/>
          <p:cNvSpPr/>
          <p:nvPr/>
        </p:nvSpPr>
        <p:spPr>
          <a:xfrm>
            <a:off x="990600" y="5534044"/>
            <a:ext cx="1524000" cy="381000"/>
          </a:xfrm>
          <a:prstGeom prst="rect">
            <a:avLst/>
          </a:prstGeom>
        </p:spPr>
        <p:style>
          <a:lnRef idx="1">
            <a:schemeClr val="accent5"/>
          </a:lnRef>
          <a:fillRef idx="2">
            <a:schemeClr val="accent5"/>
          </a:fillRef>
          <a:effectRef idx="1">
            <a:schemeClr val="accent5"/>
          </a:effectRef>
          <a:fontRef idx="minor">
            <a:schemeClr val="dk1"/>
          </a:fontRef>
        </p:style>
        <p:txBody>
          <a:bodyPr vert="horz" rtlCol="0" anchor="ctr"/>
          <a:lstStyle/>
          <a:p>
            <a:pPr algn="ctr"/>
            <a:r>
              <a:rPr lang="en-US" sz="1400" dirty="0" smtClean="0"/>
              <a:t>Multi-touch API</a:t>
            </a:r>
            <a:endParaRPr lang="en-US" sz="1400" dirty="0"/>
          </a:p>
        </p:txBody>
      </p:sp>
      <p:sp>
        <p:nvSpPr>
          <p:cNvPr id="25" name="Rectangle 24"/>
          <p:cNvSpPr/>
          <p:nvPr/>
        </p:nvSpPr>
        <p:spPr>
          <a:xfrm>
            <a:off x="4905556" y="4695844"/>
            <a:ext cx="2375139" cy="381000"/>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n-US" sz="1400" dirty="0" smtClean="0"/>
              <a:t>Multi-touch API and controls</a:t>
            </a:r>
            <a:endParaRPr lang="en-US" sz="14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900" decel="100000" fill="hold"/>
                                        <p:tgtEl>
                                          <p:spTgt spid="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900" decel="100000" fill="hold"/>
                                        <p:tgtEl>
                                          <p:spTgt spid="3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1" presetID="37" presetClass="entr" presetSubtype="0" fill="hold" grpId="2"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900" decel="100000" fill="hold"/>
                                        <p:tgtEl>
                                          <p:spTgt spid="3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600"/>
                                        <p:tgtEl>
                                          <p:spTgt spid="32"/>
                                        </p:tgtEl>
                                      </p:cBhvr>
                                    </p:animEffect>
                                  </p:childTnLst>
                                </p:cTn>
                              </p:par>
                              <p:par>
                                <p:cTn id="55" presetID="2" presetClass="exit" presetSubtype="8" fill="hold" nodeType="withEffect">
                                  <p:stCondLst>
                                    <p:cond delay="0"/>
                                  </p:stCondLst>
                                  <p:childTnLst>
                                    <p:anim calcmode="lin" valueType="num">
                                      <p:cBhvr additive="base">
                                        <p:cTn id="56" dur="500"/>
                                        <p:tgtEl>
                                          <p:spTgt spid="30"/>
                                        </p:tgtEl>
                                        <p:attrNameLst>
                                          <p:attrName>ppt_x</p:attrName>
                                        </p:attrNameLst>
                                      </p:cBhvr>
                                      <p:tavLst>
                                        <p:tav tm="0">
                                          <p:val>
                                            <p:strVal val="ppt_x"/>
                                          </p:val>
                                        </p:tav>
                                        <p:tav tm="100000">
                                          <p:val>
                                            <p:strVal val="0-ppt_w/2"/>
                                          </p:val>
                                        </p:tav>
                                      </p:tavLst>
                                    </p:anim>
                                    <p:anim calcmode="lin" valueType="num">
                                      <p:cBhvr additive="base">
                                        <p:cTn id="57" dur="500"/>
                                        <p:tgtEl>
                                          <p:spTgt spid="30"/>
                                        </p:tgtEl>
                                        <p:attrNameLst>
                                          <p:attrName>ppt_y</p:attrName>
                                        </p:attrNameLst>
                                      </p:cBhvr>
                                      <p:tavLst>
                                        <p:tav tm="0">
                                          <p:val>
                                            <p:strVal val="ppt_y"/>
                                          </p:val>
                                        </p:tav>
                                        <p:tav tm="100000">
                                          <p:val>
                                            <p:strVal val="ppt_y"/>
                                          </p:val>
                                        </p:tav>
                                      </p:tavLst>
                                    </p:anim>
                                    <p:set>
                                      <p:cBhvr>
                                        <p:cTn id="58" dur="1" fill="hold">
                                          <p:stCondLst>
                                            <p:cond delay="499"/>
                                          </p:stCondLst>
                                        </p:cTn>
                                        <p:tgtEl>
                                          <p:spTgt spid="30"/>
                                        </p:tgtEl>
                                        <p:attrNameLst>
                                          <p:attrName>style.visibility</p:attrName>
                                        </p:attrNameLst>
                                      </p:cBhvr>
                                      <p:to>
                                        <p:strVal val="hidden"/>
                                      </p:to>
                                    </p:set>
                                  </p:childTnLst>
                                </p:cTn>
                              </p:par>
                              <p:par>
                                <p:cTn id="59" presetID="2" presetClass="entr" presetSubtype="2" fill="hold" nodeType="with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 calcmode="lin" valueType="num">
                                      <p:cBhvr additive="base">
                                        <p:cTn id="61"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600"/>
                            </p:stCondLst>
                            <p:childTnLst>
                              <p:par>
                                <p:cTn id="64" presetID="10" presetClass="exit" presetSubtype="0" fill="hold" nodeType="afterEffect">
                                  <p:stCondLst>
                                    <p:cond delay="0"/>
                                  </p:stCondLst>
                                  <p:childTnLst>
                                    <p:animEffect transition="out" filter="fade">
                                      <p:cBhvr>
                                        <p:cTn id="65" dur="600"/>
                                        <p:tgtEl>
                                          <p:spTgt spid="22"/>
                                        </p:tgtEl>
                                      </p:cBhvr>
                                    </p:animEffect>
                                    <p:set>
                                      <p:cBhvr>
                                        <p:cTn id="66" dur="1" fill="hold">
                                          <p:stCondLst>
                                            <p:cond delay="599"/>
                                          </p:stCondLst>
                                        </p:cTn>
                                        <p:tgtEl>
                                          <p:spTgt spid="22"/>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2000"/>
                                        <p:tgtEl>
                                          <p:spTgt spid="40"/>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2000"/>
                                        <p:tgtEl>
                                          <p:spTgt spid="37"/>
                                        </p:tgtEl>
                                      </p:cBhvr>
                                    </p:animEffect>
                                  </p:childTnLst>
                                </p:cTn>
                              </p:par>
                              <p:par>
                                <p:cTn id="73" presetID="10" presetClass="exit" presetSubtype="0" fill="hold" grpId="0" nodeType="withEffect">
                                  <p:stCondLst>
                                    <p:cond delay="0"/>
                                  </p:stCondLst>
                                  <p:childTnLst>
                                    <p:animEffect transition="out" filter="fade">
                                      <p:cBhvr>
                                        <p:cTn id="74" dur="2000"/>
                                        <p:tgtEl>
                                          <p:spTgt spid="6"/>
                                        </p:tgtEl>
                                      </p:cBhvr>
                                    </p:animEffect>
                                    <p:set>
                                      <p:cBhvr>
                                        <p:cTn id="75" dur="1" fill="hold">
                                          <p:stCondLst>
                                            <p:cond delay="1999"/>
                                          </p:stCondLst>
                                        </p:cTn>
                                        <p:tgtEl>
                                          <p:spTgt spid="6"/>
                                        </p:tgtEl>
                                        <p:attrNameLst>
                                          <p:attrName>style.visibility</p:attrName>
                                        </p:attrNameLst>
                                      </p:cBhvr>
                                      <p:to>
                                        <p:strVal val="hidden"/>
                                      </p:to>
                                    </p:set>
                                  </p:childTnLst>
                                </p:cTn>
                              </p:par>
                              <p:par>
                                <p:cTn id="76" presetID="55" presetClass="exit" presetSubtype="0" fill="hold" grpId="0" nodeType="withEffect">
                                  <p:stCondLst>
                                    <p:cond delay="0"/>
                                  </p:stCondLst>
                                  <p:childTnLst>
                                    <p:anim calcmode="lin" valueType="num">
                                      <p:cBhvr>
                                        <p:cTn id="77" dur="1000"/>
                                        <p:tgtEl>
                                          <p:spTgt spid="36"/>
                                        </p:tgtEl>
                                        <p:attrNameLst>
                                          <p:attrName>ppt_w</p:attrName>
                                        </p:attrNameLst>
                                      </p:cBhvr>
                                      <p:tavLst>
                                        <p:tav tm="0">
                                          <p:val>
                                            <p:strVal val="ppt_w"/>
                                          </p:val>
                                        </p:tav>
                                        <p:tav tm="100000">
                                          <p:val>
                                            <p:strVal val="ppt_w*0.70"/>
                                          </p:val>
                                        </p:tav>
                                      </p:tavLst>
                                    </p:anim>
                                    <p:anim calcmode="lin" valueType="num">
                                      <p:cBhvr>
                                        <p:cTn id="78" dur="1000"/>
                                        <p:tgtEl>
                                          <p:spTgt spid="36"/>
                                        </p:tgtEl>
                                        <p:attrNameLst>
                                          <p:attrName>ppt_h</p:attrName>
                                        </p:attrNameLst>
                                      </p:cBhvr>
                                      <p:tavLst>
                                        <p:tav tm="0">
                                          <p:val>
                                            <p:strVal val="ppt_h"/>
                                          </p:val>
                                        </p:tav>
                                        <p:tav tm="100000">
                                          <p:val>
                                            <p:strVal val="ppt_h"/>
                                          </p:val>
                                        </p:tav>
                                      </p:tavLst>
                                    </p:anim>
                                    <p:animEffect transition="out" filter="fade">
                                      <p:cBhvr>
                                        <p:cTn id="79" dur="1000"/>
                                        <p:tgtEl>
                                          <p:spTgt spid="36"/>
                                        </p:tgtEl>
                                      </p:cBhvr>
                                    </p:animEffect>
                                    <p:set>
                                      <p:cBhvr>
                                        <p:cTn id="80" dur="1" fill="hold">
                                          <p:stCondLst>
                                            <p:cond delay="999"/>
                                          </p:stCondLst>
                                        </p:cTn>
                                        <p:tgtEl>
                                          <p:spTgt spid="36"/>
                                        </p:tgtEl>
                                        <p:attrNameLst>
                                          <p:attrName>style.visibility</p:attrName>
                                        </p:attrNameLst>
                                      </p:cBhvr>
                                      <p:to>
                                        <p:strVal val="hidden"/>
                                      </p:to>
                                    </p:set>
                                  </p:childTnLst>
                                </p:cTn>
                              </p:par>
                              <p:par>
                                <p:cTn id="81" presetID="35" presetClass="path" presetSubtype="0" accel="50000" decel="50000" fill="hold" grpId="1" nodeType="withEffect">
                                  <p:stCondLst>
                                    <p:cond delay="0"/>
                                  </p:stCondLst>
                                  <p:childTnLst>
                                    <p:animMotion origin="layout" path="M -8.33333E-7 1.83248E-6 L -0.03055 0.00069 " pathEditMode="relative" rAng="0" ptsTypes="AA">
                                      <p:cBhvr>
                                        <p:cTn id="82" dur="1000" fill="hold"/>
                                        <p:tgtEl>
                                          <p:spTgt spid="36"/>
                                        </p:tgtEl>
                                        <p:attrNameLst>
                                          <p:attrName>ppt_x</p:attrName>
                                          <p:attrName>ppt_y</p:attrName>
                                        </p:attrNameLst>
                                      </p:cBhvr>
                                      <p:rCtr x="-15" y="0"/>
                                    </p:animMotion>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14"/>
                                        </p:tgtEl>
                                      </p:cBhvr>
                                    </p:animEffect>
                                    <p:set>
                                      <p:cBhvr>
                                        <p:cTn id="87" dur="1" fill="hold">
                                          <p:stCondLst>
                                            <p:cond delay="999"/>
                                          </p:stCondLst>
                                        </p:cTn>
                                        <p:tgtEl>
                                          <p:spTgt spid="14"/>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23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700"/>
                                        <p:tgtEl>
                                          <p:spTgt spid="16"/>
                                        </p:tgtEl>
                                      </p:cBhvr>
                                    </p:animEffect>
                                    <p:set>
                                      <p:cBhvr>
                                        <p:cTn id="95" dur="1" fill="hold">
                                          <p:stCondLst>
                                            <p:cond delay="699"/>
                                          </p:stCondLst>
                                        </p:cTn>
                                        <p:tgtEl>
                                          <p:spTgt spid="16"/>
                                        </p:tgtEl>
                                        <p:attrNameLst>
                                          <p:attrName>style.visibility</p:attrName>
                                        </p:attrNameLst>
                                      </p:cBhvr>
                                      <p:to>
                                        <p:strVal val="hidden"/>
                                      </p:to>
                                    </p:set>
                                  </p:childTnLst>
                                </p:cTn>
                              </p:par>
                              <p:par>
                                <p:cTn id="96" presetID="42" presetClass="path" presetSubtype="0" accel="50000" decel="50000" fill="hold" grpId="0" nodeType="withEffect">
                                  <p:stCondLst>
                                    <p:cond delay="700"/>
                                  </p:stCondLst>
                                  <p:childTnLst>
                                    <p:animMotion origin="layout" path="M 0 3.28552E-7 L -0.10781 0.20014 " pathEditMode="relative" rAng="0" ptsTypes="AA">
                                      <p:cBhvr>
                                        <p:cTn id="97" dur="600" fill="hold"/>
                                        <p:tgtEl>
                                          <p:spTgt spid="15"/>
                                        </p:tgtEl>
                                        <p:attrNameLst>
                                          <p:attrName>ppt_x</p:attrName>
                                          <p:attrName>ppt_y</p:attrName>
                                        </p:attrNameLst>
                                      </p:cBhvr>
                                      <p:rCtr x="-54" y="100"/>
                                    </p:animMotion>
                                  </p:childTnLst>
                                </p:cTn>
                              </p:par>
                              <p:par>
                                <p:cTn id="98" presetID="10" presetClass="exit" presetSubtype="0" fill="hold" grpId="0" nodeType="withEffect">
                                  <p:stCondLst>
                                    <p:cond delay="2200"/>
                                  </p:stCondLst>
                                  <p:childTnLst>
                                    <p:animEffect transition="out" filter="fade">
                                      <p:cBhvr>
                                        <p:cTn id="99" dur="2000"/>
                                        <p:tgtEl>
                                          <p:spTgt spid="14"/>
                                        </p:tgtEl>
                                      </p:cBhvr>
                                    </p:animEffect>
                                    <p:set>
                                      <p:cBhvr>
                                        <p:cTn id="100" dur="1" fill="hold">
                                          <p:stCondLst>
                                            <p:cond delay="1999"/>
                                          </p:stCondLst>
                                        </p:cTn>
                                        <p:tgtEl>
                                          <p:spTgt spid="14"/>
                                        </p:tgtEl>
                                        <p:attrNameLst>
                                          <p:attrName>style.visibility</p:attrName>
                                        </p:attrNameLst>
                                      </p:cBhvr>
                                      <p:to>
                                        <p:strVal val="hidden"/>
                                      </p:to>
                                    </p:set>
                                  </p:childTnLst>
                                </p:cTn>
                              </p:par>
                              <p:par>
                                <p:cTn id="101" presetID="10" presetClass="exit" presetSubtype="0" fill="hold" grpId="1" nodeType="withEffect">
                                  <p:stCondLst>
                                    <p:cond delay="900"/>
                                  </p:stCondLst>
                                  <p:childTnLst>
                                    <p:animEffect transition="out" filter="fade">
                                      <p:cBhvr>
                                        <p:cTn id="102" dur="900"/>
                                        <p:tgtEl>
                                          <p:spTgt spid="15"/>
                                        </p:tgtEl>
                                      </p:cBhvr>
                                    </p:animEffect>
                                    <p:set>
                                      <p:cBhvr>
                                        <p:cTn id="103" dur="1" fill="hold">
                                          <p:stCondLst>
                                            <p:cond delay="899"/>
                                          </p:stCondLst>
                                        </p:cTn>
                                        <p:tgtEl>
                                          <p:spTgt spid="15"/>
                                        </p:tgtEl>
                                        <p:attrNameLst>
                                          <p:attrName>style.visibility</p:attrName>
                                        </p:attrNameLst>
                                      </p:cBhvr>
                                      <p:to>
                                        <p:strVal val="hidden"/>
                                      </p:to>
                                    </p:set>
                                  </p:childTnLst>
                                </p:cTn>
                              </p:par>
                              <p:par>
                                <p:cTn id="104" presetID="5" presetClass="entr" presetSubtype="10" fill="hold" grpId="0" nodeType="withEffect">
                                  <p:stCondLst>
                                    <p:cond delay="900"/>
                                  </p:stCondLst>
                                  <p:childTnLst>
                                    <p:set>
                                      <p:cBhvr>
                                        <p:cTn id="105" dur="1" fill="hold">
                                          <p:stCondLst>
                                            <p:cond delay="0"/>
                                          </p:stCondLst>
                                        </p:cTn>
                                        <p:tgtEl>
                                          <p:spTgt spid="24"/>
                                        </p:tgtEl>
                                        <p:attrNameLst>
                                          <p:attrName>style.visibility</p:attrName>
                                        </p:attrNameLst>
                                      </p:cBhvr>
                                      <p:to>
                                        <p:strVal val="visible"/>
                                      </p:to>
                                    </p:set>
                                    <p:animEffect transition="in" filter="checkerboard(across)">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7" grpId="0" animBg="1"/>
      <p:bldP spid="27" grpId="0" animBg="1"/>
      <p:bldP spid="36" grpId="0" animBg="1"/>
      <p:bldP spid="36" grpId="1" animBg="1"/>
      <p:bldP spid="36" grpId="2" animBg="1"/>
      <p:bldP spid="18" grpId="0" animBg="1"/>
      <p:bldP spid="33" grpId="0" animBg="1"/>
      <p:bldP spid="34" grpId="0" animBg="1"/>
      <p:bldP spid="15" grpId="0" animBg="1"/>
      <p:bldP spid="15" grpId="1" animBg="1"/>
      <p:bldP spid="14" grpId="0" animBg="1"/>
      <p:bldP spid="24" grpId="0" animBg="1"/>
      <p:bldP spid="23"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5"/>
</p:tagLst>
</file>

<file path=ppt/tags/tag2.xml><?xml version="1.0" encoding="utf-8"?>
<p:tagLst xmlns:a="http://schemas.openxmlformats.org/drawingml/2006/main" xmlns:r="http://schemas.openxmlformats.org/officeDocument/2006/relationships" xmlns:p="http://schemas.openxmlformats.org/presentationml/2006/main">
  <p:tag name="TIMING" val="|0|0.1|0.1|0.4|0.4"/>
</p:tagLst>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1777</Words>
  <Application>Microsoft Office PowerPoint</Application>
  <PresentationFormat>On-screen Show (4:3)</PresentationFormat>
  <Paragraphs>472</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Win7 Rhythm template_V01</vt:lpstr>
      <vt:lpstr>White with Courier font for code slides</vt:lpstr>
      <vt:lpstr>Windows 7 Training</vt:lpstr>
      <vt:lpstr>Windows® 7 Multi-Touch Support</vt:lpstr>
      <vt:lpstr>Multi-Touch Is Here!</vt:lpstr>
      <vt:lpstr>Windows Photo Viewer Paint</vt:lpstr>
      <vt:lpstr>Agenda</vt:lpstr>
      <vt:lpstr>Control Panel: Pen and Touch</vt:lpstr>
      <vt:lpstr>Touch Scenarios and Windows 7</vt:lpstr>
      <vt:lpstr>Multi-Touch Software Good – Better – Best</vt:lpstr>
      <vt:lpstr>Touch Development Roadmap </vt:lpstr>
      <vt:lpstr>mtPiano, mtPong </vt:lpstr>
      <vt:lpstr>Slide 11</vt:lpstr>
      <vt:lpstr>Testing the Digitizer Capabilities</vt:lpstr>
      <vt:lpstr>Registering for Touch XOR Gesture Messages</vt:lpstr>
      <vt:lpstr>Win32 Samples</vt:lpstr>
      <vt:lpstr>Setting Gesture Configuration</vt:lpstr>
      <vt:lpstr>The GESTURECONFIG Structure</vt:lpstr>
      <vt:lpstr>Configure hWnd To Get All Gestures</vt:lpstr>
      <vt:lpstr>Dynamically Changing Gesture Configurations</vt:lpstr>
      <vt:lpstr>Predefined Gestures – Translate</vt:lpstr>
      <vt:lpstr>Zoom and Rotate</vt:lpstr>
      <vt:lpstr>Two Finger Tap and Finger Roll</vt:lpstr>
      <vt:lpstr>WM_GESTURE Message</vt:lpstr>
      <vt:lpstr>GESTUREINFO Structure</vt:lpstr>
      <vt:lpstr>Decoding Gesture</vt:lpstr>
      <vt:lpstr>Multi-Touch in .NET Framework</vt:lpstr>
      <vt:lpstr>The Windows Integration Library</vt:lpstr>
      <vt:lpstr>Using the GestureHandler</vt:lpstr>
      <vt:lpstr>MTGesture</vt:lpstr>
      <vt:lpstr>WM_TOUCH</vt:lpstr>
      <vt:lpstr>Handling WM_TOUCH</vt:lpstr>
      <vt:lpstr>Using the TouchHandler</vt:lpstr>
      <vt:lpstr>MTScratchPad</vt:lpstr>
      <vt:lpstr>Manipulations</vt:lpstr>
      <vt:lpstr>Inertia</vt:lpstr>
      <vt:lpstr>Windows7 Integration Library Manipulation</vt:lpstr>
      <vt:lpstr>Using Manipulation</vt:lpstr>
      <vt:lpstr>Using Manipulation</vt:lpstr>
      <vt:lpstr>Manipulation</vt:lpstr>
      <vt:lpstr>Windows7 Integration Library Inertia</vt:lpstr>
      <vt:lpstr>Inertia</vt:lpstr>
      <vt:lpstr>Multi-Touch in WPF</vt:lpstr>
      <vt:lpstr>User Experience Considerations</vt:lpstr>
      <vt:lpstr>Call To Action</vt:lpstr>
      <vt:lpstr>Slide 44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2009-05-11T19:39:53Z</dcterms:created>
  <dcterms:modified xsi:type="dcterms:W3CDTF">2009-05-11T19:41:09Z</dcterms:modified>
</cp:coreProperties>
</file>