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02"/>
  </p:notesMasterIdLst>
  <p:sldIdLst>
    <p:sldId id="458" r:id="rId3"/>
    <p:sldId id="590" r:id="rId4"/>
    <p:sldId id="446" r:id="rId5"/>
    <p:sldId id="527" r:id="rId6"/>
    <p:sldId id="460" r:id="rId7"/>
    <p:sldId id="461" r:id="rId8"/>
    <p:sldId id="507" r:id="rId9"/>
    <p:sldId id="462" r:id="rId10"/>
    <p:sldId id="394" r:id="rId11"/>
    <p:sldId id="518" r:id="rId12"/>
    <p:sldId id="519" r:id="rId13"/>
    <p:sldId id="521" r:id="rId14"/>
    <p:sldId id="522" r:id="rId15"/>
    <p:sldId id="523" r:id="rId16"/>
    <p:sldId id="524" r:id="rId17"/>
    <p:sldId id="513" r:id="rId18"/>
    <p:sldId id="514" r:id="rId19"/>
    <p:sldId id="516" r:id="rId20"/>
    <p:sldId id="515" r:id="rId21"/>
    <p:sldId id="517" r:id="rId22"/>
    <p:sldId id="575" r:id="rId23"/>
    <p:sldId id="568" r:id="rId24"/>
    <p:sldId id="558" r:id="rId25"/>
    <p:sldId id="528" r:id="rId26"/>
    <p:sldId id="589" r:id="rId27"/>
    <p:sldId id="559" r:id="rId28"/>
    <p:sldId id="560" r:id="rId29"/>
    <p:sldId id="561" r:id="rId30"/>
    <p:sldId id="562" r:id="rId31"/>
    <p:sldId id="563" r:id="rId32"/>
    <p:sldId id="564" r:id="rId33"/>
    <p:sldId id="565" r:id="rId34"/>
    <p:sldId id="566" r:id="rId35"/>
    <p:sldId id="567" r:id="rId36"/>
    <p:sldId id="576" r:id="rId37"/>
    <p:sldId id="577" r:id="rId38"/>
    <p:sldId id="473" r:id="rId39"/>
    <p:sldId id="474" r:id="rId40"/>
    <p:sldId id="475" r:id="rId41"/>
    <p:sldId id="476" r:id="rId42"/>
    <p:sldId id="477" r:id="rId43"/>
    <p:sldId id="478" r:id="rId44"/>
    <p:sldId id="479" r:id="rId45"/>
    <p:sldId id="480" r:id="rId46"/>
    <p:sldId id="481" r:id="rId47"/>
    <p:sldId id="591" r:id="rId48"/>
    <p:sldId id="482" r:id="rId49"/>
    <p:sldId id="592" r:id="rId50"/>
    <p:sldId id="485" r:id="rId51"/>
    <p:sldId id="486" r:id="rId52"/>
    <p:sldId id="487" r:id="rId53"/>
    <p:sldId id="593" r:id="rId54"/>
    <p:sldId id="491" r:id="rId55"/>
    <p:sldId id="492" r:id="rId56"/>
    <p:sldId id="594" r:id="rId57"/>
    <p:sldId id="494" r:id="rId58"/>
    <p:sldId id="495" r:id="rId59"/>
    <p:sldId id="508" r:id="rId60"/>
    <p:sldId id="504" r:id="rId61"/>
    <p:sldId id="526" r:id="rId62"/>
    <p:sldId id="529" r:id="rId63"/>
    <p:sldId id="578" r:id="rId64"/>
    <p:sldId id="579" r:id="rId65"/>
    <p:sldId id="580" r:id="rId66"/>
    <p:sldId id="530" r:id="rId67"/>
    <p:sldId id="582" r:id="rId68"/>
    <p:sldId id="583" r:id="rId69"/>
    <p:sldId id="584" r:id="rId70"/>
    <p:sldId id="585" r:id="rId71"/>
    <p:sldId id="595" r:id="rId72"/>
    <p:sldId id="531" r:id="rId73"/>
    <p:sldId id="532" r:id="rId74"/>
    <p:sldId id="542" r:id="rId75"/>
    <p:sldId id="548" r:id="rId76"/>
    <p:sldId id="549" r:id="rId77"/>
    <p:sldId id="550" r:id="rId78"/>
    <p:sldId id="551" r:id="rId79"/>
    <p:sldId id="552" r:id="rId80"/>
    <p:sldId id="553" r:id="rId81"/>
    <p:sldId id="554" r:id="rId82"/>
    <p:sldId id="586" r:id="rId83"/>
    <p:sldId id="556" r:id="rId84"/>
    <p:sldId id="588" r:id="rId85"/>
    <p:sldId id="505" r:id="rId86"/>
    <p:sldId id="509" r:id="rId87"/>
    <p:sldId id="470" r:id="rId88"/>
    <p:sldId id="469" r:id="rId89"/>
    <p:sldId id="572" r:id="rId90"/>
    <p:sldId id="581" r:id="rId91"/>
    <p:sldId id="496" r:id="rId92"/>
    <p:sldId id="468" r:id="rId93"/>
    <p:sldId id="512" r:id="rId94"/>
    <p:sldId id="573" r:id="rId95"/>
    <p:sldId id="511" r:id="rId96"/>
    <p:sldId id="472" r:id="rId97"/>
    <p:sldId id="510" r:id="rId98"/>
    <p:sldId id="437" r:id="rId99"/>
    <p:sldId id="557" r:id="rId100"/>
    <p:sldId id="415" r:id="rId101"/>
  </p:sldIdLst>
  <p:sldSz cx="9144000" cy="6858000" type="screen4x3"/>
  <p:notesSz cx="6858000" cy="9144000"/>
  <p:embeddedFontLst>
    <p:embeddedFont>
      <p:font typeface="InfoDispRegular-Roman" pitchFamily="2" charset="0"/>
      <p:regular r:id="rId103"/>
    </p:embeddedFont>
    <p:embeddedFont>
      <p:font typeface="Calibri" pitchFamily="34" charset="0"/>
      <p:regular r:id="rId104"/>
      <p:bold r:id="rId105"/>
      <p:italic r:id="rId106"/>
      <p:boldItalic r:id="rId107"/>
    </p:embeddedFont>
    <p:embeddedFont>
      <p:font typeface="ACaslon Regular" pitchFamily="18" charset="0"/>
      <p:regular r:id="rId10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4D6CF"/>
  </p:clrMru>
  <p:extLst>
    <p:ext uri="{E76CE94A-603C-4142-B9EB-6D1370010A27}">
      <p14:discardImageEditData xmlns:p14="http://schemas.microsoft.com/office/powerpoint/2007/7/12/main" xmlns="" val="0"/>
    </p:ext>
    <p:ext uri="{D31A062A-798A-4329-ABDD-BBA856620510}">
      <p14:defaultImageDpi xmlns:p14="http://schemas.microsoft.com/office/powerpoint/2007/7/12/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213" autoAdjust="0"/>
    <p:restoredTop sz="57038" autoAdjust="0"/>
  </p:normalViewPr>
  <p:slideViewPr>
    <p:cSldViewPr>
      <p:cViewPr varScale="1">
        <p:scale>
          <a:sx n="74" d="100"/>
          <a:sy n="74" d="100"/>
        </p:scale>
        <p:origin x="-26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fntdata"/><Relationship Id="rId108"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Blad1!$B$1</c:f>
              <c:strCache>
                <c:ptCount val="1"/>
                <c:pt idx="0">
                  <c:v>General IT demand</c:v>
                </c:pt>
              </c:strCache>
            </c:strRef>
          </c:tx>
          <c:marker>
            <c:symbol val="none"/>
          </c:marker>
          <c:dLbls>
            <c:dLbl>
              <c:idx val="1"/>
              <c:delete val="1"/>
            </c:dLbl>
            <c:dLbl>
              <c:idx val="2"/>
              <c:delete val="1"/>
            </c:dLbl>
            <c:txPr>
              <a:bodyPr/>
              <a:lstStyle/>
              <a:p>
                <a:pPr>
                  <a:defRPr lang="sv-SE" sz="1000"/>
                </a:pPr>
                <a:endParaRPr lang="en-US"/>
              </a:p>
            </c:txPr>
            <c:showVal val="1"/>
          </c:dLbls>
          <c:cat>
            <c:numRef>
              <c:f>Blad1!$A$2:$A$5</c:f>
              <c:numCache>
                <c:formatCode>General</c:formatCode>
                <c:ptCount val="4"/>
                <c:pt idx="0">
                  <c:v>2009</c:v>
                </c:pt>
                <c:pt idx="1">
                  <c:v>2010</c:v>
                </c:pt>
                <c:pt idx="2">
                  <c:v>2011</c:v>
                </c:pt>
                <c:pt idx="3">
                  <c:v>2012</c:v>
                </c:pt>
              </c:numCache>
            </c:numRef>
          </c:cat>
          <c:val>
            <c:numRef>
              <c:f>Blad1!$B$2:$B$5</c:f>
              <c:numCache>
                <c:formatCode>General</c:formatCode>
                <c:ptCount val="4"/>
                <c:pt idx="0">
                  <c:v>100</c:v>
                </c:pt>
                <c:pt idx="1">
                  <c:v>101</c:v>
                </c:pt>
                <c:pt idx="2">
                  <c:v>103</c:v>
                </c:pt>
                <c:pt idx="3">
                  <c:v>108</c:v>
                </c:pt>
              </c:numCache>
            </c:numRef>
          </c:val>
        </c:ser>
        <c:ser>
          <c:idx val="1"/>
          <c:order val="1"/>
          <c:tx>
            <c:strRef>
              <c:f>Blad1!$C$1</c:f>
              <c:strCache>
                <c:ptCount val="1"/>
                <c:pt idx="0">
                  <c:v>Outsourcing</c:v>
                </c:pt>
              </c:strCache>
            </c:strRef>
          </c:tx>
          <c:marker>
            <c:symbol val="none"/>
          </c:marker>
          <c:dLbls>
            <c:dLbl>
              <c:idx val="1"/>
              <c:delete val="1"/>
            </c:dLbl>
            <c:dLbl>
              <c:idx val="2"/>
              <c:delete val="1"/>
            </c:dLbl>
            <c:txPr>
              <a:bodyPr/>
              <a:lstStyle/>
              <a:p>
                <a:pPr>
                  <a:defRPr lang="sv-SE" sz="1000"/>
                </a:pPr>
                <a:endParaRPr lang="en-US"/>
              </a:p>
            </c:txPr>
            <c:showVal val="1"/>
          </c:dLbls>
          <c:cat>
            <c:numRef>
              <c:f>Blad1!$A$2:$A$5</c:f>
              <c:numCache>
                <c:formatCode>General</c:formatCode>
                <c:ptCount val="4"/>
                <c:pt idx="0">
                  <c:v>2009</c:v>
                </c:pt>
                <c:pt idx="1">
                  <c:v>2010</c:v>
                </c:pt>
                <c:pt idx="2">
                  <c:v>2011</c:v>
                </c:pt>
                <c:pt idx="3">
                  <c:v>2012</c:v>
                </c:pt>
              </c:numCache>
            </c:numRef>
          </c:cat>
          <c:val>
            <c:numRef>
              <c:f>Blad1!$C$2:$C$5</c:f>
              <c:numCache>
                <c:formatCode>General</c:formatCode>
                <c:ptCount val="4"/>
                <c:pt idx="0">
                  <c:v>100</c:v>
                </c:pt>
                <c:pt idx="1">
                  <c:v>106</c:v>
                </c:pt>
                <c:pt idx="2">
                  <c:v>112</c:v>
                </c:pt>
                <c:pt idx="3">
                  <c:v>114</c:v>
                </c:pt>
              </c:numCache>
            </c:numRef>
          </c:val>
        </c:ser>
        <c:ser>
          <c:idx val="2"/>
          <c:order val="2"/>
          <c:tx>
            <c:strRef>
              <c:f>Blad1!$D$1</c:f>
              <c:strCache>
                <c:ptCount val="1"/>
                <c:pt idx="0">
                  <c:v>Value based procurement</c:v>
                </c:pt>
              </c:strCache>
            </c:strRef>
          </c:tx>
          <c:marker>
            <c:symbol val="none"/>
          </c:marker>
          <c:dLbls>
            <c:dLbl>
              <c:idx val="1"/>
              <c:delete val="1"/>
            </c:dLbl>
            <c:dLbl>
              <c:idx val="2"/>
              <c:delete val="1"/>
            </c:dLbl>
            <c:txPr>
              <a:bodyPr/>
              <a:lstStyle/>
              <a:p>
                <a:pPr>
                  <a:defRPr lang="sv-SE" sz="1000"/>
                </a:pPr>
                <a:endParaRPr lang="en-US"/>
              </a:p>
            </c:txPr>
            <c:showVal val="1"/>
          </c:dLbls>
          <c:cat>
            <c:numRef>
              <c:f>Blad1!$A$2:$A$5</c:f>
              <c:numCache>
                <c:formatCode>General</c:formatCode>
                <c:ptCount val="4"/>
                <c:pt idx="0">
                  <c:v>2009</c:v>
                </c:pt>
                <c:pt idx="1">
                  <c:v>2010</c:v>
                </c:pt>
                <c:pt idx="2">
                  <c:v>2011</c:v>
                </c:pt>
                <c:pt idx="3">
                  <c:v>2012</c:v>
                </c:pt>
              </c:numCache>
            </c:numRef>
          </c:cat>
          <c:val>
            <c:numRef>
              <c:f>Blad1!$D$2:$D$5</c:f>
              <c:numCache>
                <c:formatCode>General</c:formatCode>
                <c:ptCount val="4"/>
                <c:pt idx="0">
                  <c:v>100</c:v>
                </c:pt>
                <c:pt idx="1">
                  <c:v>110</c:v>
                </c:pt>
                <c:pt idx="2">
                  <c:v>113</c:v>
                </c:pt>
                <c:pt idx="3">
                  <c:v>112</c:v>
                </c:pt>
              </c:numCache>
            </c:numRef>
          </c:val>
        </c:ser>
        <c:ser>
          <c:idx val="3"/>
          <c:order val="3"/>
          <c:tx>
            <c:strRef>
              <c:f>Blad1!$E$1</c:f>
              <c:strCache>
                <c:ptCount val="1"/>
                <c:pt idx="0">
                  <c:v>Cloud computing</c:v>
                </c:pt>
              </c:strCache>
            </c:strRef>
          </c:tx>
          <c:marker>
            <c:symbol val="none"/>
          </c:marker>
          <c:dLbls>
            <c:dLbl>
              <c:idx val="1"/>
              <c:delete val="1"/>
            </c:dLbl>
            <c:dLbl>
              <c:idx val="2"/>
              <c:delete val="1"/>
            </c:dLbl>
            <c:txPr>
              <a:bodyPr/>
              <a:lstStyle/>
              <a:p>
                <a:pPr>
                  <a:defRPr lang="sv-SE" sz="1000"/>
                </a:pPr>
                <a:endParaRPr lang="en-US"/>
              </a:p>
            </c:txPr>
            <c:showVal val="1"/>
          </c:dLbls>
          <c:cat>
            <c:numRef>
              <c:f>Blad1!$A$2:$A$5</c:f>
              <c:numCache>
                <c:formatCode>General</c:formatCode>
                <c:ptCount val="4"/>
                <c:pt idx="0">
                  <c:v>2009</c:v>
                </c:pt>
                <c:pt idx="1">
                  <c:v>2010</c:v>
                </c:pt>
                <c:pt idx="2">
                  <c:v>2011</c:v>
                </c:pt>
                <c:pt idx="3">
                  <c:v>2012</c:v>
                </c:pt>
              </c:numCache>
            </c:numRef>
          </c:cat>
          <c:val>
            <c:numRef>
              <c:f>Blad1!$E$2:$E$5</c:f>
              <c:numCache>
                <c:formatCode>General</c:formatCode>
                <c:ptCount val="4"/>
                <c:pt idx="0">
                  <c:v>100</c:v>
                </c:pt>
                <c:pt idx="1">
                  <c:v>108</c:v>
                </c:pt>
                <c:pt idx="2">
                  <c:v>117</c:v>
                </c:pt>
                <c:pt idx="3">
                  <c:v>130</c:v>
                </c:pt>
              </c:numCache>
            </c:numRef>
          </c:val>
        </c:ser>
        <c:ser>
          <c:idx val="4"/>
          <c:order val="4"/>
          <c:tx>
            <c:strRef>
              <c:f>Blad1!$F$1</c:f>
              <c:strCache>
                <c:ptCount val="1"/>
                <c:pt idx="0">
                  <c:v>Cloud services</c:v>
                </c:pt>
              </c:strCache>
            </c:strRef>
          </c:tx>
          <c:marker>
            <c:symbol val="none"/>
          </c:marker>
          <c:dLbls>
            <c:dLbl>
              <c:idx val="1"/>
              <c:delete val="1"/>
            </c:dLbl>
            <c:dLbl>
              <c:idx val="2"/>
              <c:delete val="1"/>
            </c:dLbl>
            <c:txPr>
              <a:bodyPr/>
              <a:lstStyle/>
              <a:p>
                <a:pPr>
                  <a:defRPr lang="sv-SE" sz="1000"/>
                </a:pPr>
                <a:endParaRPr lang="en-US"/>
              </a:p>
            </c:txPr>
            <c:showVal val="1"/>
          </c:dLbls>
          <c:cat>
            <c:numRef>
              <c:f>Blad1!$A$2:$A$5</c:f>
              <c:numCache>
                <c:formatCode>General</c:formatCode>
                <c:ptCount val="4"/>
                <c:pt idx="0">
                  <c:v>2009</c:v>
                </c:pt>
                <c:pt idx="1">
                  <c:v>2010</c:v>
                </c:pt>
                <c:pt idx="2">
                  <c:v>2011</c:v>
                </c:pt>
                <c:pt idx="3">
                  <c:v>2012</c:v>
                </c:pt>
              </c:numCache>
            </c:numRef>
          </c:cat>
          <c:val>
            <c:numRef>
              <c:f>Blad1!$F$2:$F$5</c:f>
              <c:numCache>
                <c:formatCode>General</c:formatCode>
                <c:ptCount val="4"/>
                <c:pt idx="0">
                  <c:v>100</c:v>
                </c:pt>
                <c:pt idx="1">
                  <c:v>111</c:v>
                </c:pt>
                <c:pt idx="2">
                  <c:v>124</c:v>
                </c:pt>
                <c:pt idx="3">
                  <c:v>148</c:v>
                </c:pt>
              </c:numCache>
            </c:numRef>
          </c:val>
        </c:ser>
        <c:marker val="1"/>
        <c:axId val="131314816"/>
        <c:axId val="131316352"/>
      </c:lineChart>
      <c:catAx>
        <c:axId val="131314816"/>
        <c:scaling>
          <c:orientation val="minMax"/>
        </c:scaling>
        <c:axPos val="b"/>
        <c:numFmt formatCode="General" sourceLinked="1"/>
        <c:tickLblPos val="nextTo"/>
        <c:txPr>
          <a:bodyPr/>
          <a:lstStyle/>
          <a:p>
            <a:pPr>
              <a:defRPr lang="sv-SE"/>
            </a:pPr>
            <a:endParaRPr lang="en-US"/>
          </a:p>
        </c:txPr>
        <c:crossAx val="131316352"/>
        <c:crosses val="autoZero"/>
        <c:auto val="1"/>
        <c:lblAlgn val="ctr"/>
        <c:lblOffset val="100"/>
      </c:catAx>
      <c:valAx>
        <c:axId val="131316352"/>
        <c:scaling>
          <c:orientation val="minMax"/>
          <c:max val="150"/>
          <c:min val="100"/>
        </c:scaling>
        <c:axPos val="l"/>
        <c:majorGridlines/>
        <c:numFmt formatCode="General" sourceLinked="1"/>
        <c:tickLblPos val="nextTo"/>
        <c:txPr>
          <a:bodyPr/>
          <a:lstStyle/>
          <a:p>
            <a:pPr>
              <a:defRPr lang="sv-SE" sz="1200"/>
            </a:pPr>
            <a:endParaRPr lang="en-US"/>
          </a:p>
        </c:txPr>
        <c:crossAx val="131314816"/>
        <c:crosses val="autoZero"/>
        <c:crossBetween val="between"/>
      </c:valAx>
    </c:plotArea>
    <c:legend>
      <c:legendPos val="r"/>
      <c:layout/>
      <c:txPr>
        <a:bodyPr/>
        <a:lstStyle/>
        <a:p>
          <a:pPr>
            <a:defRPr lang="sv-SE" sz="1200"/>
          </a:pPr>
          <a:endParaRPr lang="en-US"/>
        </a:p>
      </c:txPr>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stacked"/>
        <c:ser>
          <c:idx val="0"/>
          <c:order val="0"/>
          <c:tx>
            <c:strRef>
              <c:f>Sheet1!$B$1</c:f>
              <c:strCache>
                <c:ptCount val="1"/>
                <c:pt idx="0">
                  <c:v>Series 1</c:v>
                </c:pt>
              </c:strCache>
            </c:strRef>
          </c:tx>
          <c:spPr>
            <a:solidFill>
              <a:schemeClr val="accent6"/>
            </a:solidFill>
          </c:spPr>
          <c:cat>
            <c:strRef>
              <c:f>Sheet1!$A$2:$A$4</c:f>
              <c:strCache>
                <c:ptCount val="3"/>
                <c:pt idx="0">
                  <c:v>Level 1</c:v>
                </c:pt>
                <c:pt idx="1">
                  <c:v>Level 2</c:v>
                </c:pt>
                <c:pt idx="2">
                  <c:v>Level 3</c:v>
                </c:pt>
              </c:strCache>
            </c:strRef>
          </c:cat>
          <c:val>
            <c:numRef>
              <c:f>Sheet1!$B$2:$B$4</c:f>
              <c:numCache>
                <c:formatCode>General</c:formatCode>
                <c:ptCount val="3"/>
                <c:pt idx="0">
                  <c:v>1</c:v>
                </c:pt>
                <c:pt idx="1">
                  <c:v>1</c:v>
                </c:pt>
                <c:pt idx="2">
                  <c:v>1</c:v>
                </c:pt>
              </c:numCache>
            </c:numRef>
          </c:val>
        </c:ser>
        <c:ser>
          <c:idx val="1"/>
          <c:order val="1"/>
          <c:tx>
            <c:strRef>
              <c:f>Sheet1!$C$1</c:f>
              <c:strCache>
                <c:ptCount val="1"/>
                <c:pt idx="0">
                  <c:v>Series 2</c:v>
                </c:pt>
              </c:strCache>
            </c:strRef>
          </c:tx>
          <c:spPr>
            <a:solidFill>
              <a:schemeClr val="accent3">
                <a:lumMod val="60000"/>
                <a:lumOff val="40000"/>
              </a:schemeClr>
            </a:solidFill>
          </c:spPr>
          <c:cat>
            <c:strRef>
              <c:f>Sheet1!$A$2:$A$4</c:f>
              <c:strCache>
                <c:ptCount val="3"/>
                <c:pt idx="0">
                  <c:v>Level 1</c:v>
                </c:pt>
                <c:pt idx="1">
                  <c:v>Level 2</c:v>
                </c:pt>
                <c:pt idx="2">
                  <c:v>Level 3</c:v>
                </c:pt>
              </c:strCache>
            </c:strRef>
          </c:cat>
          <c:val>
            <c:numRef>
              <c:f>Sheet1!$C$2:$C$4</c:f>
              <c:numCache>
                <c:formatCode>General</c:formatCode>
                <c:ptCount val="3"/>
                <c:pt idx="0">
                  <c:v>0</c:v>
                </c:pt>
                <c:pt idx="1">
                  <c:v>1</c:v>
                </c:pt>
                <c:pt idx="2">
                  <c:v>1</c:v>
                </c:pt>
              </c:numCache>
            </c:numRef>
          </c:val>
        </c:ser>
        <c:ser>
          <c:idx val="2"/>
          <c:order val="2"/>
          <c:tx>
            <c:strRef>
              <c:f>Sheet1!$D$1</c:f>
              <c:strCache>
                <c:ptCount val="1"/>
                <c:pt idx="0">
                  <c:v>Series 3</c:v>
                </c:pt>
              </c:strCache>
            </c:strRef>
          </c:tx>
          <c:cat>
            <c:strRef>
              <c:f>Sheet1!$A$2:$A$4</c:f>
              <c:strCache>
                <c:ptCount val="3"/>
                <c:pt idx="0">
                  <c:v>Level 1</c:v>
                </c:pt>
                <c:pt idx="1">
                  <c:v>Level 2</c:v>
                </c:pt>
                <c:pt idx="2">
                  <c:v>Level 3</c:v>
                </c:pt>
              </c:strCache>
            </c:strRef>
          </c:cat>
          <c:val>
            <c:numRef>
              <c:f>Sheet1!$D$2:$D$4</c:f>
              <c:numCache>
                <c:formatCode>General</c:formatCode>
                <c:ptCount val="3"/>
                <c:pt idx="0">
                  <c:v>0</c:v>
                </c:pt>
                <c:pt idx="1">
                  <c:v>0</c:v>
                </c:pt>
                <c:pt idx="2">
                  <c:v>1</c:v>
                </c:pt>
              </c:numCache>
            </c:numRef>
          </c:val>
        </c:ser>
        <c:overlap val="100"/>
        <c:axId val="148481536"/>
        <c:axId val="148483072"/>
      </c:barChart>
      <c:catAx>
        <c:axId val="148481536"/>
        <c:scaling>
          <c:orientation val="minMax"/>
        </c:scaling>
        <c:axPos val="b"/>
        <c:numFmt formatCode="General" sourceLinked="1"/>
        <c:majorTickMark val="none"/>
        <c:tickLblPos val="nextTo"/>
        <c:spPr>
          <a:noFill/>
          <a:ln>
            <a:noFill/>
          </a:ln>
        </c:spPr>
        <c:txPr>
          <a:bodyPr/>
          <a:lstStyle/>
          <a:p>
            <a:pPr>
              <a:defRPr sz="2000" b="0">
                <a:solidFill>
                  <a:schemeClr val="bg1"/>
                </a:solidFill>
              </a:defRPr>
            </a:pPr>
            <a:endParaRPr lang="en-US"/>
          </a:p>
        </c:txPr>
        <c:crossAx val="148483072"/>
        <c:crosses val="autoZero"/>
        <c:auto val="1"/>
        <c:lblAlgn val="ctr"/>
        <c:lblOffset val="100"/>
      </c:catAx>
      <c:valAx>
        <c:axId val="148483072"/>
        <c:scaling>
          <c:orientation val="minMax"/>
        </c:scaling>
        <c:delete val="1"/>
        <c:axPos val="l"/>
        <c:majorGridlines>
          <c:spPr>
            <a:ln>
              <a:noFill/>
            </a:ln>
          </c:spPr>
        </c:majorGridlines>
        <c:numFmt formatCode="General" sourceLinked="1"/>
        <c:tickLblPos val="none"/>
        <c:crossAx val="148481536"/>
        <c:crosses val="autoZero"/>
        <c:crossBetween val="between"/>
      </c:valAx>
      <c:spPr>
        <a:noFill/>
        <a:ln>
          <a:noFill/>
        </a:ln>
      </c:spPr>
    </c:plotArea>
    <c:plotVisOnly val="1"/>
    <c:dispBlanksAs val="gap"/>
  </c:chart>
  <c:txPr>
    <a:bodyPr/>
    <a:lstStyle/>
    <a:p>
      <a:pPr>
        <a:defRPr sz="20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385A38-CB79-4C76-B8CC-C2C4DAF404A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fi-FI"/>
        </a:p>
      </dgm:t>
    </dgm:pt>
    <dgm:pt modelId="{61643D8E-078D-4B56-A915-9B025F2C50DA}">
      <dgm:prSet phldrT="[Text]"/>
      <dgm:spPr/>
      <dgm:t>
        <a:bodyPr/>
        <a:lstStyle/>
        <a:p>
          <a:r>
            <a:rPr lang="fi-FI" dirty="0" smtClean="0"/>
            <a:t>A prerequisite for </a:t>
          </a:r>
          <a:br>
            <a:rPr lang="fi-FI" dirty="0" smtClean="0"/>
          </a:br>
          <a:r>
            <a:rPr lang="fi-FI" dirty="0" smtClean="0"/>
            <a:t>closing big deals.</a:t>
          </a:r>
          <a:endParaRPr lang="fi-FI" dirty="0"/>
        </a:p>
      </dgm:t>
    </dgm:pt>
    <dgm:pt modelId="{F77B8FF5-E8D7-40A0-9E5D-A39675ABB839}" type="parTrans" cxnId="{AC50F513-4CDD-4DC7-AB18-D21731B58F1E}">
      <dgm:prSet/>
      <dgm:spPr/>
      <dgm:t>
        <a:bodyPr/>
        <a:lstStyle/>
        <a:p>
          <a:endParaRPr lang="fi-FI"/>
        </a:p>
      </dgm:t>
    </dgm:pt>
    <dgm:pt modelId="{E93938BE-1500-4613-8E99-F5AA5C9F3F95}" type="sibTrans" cxnId="{AC50F513-4CDD-4DC7-AB18-D21731B58F1E}">
      <dgm:prSet/>
      <dgm:spPr/>
      <dgm:t>
        <a:bodyPr/>
        <a:lstStyle/>
        <a:p>
          <a:endParaRPr lang="fi-FI"/>
        </a:p>
      </dgm:t>
    </dgm:pt>
    <dgm:pt modelId="{533A49DE-40F9-4C85-9911-4BEB332D7D67}">
      <dgm:prSet phldrT="[Text]"/>
      <dgm:spPr/>
      <dgm:t>
        <a:bodyPr/>
        <a:lstStyle/>
        <a:p>
          <a:r>
            <a:rPr lang="en-US" dirty="0" smtClean="0"/>
            <a:t>Good aftersales service is increasingly often considered a prerequisite for sales of investment goods. </a:t>
          </a:r>
          <a:endParaRPr lang="fi-FI" dirty="0"/>
        </a:p>
      </dgm:t>
    </dgm:pt>
    <dgm:pt modelId="{15AC0EDE-BE47-41FD-AD3F-869AD4E06C6A}" type="parTrans" cxnId="{1836EF27-2E47-4DC5-A49E-E1BE1CAF8684}">
      <dgm:prSet/>
      <dgm:spPr/>
      <dgm:t>
        <a:bodyPr/>
        <a:lstStyle/>
        <a:p>
          <a:endParaRPr lang="fi-FI"/>
        </a:p>
      </dgm:t>
    </dgm:pt>
    <dgm:pt modelId="{56ADEC7E-95AE-4D68-86BE-11929E992DFA}" type="sibTrans" cxnId="{1836EF27-2E47-4DC5-A49E-E1BE1CAF8684}">
      <dgm:prSet/>
      <dgm:spPr/>
      <dgm:t>
        <a:bodyPr/>
        <a:lstStyle/>
        <a:p>
          <a:endParaRPr lang="fi-FI"/>
        </a:p>
      </dgm:t>
    </dgm:pt>
    <dgm:pt modelId="{22C02B62-CE85-4857-B9B2-DC80F230BB7D}">
      <dgm:prSet phldrT="[Text]"/>
      <dgm:spPr/>
      <dgm:t>
        <a:bodyPr/>
        <a:lstStyle/>
        <a:p>
          <a:r>
            <a:rPr lang="fi-FI" dirty="0" smtClean="0"/>
            <a:t>A growing market with </a:t>
          </a:r>
          <a:br>
            <a:rPr lang="fi-FI" dirty="0" smtClean="0"/>
          </a:br>
          <a:r>
            <a:rPr lang="fi-FI" dirty="0" smtClean="0"/>
            <a:t>good margins.</a:t>
          </a:r>
          <a:endParaRPr lang="fi-FI" dirty="0"/>
        </a:p>
      </dgm:t>
    </dgm:pt>
    <dgm:pt modelId="{9B65560A-9C22-45AE-B425-6118AA233C67}" type="parTrans" cxnId="{6062C40E-F67F-4F35-B991-A335D95360CD}">
      <dgm:prSet/>
      <dgm:spPr/>
      <dgm:t>
        <a:bodyPr/>
        <a:lstStyle/>
        <a:p>
          <a:endParaRPr lang="fi-FI"/>
        </a:p>
      </dgm:t>
    </dgm:pt>
    <dgm:pt modelId="{36279910-6010-4B1E-9CD4-BC5B5ED20610}" type="sibTrans" cxnId="{6062C40E-F67F-4F35-B991-A335D95360CD}">
      <dgm:prSet/>
      <dgm:spPr/>
      <dgm:t>
        <a:bodyPr/>
        <a:lstStyle/>
        <a:p>
          <a:endParaRPr lang="fi-FI"/>
        </a:p>
      </dgm:t>
    </dgm:pt>
    <dgm:pt modelId="{C9C58D8F-2680-4BEA-891B-23ECFDC7A813}">
      <dgm:prSet phldrT="[Text]"/>
      <dgm:spPr/>
      <dgm:t>
        <a:bodyPr/>
        <a:lstStyle/>
        <a:p>
          <a:r>
            <a:rPr lang="en-US" dirty="0" smtClean="0"/>
            <a:t>Service business is a growing market and what is even more interesting is that it is steady business with good margin. </a:t>
          </a:r>
          <a:endParaRPr lang="fi-FI" dirty="0"/>
        </a:p>
      </dgm:t>
    </dgm:pt>
    <dgm:pt modelId="{93234611-D306-4C7D-99F7-53135B066B22}" type="parTrans" cxnId="{B4190BEB-9922-436C-9DE6-840C80FFD62F}">
      <dgm:prSet/>
      <dgm:spPr/>
      <dgm:t>
        <a:bodyPr/>
        <a:lstStyle/>
        <a:p>
          <a:endParaRPr lang="fi-FI"/>
        </a:p>
      </dgm:t>
    </dgm:pt>
    <dgm:pt modelId="{DDCAAE37-910F-4788-99BC-A9B405152C3B}" type="sibTrans" cxnId="{B4190BEB-9922-436C-9DE6-840C80FFD62F}">
      <dgm:prSet/>
      <dgm:spPr/>
      <dgm:t>
        <a:bodyPr/>
        <a:lstStyle/>
        <a:p>
          <a:endParaRPr lang="fi-FI"/>
        </a:p>
      </dgm:t>
    </dgm:pt>
    <dgm:pt modelId="{94776C17-99AD-4702-BE48-FFD734DD5454}">
      <dgm:prSet phldrT="[Text]"/>
      <dgm:spPr/>
      <dgm:t>
        <a:bodyPr/>
        <a:lstStyle/>
        <a:p>
          <a:r>
            <a:rPr lang="fi-FI" dirty="0" smtClean="0"/>
            <a:t>Achieve a steady </a:t>
          </a:r>
          <a:br>
            <a:rPr lang="fi-FI" dirty="0" smtClean="0"/>
          </a:br>
          <a:r>
            <a:rPr lang="fi-FI" dirty="0" smtClean="0"/>
            <a:t>revenue stream.</a:t>
          </a:r>
          <a:endParaRPr lang="fi-FI" dirty="0"/>
        </a:p>
      </dgm:t>
    </dgm:pt>
    <dgm:pt modelId="{71F1423A-F133-4077-913C-D189FEB538F1}" type="parTrans" cxnId="{229C3F04-C68F-4EF9-8D0C-89A63DAD6CD3}">
      <dgm:prSet/>
      <dgm:spPr/>
      <dgm:t>
        <a:bodyPr/>
        <a:lstStyle/>
        <a:p>
          <a:endParaRPr lang="fi-FI"/>
        </a:p>
      </dgm:t>
    </dgm:pt>
    <dgm:pt modelId="{0F4385CE-9F0A-46E4-94E0-5D996F9D1019}" type="sibTrans" cxnId="{229C3F04-C68F-4EF9-8D0C-89A63DAD6CD3}">
      <dgm:prSet/>
      <dgm:spPr/>
      <dgm:t>
        <a:bodyPr/>
        <a:lstStyle/>
        <a:p>
          <a:endParaRPr lang="fi-FI"/>
        </a:p>
      </dgm:t>
    </dgm:pt>
    <dgm:pt modelId="{4B4CCCD3-9E21-4A21-8AEF-2BFBE686849A}">
      <dgm:prSet phldrT="[Text]"/>
      <dgm:spPr/>
      <dgm:t>
        <a:bodyPr/>
        <a:lstStyle/>
        <a:p>
          <a:r>
            <a:rPr lang="en-US" dirty="0" smtClean="0"/>
            <a:t>Outstanding aftersales services becomes a competitive advantage when fighting for the big deals, because advocates for your product are born inside the customer’s organization. </a:t>
          </a:r>
          <a:endParaRPr lang="fi-FI" dirty="0"/>
        </a:p>
      </dgm:t>
    </dgm:pt>
    <dgm:pt modelId="{E1685EF6-D30E-4F05-9789-A0FEF0C8CD55}" type="parTrans" cxnId="{F9774E02-43DA-4FBD-89D1-C30B01383B59}">
      <dgm:prSet/>
      <dgm:spPr/>
    </dgm:pt>
    <dgm:pt modelId="{F0FEBE17-468F-4490-8F6C-233095D1930A}" type="sibTrans" cxnId="{F9774E02-43DA-4FBD-89D1-C30B01383B59}">
      <dgm:prSet/>
      <dgm:spPr/>
    </dgm:pt>
    <dgm:pt modelId="{21EB3D1D-FF71-4DC0-9BC4-01518D9F995E}">
      <dgm:prSet phldrT="[Text]"/>
      <dgm:spPr/>
      <dgm:t>
        <a:bodyPr/>
        <a:lstStyle/>
        <a:p>
          <a:r>
            <a:rPr lang="en-US" dirty="0" smtClean="0"/>
            <a:t>Spare parts and service can be sold with good margins also in economic downturn and the order / delivery process  can be automated to a large extent. </a:t>
          </a:r>
          <a:endParaRPr lang="fi-FI" dirty="0"/>
        </a:p>
      </dgm:t>
    </dgm:pt>
    <dgm:pt modelId="{C4A3BE4F-9A24-4319-ADC9-5B458E1E5B99}" type="parTrans" cxnId="{8780D0C1-AB79-43BD-B182-3297FD357BC3}">
      <dgm:prSet/>
      <dgm:spPr/>
    </dgm:pt>
    <dgm:pt modelId="{CA3A6EEF-2D30-4237-A97C-8A04901C50A2}" type="sibTrans" cxnId="{8780D0C1-AB79-43BD-B182-3297FD357BC3}">
      <dgm:prSet/>
      <dgm:spPr/>
    </dgm:pt>
    <dgm:pt modelId="{7280D9A9-C164-4933-AC56-1D3B71849E77}">
      <dgm:prSet phldrT="[Text]"/>
      <dgm:spPr/>
      <dgm:t>
        <a:bodyPr/>
        <a:lstStyle/>
        <a:p>
          <a:r>
            <a:rPr lang="en-US" dirty="0" smtClean="0"/>
            <a:t>Services like Extended Warranty and Service Contracts can be used to break the link between the cost of performing the services and the revenue.</a:t>
          </a:r>
          <a:endParaRPr lang="fi-FI" dirty="0"/>
        </a:p>
      </dgm:t>
    </dgm:pt>
    <dgm:pt modelId="{73370CCC-5BC7-4A36-BFE7-78F6D32E9E6A}" type="parTrans" cxnId="{026C1474-7319-464C-A162-DB9AD15FB824}">
      <dgm:prSet/>
      <dgm:spPr/>
    </dgm:pt>
    <dgm:pt modelId="{6286688E-DF69-40F3-B085-FAA3B86AF16F}" type="sibTrans" cxnId="{026C1474-7319-464C-A162-DB9AD15FB824}">
      <dgm:prSet/>
      <dgm:spPr/>
    </dgm:pt>
    <dgm:pt modelId="{21EDBB32-E9B1-4F72-A70D-74F05D7FA3BA}">
      <dgm:prSet phldrT="[Text]"/>
      <dgm:spPr/>
      <dgm:t>
        <a:bodyPr/>
        <a:lstStyle/>
        <a:p>
          <a:r>
            <a:rPr lang="en-US" smtClean="0"/>
            <a:t>Customers </a:t>
          </a:r>
          <a:r>
            <a:rPr lang="en-US" dirty="0" smtClean="0"/>
            <a:t>pay for the availability of the goods and is not concerned how much it costs to keep the equipment running. Good quality pays off!</a:t>
          </a:r>
          <a:endParaRPr lang="fi-FI" dirty="0"/>
        </a:p>
      </dgm:t>
    </dgm:pt>
    <dgm:pt modelId="{83F78D2F-4D04-431D-AF28-34AD0FF320EA}" type="parTrans" cxnId="{CB416F8E-BD38-40B9-8331-3CCB82F576A2}">
      <dgm:prSet/>
      <dgm:spPr/>
    </dgm:pt>
    <dgm:pt modelId="{539F1F4A-9039-431C-8FE9-94B56D56304E}" type="sibTrans" cxnId="{CB416F8E-BD38-40B9-8331-3CCB82F576A2}">
      <dgm:prSet/>
      <dgm:spPr/>
    </dgm:pt>
    <dgm:pt modelId="{5E5CBAAB-3C47-47B4-A9F9-F58A644C18A9}" type="pres">
      <dgm:prSet presAssocID="{2C385A38-CB79-4C76-B8CC-C2C4DAF404AB}" presName="Name0" presStyleCnt="0">
        <dgm:presLayoutVars>
          <dgm:dir/>
          <dgm:animLvl val="lvl"/>
          <dgm:resizeHandles val="exact"/>
        </dgm:presLayoutVars>
      </dgm:prSet>
      <dgm:spPr/>
      <dgm:t>
        <a:bodyPr/>
        <a:lstStyle/>
        <a:p>
          <a:endParaRPr lang="fi-FI"/>
        </a:p>
      </dgm:t>
    </dgm:pt>
    <dgm:pt modelId="{82F12415-C30D-4057-B8A0-25BAC7A10801}" type="pres">
      <dgm:prSet presAssocID="{61643D8E-078D-4B56-A915-9B025F2C50DA}" presName="composite" presStyleCnt="0"/>
      <dgm:spPr/>
    </dgm:pt>
    <dgm:pt modelId="{7498F1CA-CB8F-4B23-AB56-F0DCA8F9BFFC}" type="pres">
      <dgm:prSet presAssocID="{61643D8E-078D-4B56-A915-9B025F2C50DA}" presName="parTx" presStyleLbl="alignNode1" presStyleIdx="0" presStyleCnt="3">
        <dgm:presLayoutVars>
          <dgm:chMax val="0"/>
          <dgm:chPref val="0"/>
          <dgm:bulletEnabled val="1"/>
        </dgm:presLayoutVars>
      </dgm:prSet>
      <dgm:spPr/>
      <dgm:t>
        <a:bodyPr/>
        <a:lstStyle/>
        <a:p>
          <a:endParaRPr lang="fi-FI"/>
        </a:p>
      </dgm:t>
    </dgm:pt>
    <dgm:pt modelId="{F07ADF20-4046-4926-8CF6-7B3EECDF4C1D}" type="pres">
      <dgm:prSet presAssocID="{61643D8E-078D-4B56-A915-9B025F2C50DA}" presName="desTx" presStyleLbl="alignAccFollowNode1" presStyleIdx="0" presStyleCnt="3">
        <dgm:presLayoutVars>
          <dgm:bulletEnabled val="1"/>
        </dgm:presLayoutVars>
      </dgm:prSet>
      <dgm:spPr/>
      <dgm:t>
        <a:bodyPr/>
        <a:lstStyle/>
        <a:p>
          <a:endParaRPr lang="fi-FI"/>
        </a:p>
      </dgm:t>
    </dgm:pt>
    <dgm:pt modelId="{8E55B0C0-5BA7-478A-BC60-6249D1144D6D}" type="pres">
      <dgm:prSet presAssocID="{E93938BE-1500-4613-8E99-F5AA5C9F3F95}" presName="space" presStyleCnt="0"/>
      <dgm:spPr/>
    </dgm:pt>
    <dgm:pt modelId="{E8CF323D-81CB-44F0-811C-D5D04D7C12A7}" type="pres">
      <dgm:prSet presAssocID="{22C02B62-CE85-4857-B9B2-DC80F230BB7D}" presName="composite" presStyleCnt="0"/>
      <dgm:spPr/>
    </dgm:pt>
    <dgm:pt modelId="{00722173-E960-4137-82BA-4833F0F97608}" type="pres">
      <dgm:prSet presAssocID="{22C02B62-CE85-4857-B9B2-DC80F230BB7D}" presName="parTx" presStyleLbl="alignNode1" presStyleIdx="1" presStyleCnt="3">
        <dgm:presLayoutVars>
          <dgm:chMax val="0"/>
          <dgm:chPref val="0"/>
          <dgm:bulletEnabled val="1"/>
        </dgm:presLayoutVars>
      </dgm:prSet>
      <dgm:spPr/>
      <dgm:t>
        <a:bodyPr/>
        <a:lstStyle/>
        <a:p>
          <a:endParaRPr lang="fi-FI"/>
        </a:p>
      </dgm:t>
    </dgm:pt>
    <dgm:pt modelId="{E5C4058F-9375-4662-8A66-0084CF5D6CFF}" type="pres">
      <dgm:prSet presAssocID="{22C02B62-CE85-4857-B9B2-DC80F230BB7D}" presName="desTx" presStyleLbl="alignAccFollowNode1" presStyleIdx="1" presStyleCnt="3">
        <dgm:presLayoutVars>
          <dgm:bulletEnabled val="1"/>
        </dgm:presLayoutVars>
      </dgm:prSet>
      <dgm:spPr/>
      <dgm:t>
        <a:bodyPr/>
        <a:lstStyle/>
        <a:p>
          <a:endParaRPr lang="fi-FI"/>
        </a:p>
      </dgm:t>
    </dgm:pt>
    <dgm:pt modelId="{963581DD-7A5F-417D-8724-A325168ED3AC}" type="pres">
      <dgm:prSet presAssocID="{36279910-6010-4B1E-9CD4-BC5B5ED20610}" presName="space" presStyleCnt="0"/>
      <dgm:spPr/>
    </dgm:pt>
    <dgm:pt modelId="{DA07C614-384A-41D8-850F-C54A2A64A22B}" type="pres">
      <dgm:prSet presAssocID="{94776C17-99AD-4702-BE48-FFD734DD5454}" presName="composite" presStyleCnt="0"/>
      <dgm:spPr/>
    </dgm:pt>
    <dgm:pt modelId="{EC240109-D6D0-4372-9B07-3B99C8A2FD0E}" type="pres">
      <dgm:prSet presAssocID="{94776C17-99AD-4702-BE48-FFD734DD5454}" presName="parTx" presStyleLbl="alignNode1" presStyleIdx="2" presStyleCnt="3">
        <dgm:presLayoutVars>
          <dgm:chMax val="0"/>
          <dgm:chPref val="0"/>
          <dgm:bulletEnabled val="1"/>
        </dgm:presLayoutVars>
      </dgm:prSet>
      <dgm:spPr/>
      <dgm:t>
        <a:bodyPr/>
        <a:lstStyle/>
        <a:p>
          <a:endParaRPr lang="fi-FI"/>
        </a:p>
      </dgm:t>
    </dgm:pt>
    <dgm:pt modelId="{71E12AB6-7BE0-46C3-9976-6321340AA56C}" type="pres">
      <dgm:prSet presAssocID="{94776C17-99AD-4702-BE48-FFD734DD5454}" presName="desTx" presStyleLbl="alignAccFollowNode1" presStyleIdx="2" presStyleCnt="3">
        <dgm:presLayoutVars>
          <dgm:bulletEnabled val="1"/>
        </dgm:presLayoutVars>
      </dgm:prSet>
      <dgm:spPr/>
      <dgm:t>
        <a:bodyPr/>
        <a:lstStyle/>
        <a:p>
          <a:endParaRPr lang="fi-FI"/>
        </a:p>
      </dgm:t>
    </dgm:pt>
  </dgm:ptLst>
  <dgm:cxnLst>
    <dgm:cxn modelId="{026E0CD0-12B4-461F-BCE9-2285EFF911CC}" type="presOf" srcId="{533A49DE-40F9-4C85-9911-4BEB332D7D67}" destId="{F07ADF20-4046-4926-8CF6-7B3EECDF4C1D}" srcOrd="0" destOrd="0" presId="urn:microsoft.com/office/officeart/2005/8/layout/hList1"/>
    <dgm:cxn modelId="{C69A6023-1857-452B-ADBE-7D3C5F104AD4}" type="presOf" srcId="{7280D9A9-C164-4933-AC56-1D3B71849E77}" destId="{71E12AB6-7BE0-46C3-9976-6321340AA56C}" srcOrd="0" destOrd="0" presId="urn:microsoft.com/office/officeart/2005/8/layout/hList1"/>
    <dgm:cxn modelId="{229C3F04-C68F-4EF9-8D0C-89A63DAD6CD3}" srcId="{2C385A38-CB79-4C76-B8CC-C2C4DAF404AB}" destId="{94776C17-99AD-4702-BE48-FFD734DD5454}" srcOrd="2" destOrd="0" parTransId="{71F1423A-F133-4077-913C-D189FEB538F1}" sibTransId="{0F4385CE-9F0A-46E4-94E0-5D996F9D1019}"/>
    <dgm:cxn modelId="{2B7D6127-2516-41A9-903E-7B0E4C57C199}" type="presOf" srcId="{94776C17-99AD-4702-BE48-FFD734DD5454}" destId="{EC240109-D6D0-4372-9B07-3B99C8A2FD0E}" srcOrd="0" destOrd="0" presId="urn:microsoft.com/office/officeart/2005/8/layout/hList1"/>
    <dgm:cxn modelId="{CB416F8E-BD38-40B9-8331-3CCB82F576A2}" srcId="{94776C17-99AD-4702-BE48-FFD734DD5454}" destId="{21EDBB32-E9B1-4F72-A70D-74F05D7FA3BA}" srcOrd="1" destOrd="0" parTransId="{83F78D2F-4D04-431D-AF28-34AD0FF320EA}" sibTransId="{539F1F4A-9039-431C-8FE9-94B56D56304E}"/>
    <dgm:cxn modelId="{4D60E27A-7678-44BE-86AD-99DD19D9EBD8}" type="presOf" srcId="{2C385A38-CB79-4C76-B8CC-C2C4DAF404AB}" destId="{5E5CBAAB-3C47-47B4-A9F9-F58A644C18A9}" srcOrd="0" destOrd="0" presId="urn:microsoft.com/office/officeart/2005/8/layout/hList1"/>
    <dgm:cxn modelId="{8780D0C1-AB79-43BD-B182-3297FD357BC3}" srcId="{22C02B62-CE85-4857-B9B2-DC80F230BB7D}" destId="{21EB3D1D-FF71-4DC0-9BC4-01518D9F995E}" srcOrd="1" destOrd="0" parTransId="{C4A3BE4F-9A24-4319-ADC9-5B458E1E5B99}" sibTransId="{CA3A6EEF-2D30-4237-A97C-8A04901C50A2}"/>
    <dgm:cxn modelId="{1836EF27-2E47-4DC5-A49E-E1BE1CAF8684}" srcId="{61643D8E-078D-4B56-A915-9B025F2C50DA}" destId="{533A49DE-40F9-4C85-9911-4BEB332D7D67}" srcOrd="0" destOrd="0" parTransId="{15AC0EDE-BE47-41FD-AD3F-869AD4E06C6A}" sibTransId="{56ADEC7E-95AE-4D68-86BE-11929E992DFA}"/>
    <dgm:cxn modelId="{5178D906-BC40-40EC-8874-E0F864FF392C}" type="presOf" srcId="{22C02B62-CE85-4857-B9B2-DC80F230BB7D}" destId="{00722173-E960-4137-82BA-4833F0F97608}" srcOrd="0" destOrd="0" presId="urn:microsoft.com/office/officeart/2005/8/layout/hList1"/>
    <dgm:cxn modelId="{AC50F513-4CDD-4DC7-AB18-D21731B58F1E}" srcId="{2C385A38-CB79-4C76-B8CC-C2C4DAF404AB}" destId="{61643D8E-078D-4B56-A915-9B025F2C50DA}" srcOrd="0" destOrd="0" parTransId="{F77B8FF5-E8D7-40A0-9E5D-A39675ABB839}" sibTransId="{E93938BE-1500-4613-8E99-F5AA5C9F3F95}"/>
    <dgm:cxn modelId="{F9774E02-43DA-4FBD-89D1-C30B01383B59}" srcId="{61643D8E-078D-4B56-A915-9B025F2C50DA}" destId="{4B4CCCD3-9E21-4A21-8AEF-2BFBE686849A}" srcOrd="1" destOrd="0" parTransId="{E1685EF6-D30E-4F05-9789-A0FEF0C8CD55}" sibTransId="{F0FEBE17-468F-4490-8F6C-233095D1930A}"/>
    <dgm:cxn modelId="{EE2050A8-14AF-4BE5-9BC1-044692C6EDC8}" type="presOf" srcId="{4B4CCCD3-9E21-4A21-8AEF-2BFBE686849A}" destId="{F07ADF20-4046-4926-8CF6-7B3EECDF4C1D}" srcOrd="0" destOrd="1" presId="urn:microsoft.com/office/officeart/2005/8/layout/hList1"/>
    <dgm:cxn modelId="{4D641472-7DF3-4BB6-BC51-80643796116E}" type="presOf" srcId="{C9C58D8F-2680-4BEA-891B-23ECFDC7A813}" destId="{E5C4058F-9375-4662-8A66-0084CF5D6CFF}" srcOrd="0" destOrd="0" presId="urn:microsoft.com/office/officeart/2005/8/layout/hList1"/>
    <dgm:cxn modelId="{6062C40E-F67F-4F35-B991-A335D95360CD}" srcId="{2C385A38-CB79-4C76-B8CC-C2C4DAF404AB}" destId="{22C02B62-CE85-4857-B9B2-DC80F230BB7D}" srcOrd="1" destOrd="0" parTransId="{9B65560A-9C22-45AE-B425-6118AA233C67}" sibTransId="{36279910-6010-4B1E-9CD4-BC5B5ED20610}"/>
    <dgm:cxn modelId="{B3FDBC4C-A1C2-414E-A758-4E57EA69F500}" type="presOf" srcId="{21EB3D1D-FF71-4DC0-9BC4-01518D9F995E}" destId="{E5C4058F-9375-4662-8A66-0084CF5D6CFF}" srcOrd="0" destOrd="1" presId="urn:microsoft.com/office/officeart/2005/8/layout/hList1"/>
    <dgm:cxn modelId="{B4190BEB-9922-436C-9DE6-840C80FFD62F}" srcId="{22C02B62-CE85-4857-B9B2-DC80F230BB7D}" destId="{C9C58D8F-2680-4BEA-891B-23ECFDC7A813}" srcOrd="0" destOrd="0" parTransId="{93234611-D306-4C7D-99F7-53135B066B22}" sibTransId="{DDCAAE37-910F-4788-99BC-A9B405152C3B}"/>
    <dgm:cxn modelId="{6F838236-6CFE-4775-8154-8157A6F10475}" type="presOf" srcId="{61643D8E-078D-4B56-A915-9B025F2C50DA}" destId="{7498F1CA-CB8F-4B23-AB56-F0DCA8F9BFFC}" srcOrd="0" destOrd="0" presId="urn:microsoft.com/office/officeart/2005/8/layout/hList1"/>
    <dgm:cxn modelId="{3F67A642-F07B-4076-8719-1CF7FC56C75D}" type="presOf" srcId="{21EDBB32-E9B1-4F72-A70D-74F05D7FA3BA}" destId="{71E12AB6-7BE0-46C3-9976-6321340AA56C}" srcOrd="0" destOrd="1" presId="urn:microsoft.com/office/officeart/2005/8/layout/hList1"/>
    <dgm:cxn modelId="{026C1474-7319-464C-A162-DB9AD15FB824}" srcId="{94776C17-99AD-4702-BE48-FFD734DD5454}" destId="{7280D9A9-C164-4933-AC56-1D3B71849E77}" srcOrd="0" destOrd="0" parTransId="{73370CCC-5BC7-4A36-BFE7-78F6D32E9E6A}" sibTransId="{6286688E-DF69-40F3-B085-FAA3B86AF16F}"/>
    <dgm:cxn modelId="{DC0E522D-F430-4C80-8B1F-A62765A0DE88}" type="presParOf" srcId="{5E5CBAAB-3C47-47B4-A9F9-F58A644C18A9}" destId="{82F12415-C30D-4057-B8A0-25BAC7A10801}" srcOrd="0" destOrd="0" presId="urn:microsoft.com/office/officeart/2005/8/layout/hList1"/>
    <dgm:cxn modelId="{D61040CC-6463-4D83-AB1A-13B5727FCCCC}" type="presParOf" srcId="{82F12415-C30D-4057-B8A0-25BAC7A10801}" destId="{7498F1CA-CB8F-4B23-AB56-F0DCA8F9BFFC}" srcOrd="0" destOrd="0" presId="urn:microsoft.com/office/officeart/2005/8/layout/hList1"/>
    <dgm:cxn modelId="{608EBD2A-AF31-4BEC-94BF-3DDBB1CB1BB7}" type="presParOf" srcId="{82F12415-C30D-4057-B8A0-25BAC7A10801}" destId="{F07ADF20-4046-4926-8CF6-7B3EECDF4C1D}" srcOrd="1" destOrd="0" presId="urn:microsoft.com/office/officeart/2005/8/layout/hList1"/>
    <dgm:cxn modelId="{CE67C9BB-5B7B-40B6-9BD7-8D5CC9031231}" type="presParOf" srcId="{5E5CBAAB-3C47-47B4-A9F9-F58A644C18A9}" destId="{8E55B0C0-5BA7-478A-BC60-6249D1144D6D}" srcOrd="1" destOrd="0" presId="urn:microsoft.com/office/officeart/2005/8/layout/hList1"/>
    <dgm:cxn modelId="{77498EB0-C18C-498C-91E7-D8F25327E123}" type="presParOf" srcId="{5E5CBAAB-3C47-47B4-A9F9-F58A644C18A9}" destId="{E8CF323D-81CB-44F0-811C-D5D04D7C12A7}" srcOrd="2" destOrd="0" presId="urn:microsoft.com/office/officeart/2005/8/layout/hList1"/>
    <dgm:cxn modelId="{49AD7F09-6599-40C5-A2D9-FBCC4A9A5789}" type="presParOf" srcId="{E8CF323D-81CB-44F0-811C-D5D04D7C12A7}" destId="{00722173-E960-4137-82BA-4833F0F97608}" srcOrd="0" destOrd="0" presId="urn:microsoft.com/office/officeart/2005/8/layout/hList1"/>
    <dgm:cxn modelId="{00D50B56-94DB-426D-81C6-241F9E2B0DE1}" type="presParOf" srcId="{E8CF323D-81CB-44F0-811C-D5D04D7C12A7}" destId="{E5C4058F-9375-4662-8A66-0084CF5D6CFF}" srcOrd="1" destOrd="0" presId="urn:microsoft.com/office/officeart/2005/8/layout/hList1"/>
    <dgm:cxn modelId="{6F5A93AD-E26E-43CF-B698-077CA03ABD2B}" type="presParOf" srcId="{5E5CBAAB-3C47-47B4-A9F9-F58A644C18A9}" destId="{963581DD-7A5F-417D-8724-A325168ED3AC}" srcOrd="3" destOrd="0" presId="urn:microsoft.com/office/officeart/2005/8/layout/hList1"/>
    <dgm:cxn modelId="{ACE9EFE9-A689-4833-8FAE-F86B69AE2026}" type="presParOf" srcId="{5E5CBAAB-3C47-47B4-A9F9-F58A644C18A9}" destId="{DA07C614-384A-41D8-850F-C54A2A64A22B}" srcOrd="4" destOrd="0" presId="urn:microsoft.com/office/officeart/2005/8/layout/hList1"/>
    <dgm:cxn modelId="{24B202B1-F450-4201-A292-4A06EBF70FD9}" type="presParOf" srcId="{DA07C614-384A-41D8-850F-C54A2A64A22B}" destId="{EC240109-D6D0-4372-9B07-3B99C8A2FD0E}" srcOrd="0" destOrd="0" presId="urn:microsoft.com/office/officeart/2005/8/layout/hList1"/>
    <dgm:cxn modelId="{3DD35BB4-9FF0-4896-AEAD-1068C232EC2F}" type="presParOf" srcId="{DA07C614-384A-41D8-850F-C54A2A64A22B}" destId="{71E12AB6-7BE0-46C3-9976-6321340AA56C}" srcOrd="1" destOrd="0" presId="urn:microsoft.com/office/officeart/2005/8/layout/hLis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98F1CA-CB8F-4B23-AB56-F0DCA8F9BFFC}">
      <dsp:nvSpPr>
        <dsp:cNvPr id="0" name=""/>
        <dsp:cNvSpPr/>
      </dsp:nvSpPr>
      <dsp:spPr>
        <a:xfrm>
          <a:off x="2768" y="22226"/>
          <a:ext cx="2698998" cy="60608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i-FI" sz="1800" kern="1200" dirty="0" smtClean="0"/>
            <a:t>A prerequisite for </a:t>
          </a:r>
          <a:br>
            <a:rPr lang="fi-FI" sz="1800" kern="1200" dirty="0" smtClean="0"/>
          </a:br>
          <a:r>
            <a:rPr lang="fi-FI" sz="1800" kern="1200" dirty="0" smtClean="0"/>
            <a:t>closing big deals.</a:t>
          </a:r>
          <a:endParaRPr lang="fi-FI" sz="1800" kern="1200" dirty="0"/>
        </a:p>
      </dsp:txBody>
      <dsp:txXfrm>
        <a:off x="2768" y="22226"/>
        <a:ext cx="2698998" cy="606087"/>
      </dsp:txXfrm>
    </dsp:sp>
    <dsp:sp modelId="{F07ADF20-4046-4926-8CF6-7B3EECDF4C1D}">
      <dsp:nvSpPr>
        <dsp:cNvPr id="0" name=""/>
        <dsp:cNvSpPr/>
      </dsp:nvSpPr>
      <dsp:spPr>
        <a:xfrm>
          <a:off x="2768" y="628313"/>
          <a:ext cx="2698998" cy="326105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Good aftersales service is increasingly often considered a prerequisite for sales of investment goods. </a:t>
          </a:r>
          <a:endParaRPr lang="fi-FI" sz="1800" kern="1200" dirty="0"/>
        </a:p>
        <a:p>
          <a:pPr marL="171450" lvl="1" indent="-171450" algn="l" defTabSz="800100">
            <a:lnSpc>
              <a:spcPct val="90000"/>
            </a:lnSpc>
            <a:spcBef>
              <a:spcPct val="0"/>
            </a:spcBef>
            <a:spcAft>
              <a:spcPct val="15000"/>
            </a:spcAft>
            <a:buChar char="••"/>
          </a:pPr>
          <a:r>
            <a:rPr lang="en-US" sz="1800" kern="1200" dirty="0" smtClean="0"/>
            <a:t>Outstanding aftersales services becomes a competitive advantage when fighting for the big deals, because advocates for your product are born inside the customer’s organization. </a:t>
          </a:r>
          <a:endParaRPr lang="fi-FI" sz="1800" kern="1200" dirty="0"/>
        </a:p>
      </dsp:txBody>
      <dsp:txXfrm>
        <a:off x="2768" y="628313"/>
        <a:ext cx="2698998" cy="3261059"/>
      </dsp:txXfrm>
    </dsp:sp>
    <dsp:sp modelId="{00722173-E960-4137-82BA-4833F0F97608}">
      <dsp:nvSpPr>
        <dsp:cNvPr id="0" name=""/>
        <dsp:cNvSpPr/>
      </dsp:nvSpPr>
      <dsp:spPr>
        <a:xfrm>
          <a:off x="3079625" y="22226"/>
          <a:ext cx="2698998" cy="60608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i-FI" sz="1800" kern="1200" dirty="0" smtClean="0"/>
            <a:t>A growing market with </a:t>
          </a:r>
          <a:br>
            <a:rPr lang="fi-FI" sz="1800" kern="1200" dirty="0" smtClean="0"/>
          </a:br>
          <a:r>
            <a:rPr lang="fi-FI" sz="1800" kern="1200" dirty="0" smtClean="0"/>
            <a:t>good margins.</a:t>
          </a:r>
          <a:endParaRPr lang="fi-FI" sz="1800" kern="1200" dirty="0"/>
        </a:p>
      </dsp:txBody>
      <dsp:txXfrm>
        <a:off x="3079625" y="22226"/>
        <a:ext cx="2698998" cy="606087"/>
      </dsp:txXfrm>
    </dsp:sp>
    <dsp:sp modelId="{E5C4058F-9375-4662-8A66-0084CF5D6CFF}">
      <dsp:nvSpPr>
        <dsp:cNvPr id="0" name=""/>
        <dsp:cNvSpPr/>
      </dsp:nvSpPr>
      <dsp:spPr>
        <a:xfrm>
          <a:off x="3079625" y="628313"/>
          <a:ext cx="2698998" cy="326105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Service business is a growing market and what is even more interesting is that it is steady business with good margin. </a:t>
          </a:r>
          <a:endParaRPr lang="fi-FI" sz="1800" kern="1200" dirty="0"/>
        </a:p>
        <a:p>
          <a:pPr marL="171450" lvl="1" indent="-171450" algn="l" defTabSz="800100">
            <a:lnSpc>
              <a:spcPct val="90000"/>
            </a:lnSpc>
            <a:spcBef>
              <a:spcPct val="0"/>
            </a:spcBef>
            <a:spcAft>
              <a:spcPct val="15000"/>
            </a:spcAft>
            <a:buChar char="••"/>
          </a:pPr>
          <a:r>
            <a:rPr lang="en-US" sz="1800" kern="1200" dirty="0" smtClean="0"/>
            <a:t>Spare parts and service can be sold with good margins also in economic downturn and the order / delivery process  can be automated to a large extent. </a:t>
          </a:r>
          <a:endParaRPr lang="fi-FI" sz="1800" kern="1200" dirty="0"/>
        </a:p>
      </dsp:txBody>
      <dsp:txXfrm>
        <a:off x="3079625" y="628313"/>
        <a:ext cx="2698998" cy="3261059"/>
      </dsp:txXfrm>
    </dsp:sp>
    <dsp:sp modelId="{EC240109-D6D0-4372-9B07-3B99C8A2FD0E}">
      <dsp:nvSpPr>
        <dsp:cNvPr id="0" name=""/>
        <dsp:cNvSpPr/>
      </dsp:nvSpPr>
      <dsp:spPr>
        <a:xfrm>
          <a:off x="6156483" y="22226"/>
          <a:ext cx="2698998" cy="60608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i-FI" sz="1800" kern="1200" dirty="0" smtClean="0"/>
            <a:t>Achieve a steady </a:t>
          </a:r>
          <a:br>
            <a:rPr lang="fi-FI" sz="1800" kern="1200" dirty="0" smtClean="0"/>
          </a:br>
          <a:r>
            <a:rPr lang="fi-FI" sz="1800" kern="1200" dirty="0" smtClean="0"/>
            <a:t>revenue stream.</a:t>
          </a:r>
          <a:endParaRPr lang="fi-FI" sz="1800" kern="1200" dirty="0"/>
        </a:p>
      </dsp:txBody>
      <dsp:txXfrm>
        <a:off x="6156483" y="22226"/>
        <a:ext cx="2698998" cy="606087"/>
      </dsp:txXfrm>
    </dsp:sp>
    <dsp:sp modelId="{71E12AB6-7BE0-46C3-9976-6321340AA56C}">
      <dsp:nvSpPr>
        <dsp:cNvPr id="0" name=""/>
        <dsp:cNvSpPr/>
      </dsp:nvSpPr>
      <dsp:spPr>
        <a:xfrm>
          <a:off x="6156483" y="628313"/>
          <a:ext cx="2698998" cy="326105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Services like Extended Warranty and Service Contracts can be used to break the link between the cost of performing the services and the revenue.</a:t>
          </a:r>
          <a:endParaRPr lang="fi-FI" sz="1800" kern="1200" dirty="0"/>
        </a:p>
        <a:p>
          <a:pPr marL="171450" lvl="1" indent="-171450" algn="l" defTabSz="800100">
            <a:lnSpc>
              <a:spcPct val="90000"/>
            </a:lnSpc>
            <a:spcBef>
              <a:spcPct val="0"/>
            </a:spcBef>
            <a:spcAft>
              <a:spcPct val="15000"/>
            </a:spcAft>
            <a:buChar char="••"/>
          </a:pPr>
          <a:r>
            <a:rPr lang="en-US" sz="1800" kern="1200" smtClean="0"/>
            <a:t>Customers </a:t>
          </a:r>
          <a:r>
            <a:rPr lang="en-US" sz="1800" kern="1200" dirty="0" smtClean="0"/>
            <a:t>pay for the availability of the goods and is not concerned how much it costs to keep the equipment running. Good quality pays off!</a:t>
          </a:r>
          <a:endParaRPr lang="fi-FI" sz="1800" kern="1200" dirty="0"/>
        </a:p>
      </dsp:txBody>
      <dsp:txXfrm>
        <a:off x="6156483" y="628313"/>
        <a:ext cx="2698998" cy="326105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B638C8-D2DC-496A-BA71-C90DD281C5D2}" type="datetimeFigureOut">
              <a:rPr lang="fi-FI" smtClean="0"/>
              <a:pPr/>
              <a:t>7.6.2010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2ECFD-6265-4EDD-8073-34EEAC9BC904}" type="slidenum">
              <a:rPr lang="en-US" smtClean="0"/>
              <a:pPr/>
              <a:t>‹#›</a:t>
            </a:fld>
            <a:endParaRPr lang="en-US"/>
          </a:p>
        </p:txBody>
      </p:sp>
    </p:spTree>
    <p:extLst>
      <p:ext uri="{BB962C8B-B14F-4D97-AF65-F5344CB8AC3E}">
        <p14:creationId xmlns:p14="http://schemas.microsoft.com/office/powerpoint/2007/7/12/main" xmlns="" val="15055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00" b="1" kern="1200" dirty="0" smtClean="0">
                <a:solidFill>
                  <a:schemeClr val="tx1"/>
                </a:solidFill>
                <a:latin typeface="+mn-lt"/>
                <a:ea typeface="+mn-ea"/>
                <a:cs typeface="+mn-cs"/>
              </a:rPr>
              <a:t>Sovellusten kehittäminen pilveen ja mitä muutoksia se tekee arkkitehtuurin suunnitteluun ja mitä pitää</a:t>
            </a:r>
            <a:r>
              <a:rPr lang="fi-FI" sz="1200" b="1" kern="1200" baseline="0" dirty="0" smtClean="0">
                <a:solidFill>
                  <a:schemeClr val="tx1"/>
                </a:solidFill>
                <a:latin typeface="+mn-lt"/>
                <a:ea typeface="+mn-ea"/>
                <a:cs typeface="+mn-cs"/>
              </a:rPr>
              <a:t> tehdä erilailla</a:t>
            </a: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Architecting for the cloud – changes in how we design software</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b="1" kern="1200" dirty="0" smtClean="0">
                <a:solidFill>
                  <a:schemeClr val="tx1"/>
                </a:solidFill>
                <a:latin typeface="+mn-lt"/>
                <a:ea typeface="+mn-ea"/>
                <a:cs typeface="+mn-cs"/>
              </a:rPr>
              <a:t>Aloitan ensin muutamalla sanalla firmasta ja sitten mennään itse asiaan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Lähdetäänpä liikenteeseen statistiikoista. </a:t>
            </a:r>
          </a:p>
          <a:p>
            <a:endParaRPr lang="fi-FI" dirty="0" smtClean="0"/>
          </a:p>
          <a:p>
            <a:r>
              <a:rPr lang="fi-FI" dirty="0" smtClean="0"/>
              <a:t>Radar</a:t>
            </a:r>
            <a:r>
              <a:rPr lang="fi-FI" baseline="0" dirty="0" smtClean="0"/>
              <a:t> on </a:t>
            </a:r>
            <a:r>
              <a:rPr lang="fi-FI" dirty="0" smtClean="0"/>
              <a:t>Ruotsalainen tutkimusyhtiö, joka teetti tutkimuksen viime vuonna missä selvittivät mitä ruotsalaiset yritykset</a:t>
            </a:r>
            <a:r>
              <a:rPr lang="fi-FI" baseline="0" dirty="0" smtClean="0"/>
              <a:t> aikovat tehdä rauta ja softahankintojensa suhteen ja mikä rooli </a:t>
            </a:r>
            <a:r>
              <a:rPr lang="fi-FI" baseline="0" dirty="0" err="1" smtClean="0"/>
              <a:t>SaaSilla</a:t>
            </a:r>
            <a:r>
              <a:rPr lang="fi-FI" baseline="0" dirty="0" smtClean="0"/>
              <a:t> ja pilvipalveluilla tulee olemaan.</a:t>
            </a:r>
          </a:p>
          <a:p>
            <a:endParaRPr lang="fi-FI" baseline="0" dirty="0" smtClean="0"/>
          </a:p>
          <a:p>
            <a:r>
              <a:rPr lang="fi-FI" baseline="0" dirty="0" smtClean="0"/>
              <a:t>He toteuttivat tämän kyselynä yrityksiin ja saivat tällaisia tuloksia: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None/>
            </a:pPr>
            <a:r>
              <a:rPr lang="fi-FI" dirty="0" smtClean="0"/>
              <a:t>Pahoittelen käyrän</a:t>
            </a:r>
            <a:r>
              <a:rPr lang="fi-FI" baseline="0" dirty="0" smtClean="0"/>
              <a:t> hirveää ulkonäköä ja vaikeaa luettavuutta.</a:t>
            </a:r>
          </a:p>
          <a:p>
            <a:pPr>
              <a:buNone/>
            </a:pPr>
            <a:endParaRPr lang="fi-FI" baseline="0" dirty="0" smtClean="0"/>
          </a:p>
          <a:p>
            <a:pPr>
              <a:buNone/>
            </a:pPr>
            <a:r>
              <a:rPr lang="fi-FI" baseline="0" dirty="0" smtClean="0"/>
              <a:t>Mitä sieltä nyt näkyy on sitten se että </a:t>
            </a:r>
          </a:p>
          <a:p>
            <a:pPr>
              <a:buNone/>
            </a:pPr>
            <a:endParaRPr lang="fi-FI" baseline="0" dirty="0" smtClean="0"/>
          </a:p>
          <a:p>
            <a:pPr>
              <a:buNone/>
            </a:pPr>
            <a:r>
              <a:rPr lang="fi-FI" baseline="0" dirty="0" smtClean="0"/>
              <a:t>Pilvipalvelujen kysyntä kasvaa 48% vuoteen 2012 mennessä</a:t>
            </a:r>
          </a:p>
          <a:p>
            <a:pPr>
              <a:buNone/>
            </a:pPr>
            <a:r>
              <a:rPr lang="fi-FI" baseline="0" dirty="0" smtClean="0"/>
              <a:t>Koko </a:t>
            </a:r>
            <a:r>
              <a:rPr lang="fi-FI" baseline="0" dirty="0" err="1" smtClean="0"/>
              <a:t>IT-sektori</a:t>
            </a:r>
            <a:r>
              <a:rPr lang="fi-FI" baseline="0" dirty="0" smtClean="0"/>
              <a:t> kasvaa vain 8%</a:t>
            </a:r>
          </a:p>
          <a:p>
            <a:pPr>
              <a:buNone/>
            </a:pPr>
            <a:endParaRPr lang="fi-FI" baseline="0" dirty="0" smtClean="0"/>
          </a:p>
          <a:p>
            <a:pPr>
              <a:buNone/>
            </a:pPr>
            <a:r>
              <a:rPr lang="fi-FI" baseline="0" dirty="0" smtClean="0"/>
              <a:t>Joten tästä voidaan päätellä että Pilven kasvu otetaan pois perinteisen </a:t>
            </a:r>
            <a:r>
              <a:rPr lang="fi-FI" baseline="0" dirty="0" err="1" smtClean="0"/>
              <a:t>IT:n</a:t>
            </a:r>
            <a:r>
              <a:rPr lang="fi-FI" baseline="0" dirty="0" smtClean="0"/>
              <a:t> selkänahasta.</a:t>
            </a:r>
          </a:p>
          <a:p>
            <a:pPr>
              <a:buNone/>
            </a:pPr>
            <a:endParaRPr lang="fi-FI" baseline="0" dirty="0" smtClean="0"/>
          </a:p>
          <a:p>
            <a:pPr>
              <a:buNone/>
            </a:pPr>
            <a:r>
              <a:rPr lang="fi-FI" baseline="0" dirty="0" smtClean="0"/>
              <a:t>He myös kirjoittivat että  Raudasta, Ohjelmistoista, Palveluista ja sisäisistä kuluista tulee yhteensä 20 Miljardin säästöt vuoteen 2012 mennessä ja että 5500 alan asiantuntijaa jää tarpeettomiksi.</a:t>
            </a:r>
          </a:p>
          <a:p>
            <a:pPr>
              <a:buNone/>
            </a:pPr>
            <a:endParaRPr lang="fi-FI" baseline="0" dirty="0" smtClean="0"/>
          </a:p>
          <a:p>
            <a:pPr>
              <a:buNone/>
            </a:pPr>
            <a:endParaRPr lang="fi-FI" baseline="0" dirty="0" smtClean="0"/>
          </a:p>
          <a:p>
            <a:pPr>
              <a:buNone/>
            </a:pPr>
            <a:endParaRPr lang="en-US" dirty="0" smtClean="0"/>
          </a:p>
          <a:p>
            <a:pPr>
              <a:buNone/>
            </a:pPr>
            <a:endParaRPr lang="en-US" dirty="0" smtClean="0"/>
          </a:p>
          <a:p>
            <a:r>
              <a:rPr lang="en-US" sz="1200" dirty="0" smtClean="0"/>
              <a:t>13% IT budget reduction by 2012 through conservative use of the new technology!</a:t>
            </a:r>
          </a:p>
          <a:p>
            <a:pPr>
              <a:buNone/>
            </a:pPr>
            <a:endParaRPr lang="en-US" sz="1200" dirty="0" smtClean="0"/>
          </a:p>
          <a:p>
            <a:r>
              <a:rPr lang="en-US" sz="1200" dirty="0" smtClean="0"/>
              <a:t>5500 consultants will be made redundant in the traditional IT market!</a:t>
            </a:r>
          </a:p>
          <a:p>
            <a:pPr>
              <a:buNone/>
            </a:pPr>
            <a:endParaRPr lang="en-US" sz="1200" dirty="0" smtClean="0"/>
          </a:p>
          <a:p>
            <a:r>
              <a:rPr lang="en-US" sz="1200" dirty="0" smtClean="0"/>
              <a:t>20 billion SEK in the IT budget uncommitted towards costs will create enormous possibilities to reallocate and drive innovation/transformation or in worst case only create lower cost!</a:t>
            </a:r>
          </a:p>
          <a:p>
            <a:pPr>
              <a:buNone/>
            </a:pPr>
            <a:endParaRPr lang="en-US" dirty="0" smtClean="0"/>
          </a:p>
          <a:p>
            <a:pPr>
              <a:buNone/>
            </a:pPr>
            <a:r>
              <a:rPr lang="en-US" sz="1200" b="1" dirty="0" smtClean="0"/>
              <a:t>IT budget cost item effect</a:t>
            </a:r>
          </a:p>
          <a:p>
            <a:pPr>
              <a:buNone/>
            </a:pPr>
            <a:endParaRPr lang="sv-SE" sz="1200" b="1" dirty="0" smtClean="0"/>
          </a:p>
          <a:p>
            <a:r>
              <a:rPr lang="en-US" sz="1200" b="1" dirty="0" smtClean="0"/>
              <a:t>Hardware</a:t>
            </a:r>
            <a:r>
              <a:rPr lang="en-US" sz="1200" dirty="0" smtClean="0"/>
              <a:t>: The hardware spend is worth 24 billion SEK. In our moderate scenario, we believe 28% of this business will be impacted by Cloud computing, as customers move to cloud based services, and/or consolidate and centralize their servers, applications and storage solutions.  Total cost reduction 6,9 billion SEK in 2012!</a:t>
            </a:r>
            <a:endParaRPr lang="sv-SE" sz="1200" dirty="0" smtClean="0"/>
          </a:p>
          <a:p>
            <a:r>
              <a:rPr lang="en-US" sz="1200" b="1" dirty="0" smtClean="0"/>
              <a:t>Software</a:t>
            </a:r>
            <a:r>
              <a:rPr lang="en-US" sz="1200" dirty="0" smtClean="0"/>
              <a:t>: Software spend is  31 billion SEK. We believe 18% of the “traditional software” market to disappear and be replaced by Cloud services. The total net effect will be a 10%  cost reduction worth 3,3 billion SEK!</a:t>
            </a:r>
            <a:endParaRPr lang="sv-SE" sz="1200" dirty="0" smtClean="0"/>
          </a:p>
          <a:p>
            <a:r>
              <a:rPr lang="en-US" sz="1200" b="1" dirty="0" smtClean="0"/>
              <a:t>Services</a:t>
            </a:r>
            <a:r>
              <a:rPr lang="en-US" sz="1200" dirty="0" smtClean="0"/>
              <a:t>: Service spend  within the IT budget is 54 billion SEK. Roughly 1/3 of this business will be in transition over the next 3-5 years and 11% of the cost will disappear as a consequence of less hardware, software and projects in the governance of the IT portfolio. The total net effect will be a 11% cost reduction worth 5,5 billion SEK!</a:t>
            </a:r>
            <a:endParaRPr lang="en-US" sz="1200" b="1" dirty="0" smtClean="0"/>
          </a:p>
          <a:p>
            <a:r>
              <a:rPr lang="en-US" sz="1200" b="1" dirty="0" smtClean="0"/>
              <a:t>Internal cost</a:t>
            </a:r>
            <a:r>
              <a:rPr lang="en-US" sz="1200" dirty="0" smtClean="0"/>
              <a:t>: The IT departments is standing in front of a major shakedown.  The need for internal resources will drop by 20%, energy costs by 10%, real estate/overhead by 15% etc as the density increases and the internal datacenter need shrinks. The total net effect will be a 12% cost reduction worth 4,9 billion SEK!</a:t>
            </a:r>
            <a:endParaRPr lang="sv-SE" sz="1200" dirty="0" smtClean="0"/>
          </a:p>
          <a:p>
            <a:endParaRPr lang="fi-FI" dirty="0" smtClean="0"/>
          </a:p>
          <a:p>
            <a:pPr>
              <a:buNone/>
            </a:pPr>
            <a:r>
              <a:rPr lang="en-US" dirty="0" smtClean="0"/>
              <a:t>Summary</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Älyttömän </a:t>
            </a:r>
            <a:r>
              <a:rPr lang="fi-FI" dirty="0" err="1" smtClean="0"/>
              <a:t>hypetettyä</a:t>
            </a:r>
            <a:r>
              <a:rPr lang="fi-FI" dirty="0" smtClean="0"/>
              <a:t>. Ollut jo kauan,</a:t>
            </a:r>
            <a:r>
              <a:rPr lang="fi-FI" baseline="0" dirty="0" smtClean="0"/>
              <a:t> mutta ehdottomasti kiihtymässä nyt kun mm. </a:t>
            </a:r>
            <a:r>
              <a:rPr lang="fi-FI" baseline="0" dirty="0" err="1" smtClean="0"/>
              <a:t>Azure</a:t>
            </a:r>
            <a:r>
              <a:rPr lang="fi-FI" baseline="0" dirty="0" smtClean="0"/>
              <a:t> alkaa kypsymään lupausten mukaiseksi.</a:t>
            </a:r>
            <a:endParaRPr lang="fi-FI" dirty="0" smtClean="0"/>
          </a:p>
          <a:p>
            <a:endParaRPr lang="fi-FI" dirty="0" smtClean="0"/>
          </a:p>
          <a:p>
            <a:r>
              <a:rPr lang="fi-FI" dirty="0" smtClean="0"/>
              <a:t>Aiheuttaa kuitenkin sen että</a:t>
            </a:r>
          </a:p>
          <a:p>
            <a:endParaRPr lang="fi-FI" dirty="0" smtClean="0"/>
          </a:p>
          <a:p>
            <a:r>
              <a:rPr lang="fi-FI" dirty="0" smtClean="0"/>
              <a:t>Samassa</a:t>
            </a:r>
            <a:r>
              <a:rPr lang="fi-FI" baseline="0" dirty="0" smtClean="0"/>
              <a:t> läjässä menee </a:t>
            </a:r>
            <a:r>
              <a:rPr lang="fi-FI" baseline="0" dirty="0" err="1" smtClean="0"/>
              <a:t>sekasin</a:t>
            </a:r>
            <a:r>
              <a:rPr lang="fi-FI" baseline="0" dirty="0" smtClean="0"/>
              <a:t> niin laskutustavat ja softan paketointi kun sekin missä softa nyt oikeasti pyörii.</a:t>
            </a:r>
          </a:p>
          <a:p>
            <a:endParaRPr lang="fi-FI" baseline="0" dirty="0" smtClean="0"/>
          </a:p>
          <a:p>
            <a:r>
              <a:rPr lang="fi-FI" baseline="0" dirty="0" smtClean="0"/>
              <a:t>Uskon että tässä huoneessa tiedetään, mutta jo asiakkaiden kanssa puhuttaessa on muistettava että pilvestä saattaa olla täysin väärä kuva.</a:t>
            </a:r>
          </a:p>
          <a:p>
            <a:endParaRPr lang="fi-FI" baseline="0" dirty="0" smtClean="0"/>
          </a:p>
          <a:p>
            <a:r>
              <a:rPr lang="fi-FI" b="1" baseline="0" dirty="0" smtClean="0"/>
              <a:t>Viimeksi eilen </a:t>
            </a:r>
            <a:r>
              <a:rPr lang="fi-FI" baseline="0" dirty="0" smtClean="0"/>
              <a:t>puhuin asiakkaan kanssa joka halusi softan pilveen koska haluaa maksaa kuukausimaksua.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No tähän liittyen ennemmin</a:t>
            </a:r>
            <a:r>
              <a:rPr lang="fi-FI" baseline="0" dirty="0" smtClean="0"/>
              <a:t> tai myöhemmin on ymmärrettävä mitä pilvi on ja mitä se </a:t>
            </a:r>
            <a:r>
              <a:rPr lang="fi-FI" b="1" baseline="0" dirty="0" smtClean="0"/>
              <a:t>tarkoittaa hankittaville ja myytäville softille</a:t>
            </a:r>
          </a:p>
          <a:p>
            <a:r>
              <a:rPr lang="fi-FI" baseline="0" dirty="0" smtClean="0"/>
              <a:t>Esimerkiksi toimittajana on tiedettävä miten se suhtautuu </a:t>
            </a:r>
            <a:r>
              <a:rPr lang="fi-FI" b="1" baseline="0" dirty="0" smtClean="0"/>
              <a:t>omaan tuotteeseen </a:t>
            </a:r>
            <a:r>
              <a:rPr lang="fi-FI" baseline="0" dirty="0" smtClean="0"/>
              <a:t>ja jos ei käy niin osattava </a:t>
            </a:r>
            <a:r>
              <a:rPr lang="fi-FI" b="1" baseline="0" dirty="0" smtClean="0"/>
              <a:t>perustella miksei sitä kannata pilveen pistää </a:t>
            </a:r>
            <a:r>
              <a:rPr lang="fi-FI" baseline="0" dirty="0" smtClean="0"/>
              <a:t>– perusteluja löytyy.</a:t>
            </a:r>
            <a:endParaRPr lang="en-US"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Kaikesta</a:t>
            </a:r>
            <a:r>
              <a:rPr lang="fi-FI" baseline="0" dirty="0" smtClean="0"/>
              <a:t> tästä </a:t>
            </a:r>
            <a:r>
              <a:rPr lang="fi-FI" baseline="0" dirty="0" err="1" smtClean="0"/>
              <a:t>hypestä</a:t>
            </a:r>
            <a:r>
              <a:rPr lang="fi-FI" baseline="0" dirty="0" smtClean="0"/>
              <a:t> ja sen vastustuksesta seuraa se että ”</a:t>
            </a:r>
            <a:r>
              <a:rPr lang="fi-FI" baseline="0" dirty="0" err="1" smtClean="0"/>
              <a:t>eipäs-juupas</a:t>
            </a:r>
            <a:r>
              <a:rPr lang="fi-FI" baseline="0" dirty="0" smtClean="0"/>
              <a:t>” –väittely hämärtää oikeaa arvoa ja käyttötapauksia.</a:t>
            </a:r>
          </a:p>
          <a:p>
            <a:endParaRPr lang="fi-FI" baseline="0" dirty="0" smtClean="0"/>
          </a:p>
          <a:p>
            <a:r>
              <a:rPr lang="fi-FI" baseline="0" dirty="0" smtClean="0"/>
              <a:t>Pilvipalvelut ei missään nimessä ole pelkkää </a:t>
            </a:r>
            <a:r>
              <a:rPr lang="fi-FI" baseline="0" dirty="0" err="1" smtClean="0"/>
              <a:t>hypeä</a:t>
            </a:r>
            <a:r>
              <a:rPr lang="fi-FI" baseline="0" dirty="0" smtClean="0"/>
              <a:t> muttei myöskään kypsä tekemään muita sijoitusmalleja tarpeettomaksi</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b="1" dirty="0" err="1" smtClean="0"/>
              <a:t>Jokatapauksessa</a:t>
            </a:r>
            <a:r>
              <a:rPr lang="fi-FI" dirty="0" smtClean="0"/>
              <a:t> on tärkeää </a:t>
            </a:r>
            <a:r>
              <a:rPr lang="fi-FI" b="1" dirty="0" smtClean="0"/>
              <a:t>juuri nyt </a:t>
            </a:r>
            <a:r>
              <a:rPr lang="fi-FI" dirty="0" smtClean="0"/>
              <a:t>ymmärtää miten sovellusten rakentaminen pilveä varten on erilaista. Sillä suunniteltaessa</a:t>
            </a:r>
            <a:r>
              <a:rPr lang="fi-FI" baseline="0" dirty="0" smtClean="0"/>
              <a:t> pilveen sovellusta on tiedettävä siitä alustasta </a:t>
            </a:r>
            <a:r>
              <a:rPr lang="fi-FI" baseline="0" dirty="0" err="1" smtClean="0"/>
              <a:t>tapeeksi</a:t>
            </a:r>
            <a:r>
              <a:rPr lang="fi-FI" baseline="0" dirty="0" smtClean="0"/>
              <a:t>. Vaikuttaa merkittävästi meidän </a:t>
            </a:r>
            <a:r>
              <a:rPr lang="fi-FI" b="1" baseline="0" dirty="0" smtClean="0"/>
              <a:t>arkkitehtuuriin</a:t>
            </a:r>
            <a:r>
              <a:rPr lang="fi-FI" baseline="0" dirty="0" smtClean="0"/>
              <a:t> ja käytettäviin </a:t>
            </a:r>
            <a:r>
              <a:rPr lang="fi-FI" b="1" baseline="0" dirty="0" smtClean="0"/>
              <a:t>teknologioihin</a:t>
            </a:r>
            <a:r>
              <a:rPr lang="fi-FI" baseline="0"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Voidaan löytää muutamia hyvin tavallisia käyttöskenaarioita.</a:t>
            </a:r>
          </a:p>
          <a:p>
            <a:endParaRPr lang="fi-FI"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smtClean="0"/>
              <a:t>Yritykset pistävät</a:t>
            </a:r>
            <a:r>
              <a:rPr lang="fi-FI" baseline="0" dirty="0" smtClean="0"/>
              <a:t> osia perinteisestä </a:t>
            </a:r>
            <a:r>
              <a:rPr lang="fi-FI" baseline="0" dirty="0" err="1" smtClean="0"/>
              <a:t>IT:stään</a:t>
            </a:r>
            <a:r>
              <a:rPr lang="fi-FI" baseline="0" dirty="0" smtClean="0"/>
              <a:t> pilveen.</a:t>
            </a:r>
            <a:r>
              <a:rPr lang="fi-FI" dirty="0" smtClean="0"/>
              <a:t> Tällöin toivoisi</a:t>
            </a:r>
            <a:r>
              <a:rPr lang="fi-FI" baseline="0" dirty="0" smtClean="0"/>
              <a:t> niiden olevan kohtalaisen </a:t>
            </a:r>
            <a:r>
              <a:rPr lang="fi-FI" dirty="0" smtClean="0"/>
              <a:t>Itsenäisiä, eikä olevan ristiriidassa muun </a:t>
            </a:r>
            <a:r>
              <a:rPr lang="fi-FI" dirty="0" err="1" smtClean="0"/>
              <a:t>IT-roadmapin</a:t>
            </a:r>
            <a:r>
              <a:rPr lang="fi-FI" dirty="0" smtClean="0"/>
              <a:t> suhteen.</a:t>
            </a:r>
          </a:p>
          <a:p>
            <a:endParaRPr lang="fi-FI" baseline="0" dirty="0" smtClean="0"/>
          </a:p>
          <a:p>
            <a:endParaRPr lang="fi-FI" baseline="0" dirty="0" smtClean="0"/>
          </a:p>
          <a:p>
            <a:r>
              <a:rPr lang="fi-FI" baseline="0" dirty="0" smtClean="0"/>
              <a:t>Tyypillisesti päätökset tehdä näin tulee </a:t>
            </a:r>
            <a:r>
              <a:rPr lang="fi-FI" baseline="0" dirty="0" err="1" smtClean="0"/>
              <a:t>Busineksen</a:t>
            </a:r>
            <a:r>
              <a:rPr lang="fi-FI" baseline="0" dirty="0" smtClean="0"/>
              <a:t> puolelta.</a:t>
            </a:r>
            <a:endParaRPr lang="fi-FI" dirty="0" smtClean="0"/>
          </a:p>
          <a:p>
            <a:endParaRPr lang="fi-FI" dirty="0" smtClean="0"/>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Koska omat </a:t>
            </a:r>
            <a:r>
              <a:rPr lang="fi-FI" dirty="0" err="1" smtClean="0"/>
              <a:t>IT-nisset</a:t>
            </a:r>
            <a:r>
              <a:rPr lang="fi-FI" baseline="0" dirty="0" smtClean="0"/>
              <a:t> asettuu vaan kaiken uuden tielle ja vaikeampaa saada omat kaverit tekemään</a:t>
            </a:r>
          </a:p>
          <a:p>
            <a:endParaRPr lang="fi-FI" baseline="0" dirty="0" smtClean="0"/>
          </a:p>
          <a:p>
            <a:r>
              <a:rPr lang="fi-FI" baseline="0" dirty="0" smtClean="0"/>
              <a:t>Hidasta 4-8 viikkoa</a:t>
            </a:r>
          </a:p>
          <a:p>
            <a:endParaRPr lang="fi-FI" baseline="0" dirty="0" smtClean="0"/>
          </a:p>
          <a:p>
            <a:r>
              <a:rPr lang="fi-FI" baseline="0" dirty="0" smtClean="0"/>
              <a:t>Selkeämpi hinta</a:t>
            </a:r>
          </a:p>
          <a:p>
            <a:endParaRPr lang="fi-FI" baseline="0" dirty="0" smtClean="0"/>
          </a:p>
          <a:p>
            <a:r>
              <a:rPr lang="fi-FI" baseline="0" dirty="0" smtClean="0"/>
              <a:t>Ostaja </a:t>
            </a:r>
            <a:r>
              <a:rPr lang="fi-FI" baseline="0" dirty="0" err="1" smtClean="0"/>
              <a:t>Businesstä</a:t>
            </a:r>
            <a:r>
              <a:rPr lang="fi-FI" baseline="0" dirty="0" smtClean="0"/>
              <a:t>, haluaa vaan hoitaa asian pikaisesti</a:t>
            </a:r>
          </a:p>
          <a:p>
            <a:endParaRPr lang="fi-FI" baseline="0" dirty="0" smtClean="0"/>
          </a:p>
          <a:p>
            <a:r>
              <a:rPr lang="fi-FI" baseline="0" dirty="0" smtClean="0"/>
              <a:t>Aiheuttaa tietysti ongelmia </a:t>
            </a:r>
            <a:r>
              <a:rPr lang="fi-FI" baseline="0" dirty="0" err="1" smtClean="0"/>
              <a:t>IT-osastoilla</a:t>
            </a:r>
            <a:r>
              <a:rPr lang="fi-FI" baseline="0" dirty="0" smtClean="0"/>
              <a:t>, jos tietojärjestelmät </a:t>
            </a:r>
            <a:r>
              <a:rPr lang="fi-FI" b="1" baseline="0" dirty="0" smtClean="0"/>
              <a:t>rönsyilee</a:t>
            </a:r>
            <a:r>
              <a:rPr lang="fi-FI" baseline="0" dirty="0" smtClean="0"/>
              <a:t>. </a:t>
            </a:r>
            <a:r>
              <a:rPr lang="fi-FI" b="1" baseline="0" dirty="0" err="1" smtClean="0"/>
              <a:t>Governance</a:t>
            </a:r>
            <a:r>
              <a:rPr lang="fi-FI" b="1" baseline="0" dirty="0" smtClean="0"/>
              <a:t> ja hallittavuus </a:t>
            </a:r>
            <a:r>
              <a:rPr lang="fi-FI" baseline="0" dirty="0" smtClean="0"/>
              <a:t>olisi jotenkin pidettävä kuitenkin mielessä.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Sitten on softatalot kuten me, jotka</a:t>
            </a:r>
            <a:r>
              <a:rPr lang="fi-FI" baseline="0" dirty="0" smtClean="0"/>
              <a:t> tarjoaa palveluita pilvestä.</a:t>
            </a:r>
            <a:endParaRPr lang="fi-FI" dirty="0" smtClean="0"/>
          </a:p>
          <a:p>
            <a:endParaRPr lang="fi-FI" dirty="0" smtClean="0"/>
          </a:p>
          <a:p>
            <a:r>
              <a:rPr lang="fi-FI" dirty="0" smtClean="0"/>
              <a:t>Motiivina tähän…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Nimeni on Ville Hemmilä</a:t>
            </a:r>
          </a:p>
          <a:p>
            <a:endParaRPr lang="fi-FI" dirty="0" smtClean="0"/>
          </a:p>
          <a:p>
            <a:r>
              <a:rPr lang="fi-FI" dirty="0" smtClean="0"/>
              <a:t>Titteli on Business </a:t>
            </a:r>
            <a:r>
              <a:rPr lang="fi-FI" dirty="0" err="1" smtClean="0"/>
              <a:t>development</a:t>
            </a:r>
            <a:r>
              <a:rPr lang="fi-FI" baseline="0" dirty="0" smtClean="0"/>
              <a:t> </a:t>
            </a:r>
            <a:r>
              <a:rPr lang="fi-FI" baseline="0" dirty="0" err="1" smtClean="0"/>
              <a:t>manager</a:t>
            </a:r>
            <a:endParaRPr lang="fi-FI" baseline="0" dirty="0" smtClean="0"/>
          </a:p>
          <a:p>
            <a:endParaRPr lang="fi-FI" baseline="0" dirty="0" smtClean="0"/>
          </a:p>
          <a:p>
            <a:r>
              <a:rPr lang="fi-FI" baseline="0" dirty="0" smtClean="0"/>
              <a:t>Ja konkreettisesti </a:t>
            </a:r>
            <a:r>
              <a:rPr lang="fi-FI" baseline="0" dirty="0" err="1" smtClean="0"/>
              <a:t>mun</a:t>
            </a:r>
            <a:r>
              <a:rPr lang="fi-FI" baseline="0" dirty="0" smtClean="0"/>
              <a:t> työ on sitä että suunnilleen puolet työajasta juoksen asiakkaissa kummastelemassa heidän liiketoimintaongelmia ja teknisiä ympäristöjä ja yritän auttaa parhaani mukaan. Toinen puolisko menee sitten tiimin vetämiseen liittyviin hommiin.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Raha</a:t>
            </a:r>
          </a:p>
          <a:p>
            <a:endParaRPr lang="fi-FI" baseline="0" dirty="0" smtClean="0"/>
          </a:p>
          <a:p>
            <a:r>
              <a:rPr lang="fi-FI" baseline="0" dirty="0" smtClean="0"/>
              <a:t>Yksinkertaisesti se on vaan taloudellisin vaihtoehto.</a:t>
            </a:r>
          </a:p>
          <a:p>
            <a:endParaRPr lang="fi-FI" baseline="0" dirty="0" smtClean="0"/>
          </a:p>
          <a:p>
            <a:r>
              <a:rPr lang="fi-FI" baseline="0" dirty="0" smtClean="0"/>
              <a:t>Meillä yksi motiivi oli tietysti se että oli kuulia vetää softa toimimaan pilveen, mutta nykyään se ei enää kelpaa motiiviksi. Eli </a:t>
            </a:r>
            <a:r>
              <a:rPr lang="fi-FI" baseline="0" dirty="0" err="1" smtClean="0"/>
              <a:t>missasitte</a:t>
            </a:r>
            <a:r>
              <a:rPr lang="fi-FI" baseline="0" dirty="0" smtClean="0"/>
              <a:t> ikkunan jos ette ole jo tehneet niin.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Toki taustalla</a:t>
            </a:r>
            <a:r>
              <a:rPr lang="fi-FI" baseline="0" dirty="0" smtClean="0"/>
              <a:t> on näitä perinteisempiäkin perusteluja, mutta omassa markkinassa törmäämme harvoin näihin.</a:t>
            </a:r>
            <a:endParaRPr lang="fi-FI" dirty="0" smtClean="0"/>
          </a:p>
          <a:p>
            <a:endParaRPr lang="fi-FI" dirty="0" smtClean="0"/>
          </a:p>
          <a:p>
            <a:r>
              <a:rPr lang="fi-FI" dirty="0" smtClean="0"/>
              <a:t>Kuorma on</a:t>
            </a:r>
          </a:p>
          <a:p>
            <a:endParaRPr lang="fi-FI" dirty="0" smtClean="0"/>
          </a:p>
          <a:p>
            <a:r>
              <a:rPr lang="fi-FI" dirty="0" smtClean="0"/>
              <a:t>Voimakkaasti kasvava,</a:t>
            </a:r>
            <a:r>
              <a:rPr lang="fi-FI" baseline="0" dirty="0" smtClean="0"/>
              <a:t> </a:t>
            </a:r>
          </a:p>
          <a:p>
            <a:r>
              <a:rPr lang="fi-FI" baseline="0" dirty="0" smtClean="0"/>
              <a:t>Ennustamaton</a:t>
            </a:r>
          </a:p>
          <a:p>
            <a:r>
              <a:rPr lang="fi-FI" baseline="0" dirty="0" smtClean="0"/>
              <a:t>Epätasainen</a:t>
            </a:r>
          </a:p>
          <a:p>
            <a:r>
              <a:rPr lang="fi-FI" baseline="0" dirty="0" smtClean="0"/>
              <a:t>Jaksottainen</a:t>
            </a:r>
          </a:p>
          <a:p>
            <a:r>
              <a:rPr lang="fi-FI" baseline="0" dirty="0" smtClean="0"/>
              <a:t>Lyhyen ajan olemassa oleva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Pilvi</a:t>
            </a:r>
            <a:r>
              <a:rPr lang="fi-FI" baseline="0" dirty="0" smtClean="0"/>
              <a:t> mahdollistaa uuden tyyppisiä business-malleja ja avaa mahdollisuuksia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Sillä kokeileminen on paljon riskittömämpää.</a:t>
            </a:r>
            <a:endParaRPr lang="fi-FI" baseline="0" dirty="0" smtClean="0"/>
          </a:p>
          <a:p>
            <a:endParaRPr lang="fi-FI" baseline="0" dirty="0" smtClean="0"/>
          </a:p>
          <a:p>
            <a:r>
              <a:rPr lang="fi-FI" baseline="0" dirty="0" smtClean="0"/>
              <a:t>Voit maksaa luottokortilla ja mahdollistaa tarvittavan kapasiteetin ja jos homma ei ota tuulta alleen niin lopettaa maksamisen parin kuukauden päästä.</a:t>
            </a:r>
            <a:endParaRPr lang="en-US"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Tässä olikin </a:t>
            </a:r>
            <a:r>
              <a:rPr lang="fi-FI" dirty="0" err="1" smtClean="0"/>
              <a:t>mun</a:t>
            </a:r>
            <a:r>
              <a:rPr lang="fi-FI" dirty="0" smtClean="0"/>
              <a:t> mielestä vähän aikaa vaikeampaa näillä </a:t>
            </a:r>
            <a:r>
              <a:rPr lang="fi-FI" b="1" dirty="0" err="1" smtClean="0"/>
              <a:t>mies-ja-hiace</a:t>
            </a:r>
            <a:r>
              <a:rPr lang="fi-FI" baseline="0" dirty="0" smtClean="0"/>
              <a:t> –tyyppisillä toimijoilla (alamme opportunisteilla)</a:t>
            </a:r>
          </a:p>
          <a:p>
            <a:r>
              <a:rPr lang="fi-FI" baseline="0" dirty="0" smtClean="0"/>
              <a:t>Toivottavasti tämä poikii jotain </a:t>
            </a:r>
            <a:r>
              <a:rPr lang="fi-FI" b="1" baseline="0" dirty="0" smtClean="0"/>
              <a:t>uskaliaita yrityksiä </a:t>
            </a:r>
            <a:r>
              <a:rPr lang="fi-FI" baseline="0" dirty="0" smtClean="0"/>
              <a:t>ja </a:t>
            </a:r>
            <a:r>
              <a:rPr lang="fi-FI" b="1" baseline="0" dirty="0" smtClean="0"/>
              <a:t>valtavirrasta poikkeavaa ajattelua</a:t>
            </a:r>
            <a:r>
              <a:rPr lang="fi-FI" baseline="0"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Software and hardware.</a:t>
            </a:r>
          </a:p>
          <a:p>
            <a:endParaRPr lang="fi-FI" dirty="0" smtClean="0"/>
          </a:p>
          <a:p>
            <a:r>
              <a:rPr lang="fi-FI" dirty="0" smtClean="0"/>
              <a:t>Ei ymmärrä toisiaan.</a:t>
            </a:r>
          </a:p>
          <a:p>
            <a:endParaRPr lang="fi-FI" dirty="0" smtClean="0"/>
          </a:p>
          <a:p>
            <a:r>
              <a:rPr lang="fi-FI" dirty="0" smtClean="0"/>
              <a:t>Helpompaa</a:t>
            </a:r>
            <a:r>
              <a:rPr lang="fi-FI" baseline="0" dirty="0" smtClean="0"/>
              <a:t> </a:t>
            </a:r>
            <a:r>
              <a:rPr lang="fi-FI" baseline="0" dirty="0" err="1" smtClean="0"/>
              <a:t>IT-infraa</a:t>
            </a:r>
            <a:r>
              <a:rPr lang="fi-FI" baseline="0" dirty="0" smtClean="0"/>
              <a:t>.</a:t>
            </a:r>
          </a:p>
          <a:p>
            <a:endParaRPr lang="fi-FI" baseline="0" dirty="0" smtClean="0"/>
          </a:p>
          <a:p>
            <a:r>
              <a:rPr lang="fi-FI" baseline="0" dirty="0" smtClean="0"/>
              <a:t>Ei liity pelkästään pieniin firmoihin.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Koko pilvihehkutus on kiirinyt jo asiakkaiden ja </a:t>
            </a:r>
            <a:r>
              <a:rPr lang="fi-FI" dirty="0" err="1" smtClean="0"/>
              <a:t>Busineksen</a:t>
            </a:r>
            <a:r>
              <a:rPr lang="fi-FI" baseline="0" dirty="0" smtClean="0"/>
              <a:t> korviin. Just sen verran että koko homma kuulostaa vaikealta ja hämärältä.</a:t>
            </a:r>
          </a:p>
          <a:p>
            <a:r>
              <a:rPr lang="fi-FI" baseline="0" dirty="0" smtClean="0"/>
              <a:t>Kaikki tuntuu kuitenkin siitä puhuvan.</a:t>
            </a:r>
          </a:p>
          <a:p>
            <a:endParaRPr lang="fi-FI" baseline="0" dirty="0" smtClean="0"/>
          </a:p>
          <a:p>
            <a:r>
              <a:rPr lang="fi-FI" baseline="0" dirty="0" smtClean="0"/>
              <a:t>Se on selkeästi vaikea termi ja meillä on ollut ongelmia saada myös omat kaverit mm. myynnistä käsittämään mitä tämä tarkoittaa.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Eipä tässä paljon</a:t>
            </a:r>
            <a:r>
              <a:rPr lang="fi-FI" baseline="0" dirty="0" smtClean="0"/>
              <a:t> syyttää voi kun me tunnutaan aina rummuttavan jotain yksittäistä asiaa sellaisella intensiteetillä että kaikki muu jää sen alle.</a:t>
            </a:r>
          </a:p>
          <a:p>
            <a:endParaRPr lang="fi-FI" baseline="0" dirty="0" smtClean="0"/>
          </a:p>
          <a:p>
            <a:r>
              <a:rPr lang="fi-FI" baseline="0" dirty="0" smtClean="0"/>
              <a:t>Aina löytyy joku uusi teknologia joka ratkaisee kaikki ongelmat maailmassa.</a:t>
            </a:r>
            <a:endParaRPr lang="fi-FI" dirty="0" smtClean="0"/>
          </a:p>
          <a:p>
            <a:endParaRPr lang="fi-FI" dirty="0" smtClean="0"/>
          </a:p>
          <a:p>
            <a:r>
              <a:rPr lang="fi-FI" dirty="0" smtClean="0"/>
              <a:t>XML</a:t>
            </a:r>
          </a:p>
          <a:p>
            <a:r>
              <a:rPr lang="fi-FI" dirty="0" smtClean="0"/>
              <a:t>SOA</a:t>
            </a: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27</a:t>
            </a:fld>
            <a:endParaRPr lang="en-US"/>
          </a:p>
        </p:txBody>
      </p:sp>
    </p:spTree>
    <p:extLst>
      <p:ext uri="{BB962C8B-B14F-4D97-AF65-F5344CB8AC3E}">
        <p14:creationId xmlns:p14="http://schemas.microsoft.com/office/powerpoint/2007/7/12/main" xmlns="" val="2674908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Tämä sarjakuva kuvaa mielestäni kohtalaisen</a:t>
            </a:r>
            <a:r>
              <a:rPr lang="fi-FI" baseline="0" dirty="0" smtClean="0"/>
              <a:t> hauskasti asiakasnäkökulmaa.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Kuten</a:t>
            </a:r>
            <a:r>
              <a:rPr lang="fi-FI" baseline="0" dirty="0" smtClean="0"/>
              <a:t> jo aiemmin mainittua tässä tullaan nyt siihen pilven määrittelyyn asiakkaiden ja vastaavien tahojen kanssa. Mitä se pilvi nyt kellekin tarkoittaa?</a:t>
            </a:r>
          </a:p>
          <a:p>
            <a:endParaRPr lang="fi-FI" baseline="0" dirty="0" smtClean="0"/>
          </a:p>
          <a:p>
            <a:r>
              <a:rPr lang="fi-FI" baseline="0" dirty="0" err="1" smtClean="0"/>
              <a:t>Pilvi&amp;SaaS</a:t>
            </a:r>
            <a:r>
              <a:rPr lang="fi-FI" baseline="0" dirty="0" smtClean="0"/>
              <a:t> kuuluu kyllä yhteen. </a:t>
            </a:r>
          </a:p>
          <a:p>
            <a:endParaRPr lang="fi-FI" baseline="0" dirty="0" smtClean="0"/>
          </a:p>
          <a:p>
            <a:r>
              <a:rPr lang="fi-FI" baseline="0" dirty="0" smtClean="0"/>
              <a:t>Selkeä juttu; jos softaa kerran myydään palveluna ja sitä samaa palvelua myydään monille tahoille ja yritetään saada paljon asiakkaita ja asiakkaiden käyttötavoista ei ole tietoa niin TOTTAKAI se kuulostaa pilveltä.</a:t>
            </a:r>
            <a:endParaRPr lang="en-US"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Juhlitaan 10 </a:t>
            </a:r>
            <a:r>
              <a:rPr lang="fi-FI" dirty="0" err="1" smtClean="0"/>
              <a:t>vuotis</a:t>
            </a:r>
            <a:r>
              <a:rPr lang="fi-FI" dirty="0" smtClean="0"/>
              <a:t> juhlavuotta. Yhtä</a:t>
            </a:r>
            <a:r>
              <a:rPr lang="fi-FI" baseline="0" dirty="0" smtClean="0"/>
              <a:t> kauan ollaan oltu Microsoft </a:t>
            </a:r>
            <a:r>
              <a:rPr lang="fi-FI" baseline="0" dirty="0" err="1" smtClean="0"/>
              <a:t>partner</a:t>
            </a:r>
            <a:r>
              <a:rPr lang="fi-FI" baseline="0" dirty="0" smtClean="0"/>
              <a:t>.</a:t>
            </a:r>
            <a:endParaRPr lang="fi-FI" dirty="0" smtClean="0"/>
          </a:p>
          <a:p>
            <a:r>
              <a:rPr lang="fi-FI" dirty="0" smtClean="0"/>
              <a:t>86 henkilöä</a:t>
            </a:r>
            <a:r>
              <a:rPr lang="fi-FI" baseline="0" dirty="0" smtClean="0"/>
              <a:t> jakautuneena Espooseen Vaasaan ja </a:t>
            </a:r>
            <a:r>
              <a:rPr lang="fi-FI" baseline="0" dirty="0" err="1" smtClean="0"/>
              <a:t>Malmööseen</a:t>
            </a:r>
            <a:r>
              <a:rPr lang="fi-FI" baseline="0" dirty="0" smtClean="0"/>
              <a:t>, Ruotsiin.</a:t>
            </a:r>
          </a:p>
          <a:p>
            <a:r>
              <a:rPr lang="fi-FI" baseline="0" dirty="0" smtClean="0"/>
              <a:t>Suurin osa Espoossa, Vaasassa parikymmentä ja Malmössä sellainen tehokas taistelupari.</a:t>
            </a:r>
          </a:p>
          <a:p>
            <a:endParaRPr lang="fi-FI" dirty="0" smtClean="0"/>
          </a:p>
          <a:p>
            <a:r>
              <a:rPr lang="fi-FI" dirty="0" smtClean="0"/>
              <a:t>Liikevaihto tulee tänä vuonna olemaan n.9 </a:t>
            </a:r>
            <a:r>
              <a:rPr lang="fi-FI" dirty="0" err="1" smtClean="0"/>
              <a:t>meur</a:t>
            </a:r>
            <a:endParaRPr lang="fi-FI" dirty="0" smtClean="0"/>
          </a:p>
          <a:p>
            <a:endParaRPr lang="fi-FI" dirty="0" smtClean="0"/>
          </a:p>
          <a:p>
            <a:r>
              <a:rPr lang="fi-FI" dirty="0" smtClean="0"/>
              <a:t>Tyypilliset projektit ratkaisee jotain asiakkaan</a:t>
            </a:r>
            <a:r>
              <a:rPr lang="fi-FI" baseline="0" dirty="0" smtClean="0"/>
              <a:t> ongelmaa ja </a:t>
            </a:r>
            <a:r>
              <a:rPr lang="fi-FI" dirty="0" smtClean="0"/>
              <a:t>pyörii siinä alle sadan miestyöpäivän paikkeilla.</a:t>
            </a:r>
          </a:p>
          <a:p>
            <a:endParaRPr lang="fi-FI" dirty="0" smtClean="0"/>
          </a:p>
          <a:p>
            <a:r>
              <a:rPr lang="fi-FI" dirty="0" smtClean="0"/>
              <a:t>Asiakkaita meillä on paljon mm. valmistavan teollisuuden puolella.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Kommunikaatio-ongelmia</a:t>
            </a:r>
            <a:r>
              <a:rPr lang="fi-FI" baseline="0" dirty="0" smtClean="0"/>
              <a:t> nyt vaan alkaa sitten syntymään kun omenat ja päärynät… tai appelsiinit… menee </a:t>
            </a:r>
            <a:r>
              <a:rPr lang="fi-FI" baseline="0" dirty="0" err="1" smtClean="0"/>
              <a:t>sekasin</a:t>
            </a:r>
            <a:r>
              <a:rPr lang="fi-FI" baseline="0" dirty="0" smtClean="0"/>
              <a:t>.</a:t>
            </a:r>
          </a:p>
          <a:p>
            <a:endParaRPr lang="fi-FI" baseline="0" dirty="0" smtClean="0"/>
          </a:p>
          <a:p>
            <a:r>
              <a:rPr lang="fi-FI" baseline="0" dirty="0" smtClean="0"/>
              <a:t>(Sekoitetaan…)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1" baseline="0" dirty="0" smtClean="0"/>
              <a:t>Software as a Service on maksutapa. </a:t>
            </a:r>
            <a:r>
              <a:rPr lang="fi-FI" baseline="0" dirty="0" smtClean="0"/>
              <a:t>Toki </a:t>
            </a:r>
            <a:r>
              <a:rPr lang="fi-FI" b="1" baseline="0" dirty="0" smtClean="0"/>
              <a:t>termipuristi voi väitellä </a:t>
            </a:r>
            <a:r>
              <a:rPr lang="fi-FI" baseline="0" dirty="0" smtClean="0"/>
              <a:t>sen olevan jotain muuta, mutta… me nähdään se ainakin näin.</a:t>
            </a:r>
          </a:p>
          <a:p>
            <a:r>
              <a:rPr lang="fi-FI" baseline="0" dirty="0" smtClean="0"/>
              <a:t>No se menee nyt sitten sekaisin….</a:t>
            </a:r>
          </a:p>
          <a:p>
            <a:endParaRPr lang="fi-FI" baseline="0" dirty="0" smtClean="0"/>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…sen kanssa missä sovellus pyörii. </a:t>
            </a:r>
            <a:r>
              <a:rPr lang="fi-FI" b="1" dirty="0" smtClean="0"/>
              <a:t>Eli pilvessä</a:t>
            </a:r>
            <a:r>
              <a:rPr lang="fi-FI" dirty="0" smtClean="0"/>
              <a:t>.</a:t>
            </a:r>
          </a:p>
          <a:p>
            <a:endParaRPr lang="fi-FI" dirty="0" smtClean="0"/>
          </a:p>
          <a:p>
            <a:r>
              <a:rPr lang="fi-FI" dirty="0" smtClean="0"/>
              <a:t>Näin ollen </a:t>
            </a:r>
            <a:r>
              <a:rPr lang="fi-FI" dirty="0" err="1" smtClean="0"/>
              <a:t>SaaS</a:t>
            </a:r>
            <a:r>
              <a:rPr lang="fi-FI" dirty="0" smtClean="0"/>
              <a:t> ja pilvet siis usein</a:t>
            </a:r>
            <a:r>
              <a:rPr lang="fi-FI" baseline="0" dirty="0" smtClean="0"/>
              <a:t> pyörivät samoissa pohdinnoissa, mutta on muistettava ihmisten sekoittavan näitä kahta termiä.</a:t>
            </a:r>
            <a:endParaRPr lang="en-US"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32</a:t>
            </a:fld>
            <a:endParaRPr lang="en-US"/>
          </a:p>
        </p:txBody>
      </p:sp>
    </p:spTree>
    <p:extLst>
      <p:ext uri="{BB962C8B-B14F-4D97-AF65-F5344CB8AC3E}">
        <p14:creationId xmlns:p14="http://schemas.microsoft.com/office/powerpoint/2007/7/12/main" xmlns="" val="3794424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Koska terminologia ei ole selvä niin…</a:t>
            </a:r>
          </a:p>
          <a:p>
            <a:endParaRPr lang="fi-FI" dirty="0" smtClean="0"/>
          </a:p>
          <a:p>
            <a:r>
              <a:rPr lang="fi-FI" dirty="0" smtClean="0"/>
              <a:t>Keskustelussa usein häviää se mitä oikeasti yritetään</a:t>
            </a:r>
            <a:r>
              <a:rPr lang="fi-FI" baseline="0" dirty="0" smtClean="0"/>
              <a:t> tehdä. </a:t>
            </a:r>
          </a:p>
          <a:p>
            <a:endParaRPr lang="fi-FI" baseline="0" dirty="0" smtClean="0"/>
          </a:p>
          <a:p>
            <a:r>
              <a:rPr lang="fi-FI" baseline="0" dirty="0" smtClean="0"/>
              <a:t>Saada vähän parempi tulos vähemmällä rahalla.</a:t>
            </a:r>
          </a:p>
          <a:p>
            <a:endParaRPr lang="fi-FI" baseline="0" dirty="0" smtClean="0"/>
          </a:p>
          <a:p>
            <a:r>
              <a:rPr lang="fi-FI" baseline="0" dirty="0" smtClean="0"/>
              <a:t>Pakko ymmärtää mitä asiakas oikeasti haluaa tehdä ja mikä on paras ratkaisu. Vaikka terminologia nyt olisikin väärä.</a:t>
            </a:r>
          </a:p>
          <a:p>
            <a:endParaRPr lang="fi-FI" baseline="0" dirty="0" smtClean="0"/>
          </a:p>
          <a:p>
            <a:r>
              <a:rPr lang="fi-FI" baseline="0" dirty="0" smtClean="0"/>
              <a:t>Mikään itseisarvohan pilvi ei ole.</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a:t>
            </a:r>
            <a:r>
              <a:rPr lang="fi-FI" baseline="0" dirty="0" smtClean="0"/>
              <a:t> jos me ei keskitytä siihen mitä asiakaskenttä oikeasti haluaa….</a:t>
            </a:r>
            <a:endParaRPr lang="fi-FI" dirty="0" smtClean="0"/>
          </a:p>
          <a:p>
            <a:endParaRPr lang="fi-FI" dirty="0" smtClean="0"/>
          </a:p>
          <a:p>
            <a:r>
              <a:rPr lang="fi-FI" dirty="0" smtClean="0"/>
              <a:t>Pelkona on, että homma päätyy olemaan taas vain markkinointiharjoitus.</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Läpinäkyvyyttä asiakkaalle ja toisaalta</a:t>
            </a:r>
            <a:r>
              <a:rPr lang="fi-FI" baseline="0" dirty="0" smtClean="0"/>
              <a:t> sen voi myös kääntää luottamustekijäksi.</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Tässä</a:t>
            </a:r>
            <a:r>
              <a:rPr lang="fi-FI" baseline="0" dirty="0" smtClean="0"/>
              <a:t> on minun mielipiteeni siitä, mitä pilvi ja sen ympärillä pyörivä keskustelu on oikeasti.</a:t>
            </a:r>
          </a:p>
          <a:p>
            <a:endParaRPr lang="fi-FI" baseline="0" dirty="0" smtClean="0"/>
          </a:p>
          <a:p>
            <a:r>
              <a:rPr lang="fi-FI" baseline="0" dirty="0" smtClean="0"/>
              <a:t>Seuraavaksi käyn läpi mitä me olemme </a:t>
            </a:r>
            <a:r>
              <a:rPr lang="fi-FI" b="1" baseline="0" dirty="0" smtClean="0"/>
              <a:t>tehneet pilveen </a:t>
            </a:r>
            <a:r>
              <a:rPr lang="fi-FI" baseline="0" dirty="0" smtClean="0"/>
              <a:t>ja mitä oppineet. Meillä on </a:t>
            </a:r>
            <a:r>
              <a:rPr lang="fi-FI" baseline="0" dirty="0" err="1" smtClean="0"/>
              <a:t>neljä-viisi</a:t>
            </a:r>
            <a:r>
              <a:rPr lang="fi-FI" baseline="0" dirty="0" smtClean="0"/>
              <a:t> tuotetta, joita ajetaan pilvessä. Kerron lyhyesti kahdesta.</a:t>
            </a:r>
          </a:p>
          <a:p>
            <a:endParaRPr lang="fi-FI" baseline="0" dirty="0" smtClean="0"/>
          </a:p>
          <a:p>
            <a:r>
              <a:rPr lang="fi-FI" baseline="0" dirty="0" smtClean="0"/>
              <a:t>25MIN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Sproodle</a:t>
            </a:r>
            <a:r>
              <a:rPr lang="fi-FI" baseline="0" dirty="0" smtClean="0"/>
              <a:t> on ideoiden ja aloitteiden keräämiseen ja jalostukseen tarkoitettu työkalu.</a:t>
            </a:r>
            <a:endParaRPr lang="en-US" dirty="0" smtClean="0"/>
          </a:p>
          <a:p>
            <a:endParaRPr lang="fi-FI" dirty="0" smtClean="0"/>
          </a:p>
          <a:p>
            <a:r>
              <a:rPr lang="fi-FI" dirty="0" smtClean="0"/>
              <a:t>Järjestelmään otetaan sisään ideoita</a:t>
            </a:r>
            <a:r>
              <a:rPr lang="fi-FI" baseline="0" dirty="0" smtClean="0"/>
              <a:t> vaikka tekstiviestillä, sähköpostilla tai sovelluksen omasta idean syötöstä.</a:t>
            </a:r>
          </a:p>
          <a:p>
            <a:endParaRPr lang="fi-FI" baseline="0" dirty="0" smtClean="0"/>
          </a:p>
          <a:p>
            <a:r>
              <a:rPr lang="fi-FI" baseline="0" dirty="0" smtClean="0"/>
              <a:t>Jos Demo:</a:t>
            </a:r>
          </a:p>
          <a:p>
            <a:endParaRPr lang="fi-FI" baseline="0" dirty="0" smtClean="0"/>
          </a:p>
          <a:p>
            <a:r>
              <a:rPr lang="fi-FI" dirty="0" smtClean="0"/>
              <a:t>Meidän innovaatioguru </a:t>
            </a:r>
            <a:r>
              <a:rPr lang="fi-FI" b="1" dirty="0" smtClean="0"/>
              <a:t>Löfgrenin Peter </a:t>
            </a:r>
            <a:r>
              <a:rPr lang="fi-FI" dirty="0" smtClean="0"/>
              <a:t>kertoi esimerkkinä </a:t>
            </a:r>
            <a:r>
              <a:rPr lang="fi-FI" b="1" dirty="0" smtClean="0"/>
              <a:t>Japanilaisesta autotehtaasta</a:t>
            </a:r>
            <a:r>
              <a:rPr lang="fi-FI" dirty="0" smtClean="0"/>
              <a:t>, jossa saadaan </a:t>
            </a:r>
            <a:r>
              <a:rPr lang="fi-FI" b="1" dirty="0" smtClean="0"/>
              <a:t>400 000 </a:t>
            </a:r>
            <a:r>
              <a:rPr lang="fi-FI" dirty="0" smtClean="0"/>
              <a:t>aloitetta vuodessa kun länsimaisessa samankokoisessa</a:t>
            </a:r>
            <a:r>
              <a:rPr lang="fi-FI" baseline="0" dirty="0" smtClean="0"/>
              <a:t> saadaan </a:t>
            </a:r>
            <a:r>
              <a:rPr lang="fi-FI" b="1" baseline="0" dirty="0" smtClean="0"/>
              <a:t>2 000 </a:t>
            </a:r>
            <a:r>
              <a:rPr lang="fi-FI" baseline="0" dirty="0" smtClean="0"/>
              <a:t>aloitetta. Kertoo länsimaisesta innovaatiokulttuurista joka nyt tuntuu olemaan aika kehittymätön.</a:t>
            </a:r>
            <a:endParaRPr lang="fi-FI" dirty="0" smtClean="0"/>
          </a:p>
          <a:p>
            <a:endParaRPr lang="fi-FI" dirty="0" smtClean="0"/>
          </a:p>
          <a:p>
            <a:r>
              <a:rPr lang="fi-FI" dirty="0" smtClean="0"/>
              <a:t>Asiakas oli kertonut</a:t>
            </a:r>
            <a:r>
              <a:rPr lang="fi-FI" baseline="0" dirty="0" smtClean="0"/>
              <a:t> että heillä keskimääräinen </a:t>
            </a:r>
            <a:r>
              <a:rPr lang="fi-FI" b="1" baseline="0" dirty="0" smtClean="0"/>
              <a:t>vastausaika ideaan oli 18kk.</a:t>
            </a:r>
          </a:p>
          <a:p>
            <a:endParaRPr lang="fi-FI" baseline="0" dirty="0" smtClean="0"/>
          </a:p>
          <a:p>
            <a:r>
              <a:rPr lang="fi-FI" baseline="0" dirty="0" smtClean="0"/>
              <a:t>Muutenkin ollaan huomattu aivan järjettömyyksiä kun aloitetta lähettäessä on pyydetty täyttämään mm. </a:t>
            </a:r>
            <a:r>
              <a:rPr lang="fi-FI" b="1" baseline="0" dirty="0" smtClean="0"/>
              <a:t>takaisinmaksusuunnitelma.</a:t>
            </a:r>
          </a:p>
          <a:p>
            <a:endParaRPr lang="fi-FI" b="1" baseline="0" dirty="0" smtClean="0"/>
          </a:p>
          <a:p>
            <a:r>
              <a:rPr lang="fi-FI" b="0" baseline="0" dirty="0" smtClean="0"/>
              <a:t>Tässä ruudussa nyt näkyy listaa meidän ideoista ja vasemmalla näkyy kategorioita ja </a:t>
            </a:r>
            <a:r>
              <a:rPr lang="fi-FI" b="0" baseline="0" dirty="0" err="1" smtClean="0"/>
              <a:t>tagicloudia</a:t>
            </a:r>
            <a:r>
              <a:rPr lang="fi-FI" b="0" baseline="0" dirty="0" smtClean="0"/>
              <a:t> joita käytetään niiden ideoiden jäsentelyyn.</a:t>
            </a:r>
            <a:endParaRPr lang="en-US" b="0" dirty="0" smtClean="0"/>
          </a:p>
          <a:p>
            <a:endParaRPr lang="en-US" dirty="0"/>
          </a:p>
        </p:txBody>
      </p:sp>
      <p:sp>
        <p:nvSpPr>
          <p:cNvPr id="4" name="Slide Number Placeholder 3"/>
          <p:cNvSpPr>
            <a:spLocks noGrp="1"/>
          </p:cNvSpPr>
          <p:nvPr>
            <p:ph type="sldNum" sz="quarter" idx="10"/>
          </p:nvPr>
        </p:nvSpPr>
        <p:spPr/>
        <p:txBody>
          <a:bodyPr/>
          <a:lstStyle/>
          <a:p>
            <a:fld id="{97CB9844-06C3-4822-82EB-10BA51B0C37C}"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Meidän innovaatioguru </a:t>
            </a:r>
            <a:r>
              <a:rPr lang="fi-FI" b="1" dirty="0" smtClean="0"/>
              <a:t>Löfgrenin Peter </a:t>
            </a:r>
            <a:r>
              <a:rPr lang="fi-FI" dirty="0" smtClean="0"/>
              <a:t>kertoi esimerkkinä </a:t>
            </a:r>
            <a:r>
              <a:rPr lang="fi-FI" b="1" dirty="0" smtClean="0"/>
              <a:t>Japanilaisesta autotehtaasta</a:t>
            </a:r>
            <a:r>
              <a:rPr lang="fi-FI" dirty="0" smtClean="0"/>
              <a:t>, jossa saadaan </a:t>
            </a:r>
            <a:r>
              <a:rPr lang="fi-FI" b="1" dirty="0" smtClean="0"/>
              <a:t>400 000 </a:t>
            </a:r>
            <a:r>
              <a:rPr lang="fi-FI" dirty="0" smtClean="0"/>
              <a:t>aloitetta vuodessa kun länsimaisessa samankokoisessa</a:t>
            </a:r>
            <a:r>
              <a:rPr lang="fi-FI" baseline="0" dirty="0" smtClean="0"/>
              <a:t> saadaan </a:t>
            </a:r>
            <a:r>
              <a:rPr lang="fi-FI" b="1" baseline="0" dirty="0" smtClean="0"/>
              <a:t>2 000 </a:t>
            </a:r>
            <a:r>
              <a:rPr lang="fi-FI" baseline="0" dirty="0" smtClean="0"/>
              <a:t>aloitetta. Kertoo länsimaisesta innovaatiokulttuurista joka nyt tuntuu olemaan aika kehittymätön.</a:t>
            </a:r>
            <a:endParaRPr lang="fi-FI" dirty="0" smtClean="0"/>
          </a:p>
          <a:p>
            <a:endParaRPr lang="fi-FI" dirty="0" smtClean="0"/>
          </a:p>
          <a:p>
            <a:r>
              <a:rPr lang="fi-FI" dirty="0" smtClean="0"/>
              <a:t>Asiakas oli kertonut</a:t>
            </a:r>
            <a:r>
              <a:rPr lang="fi-FI" baseline="0" dirty="0" smtClean="0"/>
              <a:t> että heillä keskimääräinen </a:t>
            </a:r>
            <a:r>
              <a:rPr lang="fi-FI" b="1" baseline="0" dirty="0" smtClean="0"/>
              <a:t>vastausaika ideaan oli 18kk.</a:t>
            </a:r>
          </a:p>
          <a:p>
            <a:endParaRPr lang="fi-FI" baseline="0" dirty="0" smtClean="0"/>
          </a:p>
          <a:p>
            <a:r>
              <a:rPr lang="fi-FI" baseline="0" dirty="0" smtClean="0"/>
              <a:t>Muutenkin ollaan huomattu aivan järjettömyyksiä kun aloitetta lähettäessä on pyydetty täyttämään mm. </a:t>
            </a:r>
            <a:r>
              <a:rPr lang="fi-FI" b="1" baseline="0" dirty="0" smtClean="0"/>
              <a:t>takaisinmaksusuunnitelma.</a:t>
            </a:r>
          </a:p>
          <a:p>
            <a:endParaRPr lang="fi-FI" b="1" baseline="0" dirty="0" smtClean="0"/>
          </a:p>
          <a:p>
            <a:r>
              <a:rPr lang="fi-FI" b="0" baseline="0" dirty="0" smtClean="0"/>
              <a:t>Tässä ruudussa nyt näkyy listaa meidän ideoista ja vasemmalla näkyy kategorioita ja </a:t>
            </a:r>
            <a:r>
              <a:rPr lang="fi-FI" b="0" baseline="0" dirty="0" err="1" smtClean="0"/>
              <a:t>tagicloudia</a:t>
            </a:r>
            <a:r>
              <a:rPr lang="fi-FI" b="0" baseline="0" dirty="0" smtClean="0"/>
              <a:t> joita käytetään niiden ideoiden jäsentelyyn.</a:t>
            </a:r>
            <a:endParaRPr lang="en-US" b="0" dirty="0"/>
          </a:p>
        </p:txBody>
      </p:sp>
      <p:sp>
        <p:nvSpPr>
          <p:cNvPr id="4" name="Slide Number Placeholder 3"/>
          <p:cNvSpPr>
            <a:spLocks noGrp="1"/>
          </p:cNvSpPr>
          <p:nvPr>
            <p:ph type="sldNum" sz="quarter" idx="10"/>
          </p:nvPr>
        </p:nvSpPr>
        <p:spPr/>
        <p:txBody>
          <a:bodyPr/>
          <a:lstStyle/>
          <a:p>
            <a:fld id="{97CB9844-06C3-4822-82EB-10BA51B0C37C}"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Tässä on yksittäinen idea.</a:t>
            </a:r>
          </a:p>
          <a:p>
            <a:endParaRPr lang="fi-FI" dirty="0" smtClean="0"/>
          </a:p>
          <a:p>
            <a:r>
              <a:rPr lang="fi-FI" dirty="0" smtClean="0"/>
              <a:t>Idea</a:t>
            </a:r>
            <a:r>
              <a:rPr lang="fi-FI" baseline="0" dirty="0" smtClean="0"/>
              <a:t> koostuu siis itse siitä alkuperäisestä </a:t>
            </a:r>
          </a:p>
          <a:p>
            <a:pPr>
              <a:buFont typeface="Arial" pitchFamily="34" charset="0"/>
              <a:buChar char="•"/>
            </a:pPr>
            <a:r>
              <a:rPr lang="fi-FI" baseline="0" dirty="0" smtClean="0"/>
              <a:t>otsikosta ja vapaatekstistä</a:t>
            </a:r>
          </a:p>
          <a:p>
            <a:pPr>
              <a:buFont typeface="Arial" pitchFamily="34" charset="0"/>
              <a:buChar char="•"/>
            </a:pPr>
            <a:r>
              <a:rPr lang="fi-FI" baseline="0" dirty="0" smtClean="0"/>
              <a:t>Avainsanoista</a:t>
            </a:r>
          </a:p>
          <a:p>
            <a:pPr>
              <a:buFont typeface="Arial" pitchFamily="34" charset="0"/>
              <a:buChar char="•"/>
            </a:pPr>
            <a:r>
              <a:rPr lang="fi-FI" baseline="0" dirty="0" smtClean="0"/>
              <a:t>Kommenteista</a:t>
            </a:r>
          </a:p>
          <a:p>
            <a:pPr>
              <a:buFont typeface="Arial" pitchFamily="34" charset="0"/>
              <a:buChar char="•"/>
            </a:pPr>
            <a:r>
              <a:rPr lang="fi-FI" baseline="0" dirty="0" smtClean="0"/>
              <a:t>Äänistä</a:t>
            </a:r>
          </a:p>
          <a:p>
            <a:pPr>
              <a:buFont typeface="Arial" pitchFamily="34" charset="0"/>
              <a:buChar char="•"/>
            </a:pPr>
            <a:endParaRPr lang="fi-FI" baseline="0" dirty="0" smtClean="0"/>
          </a:p>
          <a:p>
            <a:pPr>
              <a:buFont typeface="Arial" pitchFamily="34" charset="0"/>
              <a:buNone/>
            </a:pPr>
            <a:r>
              <a:rPr lang="fi-FI" baseline="0" dirty="0" smtClean="0"/>
              <a:t>Ja näin ollen se lopullinen idea on monen henkilön yhteistuotos.</a:t>
            </a:r>
            <a:endParaRPr lang="en-US" dirty="0"/>
          </a:p>
        </p:txBody>
      </p:sp>
      <p:sp>
        <p:nvSpPr>
          <p:cNvPr id="4" name="Slide Number Placeholder 3"/>
          <p:cNvSpPr>
            <a:spLocks noGrp="1"/>
          </p:cNvSpPr>
          <p:nvPr>
            <p:ph type="sldNum" sz="quarter" idx="10"/>
          </p:nvPr>
        </p:nvSpPr>
        <p:spPr/>
        <p:txBody>
          <a:bodyPr/>
          <a:lstStyle/>
          <a:p>
            <a:fld id="{97CB9844-06C3-4822-82EB-10BA51B0C37C}"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dirty="0" err="1" smtClean="0"/>
              <a:t>Uusi</a:t>
            </a:r>
            <a:r>
              <a:rPr lang="sv-FI" dirty="0" smtClean="0"/>
              <a:t> </a:t>
            </a:r>
            <a:r>
              <a:rPr lang="sv-FI" dirty="0" err="1" smtClean="0"/>
              <a:t>mantramme</a:t>
            </a:r>
            <a:r>
              <a:rPr lang="sv-FI" dirty="0" smtClean="0"/>
              <a:t> on </a:t>
            </a:r>
            <a:r>
              <a:rPr lang="sv-FI" dirty="0" err="1" smtClean="0"/>
              <a:t>että</a:t>
            </a:r>
            <a:r>
              <a:rPr lang="sv-FI" dirty="0" smtClean="0"/>
              <a:t> </a:t>
            </a:r>
            <a:r>
              <a:rPr lang="sv-FI" dirty="0" err="1" smtClean="0"/>
              <a:t>luomme</a:t>
            </a:r>
            <a:r>
              <a:rPr lang="sv-FI" baseline="0" dirty="0" smtClean="0"/>
              <a:t> </a:t>
            </a:r>
            <a:r>
              <a:rPr lang="sv-FI" baseline="0" dirty="0" err="1" smtClean="0"/>
              <a:t>vähemmän</a:t>
            </a:r>
            <a:r>
              <a:rPr lang="sv-FI" baseline="0" dirty="0" smtClean="0"/>
              <a:t> </a:t>
            </a:r>
            <a:r>
              <a:rPr lang="sv-FI" baseline="0" dirty="0" err="1" smtClean="0"/>
              <a:t>softaa</a:t>
            </a:r>
            <a:r>
              <a:rPr lang="sv-FI" baseline="0" dirty="0" smtClean="0"/>
              <a:t>.</a:t>
            </a:r>
          </a:p>
          <a:p>
            <a:endParaRPr lang="sv-FI" baseline="0" dirty="0" smtClean="0"/>
          </a:p>
          <a:p>
            <a:r>
              <a:rPr lang="sv-FI" baseline="0" dirty="0" err="1" smtClean="0"/>
              <a:t>Tämä</a:t>
            </a:r>
            <a:r>
              <a:rPr lang="sv-FI" baseline="0" dirty="0" smtClean="0"/>
              <a:t> </a:t>
            </a:r>
            <a:r>
              <a:rPr lang="sv-FI" baseline="0" dirty="0" err="1" smtClean="0"/>
              <a:t>tarkoittaa</a:t>
            </a:r>
            <a:r>
              <a:rPr lang="sv-FI" baseline="0" dirty="0" smtClean="0"/>
              <a:t> </a:t>
            </a:r>
            <a:r>
              <a:rPr lang="sv-FI" baseline="0" dirty="0" err="1" smtClean="0"/>
              <a:t>vähemmän</a:t>
            </a:r>
            <a:r>
              <a:rPr lang="sv-FI" baseline="0" dirty="0" smtClean="0"/>
              <a:t> </a:t>
            </a:r>
            <a:r>
              <a:rPr lang="sv-FI" baseline="0" dirty="0" err="1" smtClean="0"/>
              <a:t>softaa</a:t>
            </a:r>
            <a:r>
              <a:rPr lang="sv-FI" baseline="0" dirty="0" smtClean="0"/>
              <a:t> </a:t>
            </a:r>
            <a:r>
              <a:rPr lang="sv-FI" baseline="0" dirty="0" err="1" smtClean="0"/>
              <a:t>sille</a:t>
            </a:r>
            <a:r>
              <a:rPr lang="sv-FI" baseline="0" dirty="0" smtClean="0"/>
              <a:t> </a:t>
            </a:r>
            <a:r>
              <a:rPr lang="sv-FI" baseline="0" dirty="0" err="1" smtClean="0"/>
              <a:t>loppukäyttäjälle</a:t>
            </a:r>
            <a:endParaRPr lang="sv-FI" baseline="0" dirty="0" smtClean="0"/>
          </a:p>
          <a:p>
            <a:endParaRPr lang="sv-FI" baseline="0" dirty="0" smtClean="0"/>
          </a:p>
          <a:p>
            <a:r>
              <a:rPr lang="sv-FI" baseline="0" dirty="0" err="1" smtClean="0"/>
              <a:t>Sillä</a:t>
            </a:r>
            <a:r>
              <a:rPr lang="sv-FI" baseline="0" dirty="0" smtClean="0"/>
              <a:t> </a:t>
            </a:r>
            <a:r>
              <a:rPr lang="sv-FI" baseline="0" dirty="0" err="1" smtClean="0"/>
              <a:t>meidän</a:t>
            </a:r>
            <a:r>
              <a:rPr lang="sv-FI" baseline="0" dirty="0" smtClean="0"/>
              <a:t> </a:t>
            </a:r>
            <a:r>
              <a:rPr lang="sv-FI" baseline="0" dirty="0" err="1" smtClean="0"/>
              <a:t>mukaan</a:t>
            </a:r>
            <a:r>
              <a:rPr lang="sv-FI" baseline="0" dirty="0" smtClean="0"/>
              <a:t> </a:t>
            </a:r>
            <a:r>
              <a:rPr lang="sv-FI" baseline="0" dirty="0" err="1" smtClean="0"/>
              <a:t>kukaan</a:t>
            </a:r>
            <a:r>
              <a:rPr lang="sv-FI" baseline="0" dirty="0" smtClean="0"/>
              <a:t> </a:t>
            </a:r>
            <a:r>
              <a:rPr lang="sv-FI" baseline="0" dirty="0" err="1" smtClean="0"/>
              <a:t>ei</a:t>
            </a:r>
            <a:r>
              <a:rPr lang="sv-FI" baseline="0" dirty="0" smtClean="0"/>
              <a:t> </a:t>
            </a:r>
            <a:r>
              <a:rPr lang="sv-FI" baseline="0" dirty="0" err="1" smtClean="0"/>
              <a:t>halua</a:t>
            </a:r>
            <a:r>
              <a:rPr lang="sv-FI" baseline="0" dirty="0" smtClean="0"/>
              <a:t> </a:t>
            </a:r>
            <a:r>
              <a:rPr lang="sv-FI" baseline="0" dirty="0" err="1" smtClean="0"/>
              <a:t>käyttää</a:t>
            </a:r>
            <a:r>
              <a:rPr lang="sv-FI" baseline="0" dirty="0" smtClean="0"/>
              <a:t> </a:t>
            </a:r>
            <a:r>
              <a:rPr lang="sv-FI" baseline="0" dirty="0" err="1" smtClean="0"/>
              <a:t>mitään</a:t>
            </a:r>
            <a:r>
              <a:rPr lang="sv-FI" baseline="0" dirty="0" smtClean="0"/>
              <a:t> </a:t>
            </a:r>
            <a:r>
              <a:rPr lang="sv-FI" baseline="0" dirty="0" err="1" smtClean="0"/>
              <a:t>softaa</a:t>
            </a:r>
            <a:r>
              <a:rPr lang="sv-FI" baseline="0" dirty="0" smtClean="0"/>
              <a:t> </a:t>
            </a:r>
            <a:r>
              <a:rPr lang="sv-FI" baseline="0" dirty="0" err="1" smtClean="0"/>
              <a:t>työssään</a:t>
            </a:r>
            <a:r>
              <a:rPr lang="sv-FI" baseline="0" dirty="0" smtClean="0"/>
              <a:t>. </a:t>
            </a:r>
            <a:r>
              <a:rPr lang="sv-FI" baseline="0" dirty="0" err="1" smtClean="0"/>
              <a:t>Ainakin</a:t>
            </a:r>
            <a:r>
              <a:rPr lang="sv-FI" baseline="0" dirty="0" smtClean="0"/>
              <a:t> </a:t>
            </a:r>
            <a:r>
              <a:rPr lang="sv-FI" baseline="0" dirty="0" err="1" smtClean="0"/>
              <a:t>itse</a:t>
            </a:r>
            <a:r>
              <a:rPr lang="sv-FI" baseline="0" dirty="0" smtClean="0"/>
              <a:t> </a:t>
            </a:r>
            <a:r>
              <a:rPr lang="sv-FI" baseline="0" dirty="0" err="1" smtClean="0"/>
              <a:t>käyttäsin</a:t>
            </a:r>
            <a:r>
              <a:rPr lang="sv-FI" baseline="0" dirty="0" smtClean="0"/>
              <a:t> </a:t>
            </a:r>
            <a:r>
              <a:rPr lang="sv-FI" baseline="0" dirty="0" err="1" smtClean="0"/>
              <a:t>pelkästään</a:t>
            </a:r>
            <a:r>
              <a:rPr lang="sv-FI" baseline="0" dirty="0" smtClean="0"/>
              <a:t> </a:t>
            </a:r>
            <a:r>
              <a:rPr lang="sv-FI" baseline="0" dirty="0" err="1" smtClean="0"/>
              <a:t>sähköpostia</a:t>
            </a:r>
            <a:r>
              <a:rPr lang="sv-FI" baseline="0" dirty="0" smtClean="0"/>
              <a:t> jos </a:t>
            </a:r>
            <a:r>
              <a:rPr lang="sv-FI" baseline="0" dirty="0" err="1" smtClean="0"/>
              <a:t>valita</a:t>
            </a:r>
            <a:r>
              <a:rPr lang="sv-FI" baseline="0" dirty="0" smtClean="0"/>
              <a:t> </a:t>
            </a:r>
            <a:r>
              <a:rPr lang="sv-FI" baseline="0" dirty="0" err="1" smtClean="0"/>
              <a:t>saisi</a:t>
            </a:r>
            <a:r>
              <a:rPr lang="sv-FI" baseline="0" dirty="0" smtClean="0"/>
              <a:t>.</a:t>
            </a:r>
          </a:p>
          <a:p>
            <a:endParaRPr lang="sv-FI" baseline="0" dirty="0" smtClean="0"/>
          </a:p>
          <a:p>
            <a:r>
              <a:rPr lang="sv-FI" baseline="0" dirty="0" err="1" smtClean="0"/>
              <a:t>Tähän</a:t>
            </a:r>
            <a:r>
              <a:rPr lang="sv-FI" baseline="0" dirty="0" smtClean="0"/>
              <a:t> </a:t>
            </a:r>
            <a:r>
              <a:rPr lang="sv-FI" baseline="0" dirty="0" err="1" smtClean="0"/>
              <a:t>lopputulokseen</a:t>
            </a:r>
            <a:r>
              <a:rPr lang="sv-FI" baseline="0" dirty="0" smtClean="0"/>
              <a:t> </a:t>
            </a:r>
            <a:r>
              <a:rPr lang="sv-FI" baseline="0" dirty="0" err="1" smtClean="0"/>
              <a:t>me</a:t>
            </a:r>
            <a:r>
              <a:rPr lang="sv-FI" baseline="0" dirty="0" smtClean="0"/>
              <a:t> </a:t>
            </a:r>
            <a:r>
              <a:rPr lang="sv-FI" baseline="0" dirty="0" err="1" smtClean="0"/>
              <a:t>pyritään</a:t>
            </a:r>
            <a:r>
              <a:rPr lang="sv-FI" baseline="0" dirty="0" smtClean="0"/>
              <a:t> </a:t>
            </a:r>
            <a:r>
              <a:rPr lang="sv-FI" baseline="0" dirty="0" err="1" smtClean="0"/>
              <a:t>luomalla</a:t>
            </a:r>
            <a:r>
              <a:rPr lang="sv-FI" baseline="0" dirty="0" smtClean="0"/>
              <a:t> </a:t>
            </a:r>
            <a:r>
              <a:rPr lang="sv-FI" baseline="0" dirty="0" err="1" smtClean="0"/>
              <a:t>käyttäjälle</a:t>
            </a:r>
            <a:r>
              <a:rPr lang="sv-FI" baseline="0" dirty="0" smtClean="0"/>
              <a:t> ja </a:t>
            </a:r>
            <a:r>
              <a:rPr lang="sv-FI" baseline="0" dirty="0" err="1" smtClean="0"/>
              <a:t>hänen</a:t>
            </a:r>
            <a:r>
              <a:rPr lang="sv-FI" baseline="0" dirty="0" smtClean="0"/>
              <a:t> </a:t>
            </a:r>
            <a:r>
              <a:rPr lang="sv-FI" baseline="0" dirty="0" err="1" smtClean="0"/>
              <a:t>prosessilleen</a:t>
            </a:r>
            <a:r>
              <a:rPr lang="sv-FI" baseline="0" dirty="0" smtClean="0"/>
              <a:t> </a:t>
            </a:r>
            <a:r>
              <a:rPr lang="sv-FI" baseline="0" dirty="0" err="1" smtClean="0"/>
              <a:t>rakennettuja</a:t>
            </a:r>
            <a:r>
              <a:rPr lang="sv-FI" baseline="0" dirty="0" smtClean="0"/>
              <a:t> </a:t>
            </a:r>
            <a:r>
              <a:rPr lang="sv-FI" baseline="0" dirty="0" err="1" smtClean="0"/>
              <a:t>relevantteja</a:t>
            </a:r>
            <a:r>
              <a:rPr lang="sv-FI" baseline="0" dirty="0" smtClean="0"/>
              <a:t> </a:t>
            </a:r>
            <a:r>
              <a:rPr lang="sv-FI" baseline="0" dirty="0" err="1" smtClean="0"/>
              <a:t>käyttöliittymiä</a:t>
            </a:r>
            <a:r>
              <a:rPr lang="sv-FI" baseline="0" dirty="0" smtClean="0"/>
              <a:t> </a:t>
            </a:r>
            <a:r>
              <a:rPr lang="sv-FI" baseline="0" dirty="0" err="1" smtClean="0"/>
              <a:t>vaikeakäyttöisten</a:t>
            </a:r>
            <a:r>
              <a:rPr lang="sv-FI" baseline="0" dirty="0" smtClean="0"/>
              <a:t> </a:t>
            </a:r>
            <a:r>
              <a:rPr lang="sv-FI" baseline="0" dirty="0" err="1" smtClean="0"/>
              <a:t>järjestelmien</a:t>
            </a:r>
            <a:r>
              <a:rPr lang="sv-FI" baseline="0" dirty="0" smtClean="0"/>
              <a:t> </a:t>
            </a:r>
            <a:r>
              <a:rPr lang="sv-FI" baseline="0" dirty="0" err="1" smtClean="0"/>
              <a:t>päälle</a:t>
            </a:r>
            <a:r>
              <a:rPr lang="sv-FI" baseline="0" dirty="0" smtClean="0"/>
              <a:t>.</a:t>
            </a:r>
          </a:p>
          <a:p>
            <a:endParaRPr lang="sv-FI" baseline="0" dirty="0" smtClean="0"/>
          </a:p>
        </p:txBody>
      </p:sp>
      <p:sp>
        <p:nvSpPr>
          <p:cNvPr id="4" name="Slide Number Placeholder 3"/>
          <p:cNvSpPr>
            <a:spLocks noGrp="1"/>
          </p:cNvSpPr>
          <p:nvPr>
            <p:ph type="sldNum" sz="quarter" idx="10"/>
          </p:nvPr>
        </p:nvSpPr>
        <p:spPr/>
        <p:txBody>
          <a:bodyPr/>
          <a:lstStyle/>
          <a:p>
            <a:fld id="{838641CB-4041-4120-8C5A-5C8B128BC9B7}" type="slidenum">
              <a:rPr lang="en-US" smtClean="0"/>
              <a:pPr/>
              <a:t>4</a:t>
            </a:fld>
            <a:endParaRPr lang="en-US"/>
          </a:p>
        </p:txBody>
      </p:sp>
    </p:spTree>
    <p:extLst>
      <p:ext uri="{BB962C8B-B14F-4D97-AF65-F5344CB8AC3E}">
        <p14:creationId xmlns:p14="http://schemas.microsoft.com/office/powerpoint/2010/main" xmlns="" val="686551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 </a:t>
            </a:r>
            <a:r>
              <a:rPr lang="fi-FI" dirty="0" err="1" smtClean="0"/>
              <a:t>itseasiassa</a:t>
            </a:r>
            <a:r>
              <a:rPr lang="fi-FI" dirty="0" smtClean="0"/>
              <a:t> se</a:t>
            </a:r>
            <a:r>
              <a:rPr lang="fi-FI" baseline="0" dirty="0" smtClean="0"/>
              <a:t> yhteistuotos saattaa mennä jopa idea- tai aloiterajojen yli sillä meillä on implementoitu myös </a:t>
            </a:r>
            <a:r>
              <a:rPr lang="fi-FI" baseline="0" dirty="0" err="1" smtClean="0"/>
              <a:t>tälläinen</a:t>
            </a:r>
            <a:r>
              <a:rPr lang="fi-FI" baseline="0" dirty="0" smtClean="0"/>
              <a:t> ideoiden relaatiokartta.</a:t>
            </a:r>
          </a:p>
          <a:p>
            <a:endParaRPr lang="fi-FI" baseline="0" dirty="0" smtClean="0"/>
          </a:p>
          <a:p>
            <a:r>
              <a:rPr lang="fi-FI" baseline="0" dirty="0" smtClean="0"/>
              <a:t>Eli me piirretään idean ympärille hämähäkinseitti sen mukaan miten se liittyy tarkastelussa olevaan ideaan ja taas siihen liittyviin ideoihin.</a:t>
            </a:r>
          </a:p>
          <a:p>
            <a:endParaRPr lang="fi-FI" baseline="0" dirty="0" smtClean="0"/>
          </a:p>
          <a:p>
            <a:r>
              <a:rPr lang="fi-FI" baseline="0" dirty="0" smtClean="0"/>
              <a:t>Me katsomme läpi sen idean otsikon, vapaamuotoisen tekstin, kategoriat, avainsanat ja myös sen mitä käyttäjät tekee siellä ideassa. Eli käykö esim. järjestelmällisesti katsomassa myös jotain toista ideaa.</a:t>
            </a:r>
            <a:endParaRPr lang="en-US" dirty="0"/>
          </a:p>
        </p:txBody>
      </p:sp>
      <p:sp>
        <p:nvSpPr>
          <p:cNvPr id="4" name="Slide Number Placeholder 3"/>
          <p:cNvSpPr>
            <a:spLocks noGrp="1"/>
          </p:cNvSpPr>
          <p:nvPr>
            <p:ph type="sldNum" sz="quarter" idx="10"/>
          </p:nvPr>
        </p:nvSpPr>
        <p:spPr/>
        <p:txBody>
          <a:bodyPr/>
          <a:lstStyle/>
          <a:p>
            <a:fld id="{97CB9844-06C3-4822-82EB-10BA51B0C37C}"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Sproodle</a:t>
            </a:r>
            <a:r>
              <a:rPr lang="fi-FI" baseline="0" dirty="0" smtClean="0"/>
              <a:t> on </a:t>
            </a:r>
            <a:r>
              <a:rPr lang="fi-FI" baseline="0" dirty="0" err="1" smtClean="0"/>
              <a:t>Silverlight-sovellus</a:t>
            </a:r>
            <a:r>
              <a:rPr lang="fi-FI" baseline="0" dirty="0" smtClean="0"/>
              <a:t> ja me ollaan pyöritelty sitä </a:t>
            </a:r>
            <a:r>
              <a:rPr lang="fi-FI" baseline="0" dirty="0" err="1" smtClean="0"/>
              <a:t>Azuressa</a:t>
            </a:r>
            <a:r>
              <a:rPr lang="fi-FI" baseline="0" dirty="0" smtClean="0"/>
              <a:t> ja EC2:ssa.</a:t>
            </a:r>
          </a:p>
          <a:p>
            <a:endParaRPr lang="fi-FI" baseline="0" dirty="0" smtClean="0"/>
          </a:p>
          <a:p>
            <a:r>
              <a:rPr lang="fi-FI" baseline="0" dirty="0" err="1" smtClean="0"/>
              <a:t>Sproodlea</a:t>
            </a:r>
            <a:r>
              <a:rPr lang="fi-FI" baseline="0" dirty="0" smtClean="0"/>
              <a:t> on myyty useammalle asiakkaalle ja </a:t>
            </a:r>
            <a:r>
              <a:rPr lang="fi-FI" baseline="0" dirty="0" err="1" smtClean="0"/>
              <a:t>itseasiassa</a:t>
            </a:r>
            <a:r>
              <a:rPr lang="fi-FI" baseline="0" dirty="0" smtClean="0"/>
              <a:t> sitä on käytetty muuhunkin kun innovaatiotyökaluksi, joten se on </a:t>
            </a:r>
            <a:r>
              <a:rPr lang="fi-FI" baseline="0" dirty="0" err="1" smtClean="0"/>
              <a:t>poikinu</a:t>
            </a:r>
            <a:r>
              <a:rPr lang="fi-FI" baseline="0" dirty="0" smtClean="0"/>
              <a:t> meille toisenlaistakin bisnestä. </a:t>
            </a:r>
            <a:endParaRPr lang="en-US" dirty="0"/>
          </a:p>
        </p:txBody>
      </p:sp>
      <p:sp>
        <p:nvSpPr>
          <p:cNvPr id="4" name="Slide Number Placeholder 3"/>
          <p:cNvSpPr>
            <a:spLocks noGrp="1"/>
          </p:cNvSpPr>
          <p:nvPr>
            <p:ph type="sldNum" sz="quarter" idx="10"/>
          </p:nvPr>
        </p:nvSpPr>
        <p:spPr/>
        <p:txBody>
          <a:bodyPr/>
          <a:lstStyle/>
          <a:p>
            <a:fld id="{97CB9844-06C3-4822-82EB-10BA51B0C37C}"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Toinen sovellus mitä aion näyttää on meidän </a:t>
            </a:r>
            <a:r>
              <a:rPr lang="fi-FI" dirty="0" err="1" smtClean="0"/>
              <a:t>Catalyst-tuoteperhe</a:t>
            </a:r>
            <a:r>
              <a:rPr lang="fi-FI"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Huolto ja huoltopalvelu liiketoimintaa, miten sitä tehostetaan</a:t>
            </a:r>
          </a:p>
          <a:p>
            <a:endParaRPr lang="fi-FI" dirty="0" smtClean="0"/>
          </a:p>
          <a:p>
            <a:r>
              <a:rPr lang="fi-FI" dirty="0" smtClean="0"/>
              <a:t>Uusien laitteiden myynti vaikeaa</a:t>
            </a:r>
            <a:r>
              <a:rPr lang="en-US" dirty="0" smtClean="0"/>
              <a:t>,</a:t>
            </a:r>
            <a:r>
              <a:rPr lang="en-US" baseline="0" dirty="0" smtClean="0"/>
              <a:t> </a:t>
            </a:r>
            <a:r>
              <a:rPr lang="en-US" baseline="0" dirty="0" err="1" smtClean="0"/>
              <a:t>yritetään</a:t>
            </a:r>
            <a:r>
              <a:rPr lang="en-US" baseline="0" dirty="0" smtClean="0"/>
              <a:t> </a:t>
            </a:r>
            <a:r>
              <a:rPr lang="en-US" baseline="0" dirty="0" err="1" smtClean="0"/>
              <a:t>löytää</a:t>
            </a:r>
            <a:r>
              <a:rPr lang="en-US" baseline="0" dirty="0" smtClean="0"/>
              <a:t> </a:t>
            </a:r>
            <a:r>
              <a:rPr lang="en-US" baseline="0" dirty="0" err="1" smtClean="0"/>
              <a:t>uutta</a:t>
            </a:r>
            <a:r>
              <a:rPr lang="en-US" baseline="0" dirty="0" smtClean="0"/>
              <a:t> </a:t>
            </a:r>
            <a:r>
              <a:rPr lang="en-US" baseline="0" dirty="0" err="1" smtClean="0"/>
              <a:t>liiketoimintaa</a:t>
            </a:r>
            <a:endParaRPr lang="en-US" baseline="0" dirty="0" smtClean="0"/>
          </a:p>
          <a:p>
            <a:endParaRPr lang="en-US" baseline="0" dirty="0" smtClean="0"/>
          </a:p>
          <a:p>
            <a:r>
              <a:rPr lang="fi-FI" baseline="0" dirty="0" smtClean="0"/>
              <a:t>Laitteiden tai koneiden myynnissä huonot katteet, muutamia prosentteja</a:t>
            </a:r>
          </a:p>
          <a:p>
            <a:endParaRPr lang="fi-FI" baseline="0" dirty="0" smtClean="0"/>
          </a:p>
          <a:p>
            <a:r>
              <a:rPr lang="fi-FI" baseline="0" dirty="0" smtClean="0"/>
              <a:t>Huoltoliiketoiminnassa katteet voi olla 20-30% välillä.</a:t>
            </a:r>
          </a:p>
          <a:p>
            <a:endParaRPr lang="fi-FI" baseline="0" dirty="0" smtClean="0"/>
          </a:p>
          <a:p>
            <a:endParaRPr lang="fi-FI"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Neljä </a:t>
            </a:r>
            <a:r>
              <a:rPr lang="fi-FI" dirty="0" err="1" smtClean="0"/>
              <a:t>modulia</a:t>
            </a:r>
            <a:endParaRPr lang="fi-FI" dirty="0" smtClean="0"/>
          </a:p>
          <a:p>
            <a:r>
              <a:rPr lang="fi-FI" dirty="0" smtClean="0"/>
              <a:t>Integroituvat </a:t>
            </a:r>
          </a:p>
          <a:p>
            <a:endParaRPr lang="fi-FI" dirty="0" smtClean="0"/>
          </a:p>
          <a:p>
            <a:r>
              <a:rPr lang="fi-FI" dirty="0" smtClean="0"/>
              <a:t>Palveluna</a:t>
            </a:r>
            <a:r>
              <a:rPr lang="fi-FI" baseline="0" dirty="0" smtClean="0"/>
              <a:t> siksi että huoltoliiketoimintaan lähtevät yritykset eivät luonnollisesti ole saaneet vielä suunniteltua sitä huoltotoimintaansa ja tämän vuoksi</a:t>
            </a:r>
          </a:p>
          <a:p>
            <a:r>
              <a:rPr lang="fi-FI" baseline="0" dirty="0" smtClean="0"/>
              <a:t>Vaikea tehdä suuria investointeja</a:t>
            </a:r>
          </a:p>
          <a:p>
            <a:r>
              <a:rPr lang="fi-FI" baseline="0" dirty="0" smtClean="0"/>
              <a:t>Työkaluja kokeilemalla</a:t>
            </a:r>
          </a:p>
          <a:p>
            <a:r>
              <a:rPr lang="fi-FI" baseline="0" dirty="0" smtClean="0"/>
              <a:t>Ja muokkaamalla helppo lähteä luomaan prosessia</a:t>
            </a:r>
          </a:p>
          <a:p>
            <a:endParaRPr lang="fi-FI" baseline="0" dirty="0" smtClean="0"/>
          </a:p>
          <a:p>
            <a:r>
              <a:rPr lang="fi-FI" baseline="0" dirty="0" smtClean="0"/>
              <a:t>Palveluna monimutkainen</a:t>
            </a:r>
            <a:r>
              <a:rPr lang="en-US" baseline="0" dirty="0" smtClean="0"/>
              <a:t> </a:t>
            </a:r>
            <a:r>
              <a:rPr lang="en-US" baseline="0" dirty="0" err="1" smtClean="0"/>
              <a:t>sillä</a:t>
            </a:r>
            <a:endParaRPr lang="en-US" baseline="0" dirty="0" smtClean="0"/>
          </a:p>
          <a:p>
            <a:r>
              <a:rPr lang="fi-FI" baseline="0" dirty="0" smtClean="0"/>
              <a:t>Oikeasti Software plus </a:t>
            </a:r>
            <a:r>
              <a:rPr lang="fi-FI" baseline="0" dirty="0" err="1" smtClean="0"/>
              <a:t>services</a:t>
            </a:r>
            <a:endParaRPr lang="fi-FI" baseline="0" dirty="0" smtClean="0"/>
          </a:p>
          <a:p>
            <a:r>
              <a:rPr lang="fi-FI" baseline="0" dirty="0" smtClean="0"/>
              <a:t>Sillä eri osien on toimittava yrityksen omassa verkossa, osa pilvessä, osa </a:t>
            </a:r>
            <a:r>
              <a:rPr lang="fi-FI" baseline="0" dirty="0" err="1" smtClean="0"/>
              <a:t>klienteilla</a:t>
            </a:r>
            <a:r>
              <a:rPr lang="fi-FI" baseline="0" dirty="0" smtClean="0"/>
              <a:t> </a:t>
            </a:r>
            <a:r>
              <a:rPr lang="fi-FI" baseline="0" dirty="0" err="1" smtClean="0"/>
              <a:t>offline</a:t>
            </a:r>
            <a:r>
              <a:rPr lang="fi-FI" baseline="0" dirty="0" smtClean="0"/>
              <a:t> tilassa. Käyttäjät sisäverkosta, ulkoa useampia rooleja (</a:t>
            </a:r>
            <a:r>
              <a:rPr lang="fi-FI" baseline="0" dirty="0" err="1" smtClean="0"/>
              <a:t>esim</a:t>
            </a:r>
            <a:r>
              <a:rPr lang="fi-FI" baseline="0" dirty="0" smtClean="0"/>
              <a:t> kumppaneita, asiakkaita)</a:t>
            </a:r>
          </a:p>
        </p:txBody>
      </p:sp>
      <p:sp>
        <p:nvSpPr>
          <p:cNvPr id="4" name="Slide Number Placeholder 3"/>
          <p:cNvSpPr>
            <a:spLocks noGrp="1"/>
          </p:cNvSpPr>
          <p:nvPr>
            <p:ph type="sldNum" sz="quarter" idx="10"/>
          </p:nvPr>
        </p:nvSpPr>
        <p:spPr/>
        <p:txBody>
          <a:bodyPr/>
          <a:lstStyle/>
          <a:p>
            <a:fld id="{6442ECFD-6265-4EDD-8073-34EEAC9BC904}"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Luodaan</a:t>
            </a:r>
            <a:r>
              <a:rPr lang="fi-FI" baseline="0" dirty="0" smtClean="0"/>
              <a:t> varaosakatalogeja, piirustuksia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46</a:t>
            </a:fld>
            <a:endParaRPr lang="en-US"/>
          </a:p>
        </p:txBody>
      </p:sp>
    </p:spTree>
    <p:extLst>
      <p:ext uri="{BB962C8B-B14F-4D97-AF65-F5344CB8AC3E}">
        <p14:creationId xmlns="" xmlns:p14="http://schemas.microsoft.com/office/powerpoint/2007/7/12/main" val="292664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1" hangingPunct="1">
              <a:buFont typeface="Arial" pitchFamily="34" charset="0"/>
              <a:buNone/>
            </a:pPr>
            <a:r>
              <a:rPr lang="fi-FI" sz="1200" dirty="0" err="1" smtClean="0"/>
              <a:t>Hotspotteja</a:t>
            </a:r>
            <a:r>
              <a:rPr lang="fi-FI" sz="1200" dirty="0" smtClean="0"/>
              <a:t>, pohjatiedon luontia, kenttätieto tuodaan yleensä tuotannonohjausjärjestelmästä.</a:t>
            </a:r>
            <a:endParaRPr lang="en-US" sz="1200" dirty="0" smtClean="0"/>
          </a:p>
          <a:p>
            <a:pPr marL="0" indent="0" algn="just" eaLnBrk="1" hangingPunct="1">
              <a:buFont typeface="Arial" pitchFamily="34" charset="0"/>
              <a:buNone/>
            </a:pPr>
            <a:endParaRPr lang="en-US" sz="1200" dirty="0" smtClean="0"/>
          </a:p>
          <a:p>
            <a:pPr marL="0" indent="0" algn="just" eaLnBrk="1" hangingPunct="1">
              <a:buFont typeface="Arial" pitchFamily="34" charset="0"/>
              <a:buNone/>
            </a:pPr>
            <a:r>
              <a:rPr lang="en-US" sz="1200" dirty="0" smtClean="0"/>
              <a:t>Catalyst Designer is a tool to manage the information that will be available for other users in the other Catalyst modules.  It is normally used only </a:t>
            </a:r>
            <a:r>
              <a:rPr lang="en-US" sz="1200" b="1" dirty="0" smtClean="0"/>
              <a:t>by a handful of users </a:t>
            </a:r>
            <a:r>
              <a:rPr lang="en-US" sz="1200" dirty="0" smtClean="0"/>
              <a:t>who prepare and extend the information that has been integrated from the manufacturing system to be useful for aftersales users. </a:t>
            </a:r>
          </a:p>
          <a:p>
            <a:pPr marL="0" indent="0" algn="just" eaLnBrk="1" hangingPunct="1">
              <a:buFont typeface="Arial" pitchFamily="34" charset="0"/>
              <a:buNone/>
            </a:pPr>
            <a:r>
              <a:rPr lang="en-US" sz="1200" dirty="0" smtClean="0"/>
              <a:t>In Designer you can build Service Catalogues, maintain service structures and spare part lists, prepare interactive drawings by adding hotspots on drawings and linking to spare parts, etc. </a:t>
            </a:r>
          </a:p>
          <a:p>
            <a:pPr marL="0" indent="0" algn="just" eaLnBrk="1" hangingPunct="1">
              <a:buFont typeface="Arial" pitchFamily="34" charset="0"/>
              <a:buNone/>
            </a:pPr>
            <a:r>
              <a:rPr lang="en-US" sz="1200" dirty="0" smtClean="0"/>
              <a:t>Other support </a:t>
            </a:r>
            <a:r>
              <a:rPr lang="en-US" sz="1200" b="1" dirty="0" smtClean="0"/>
              <a:t>documentation</a:t>
            </a:r>
            <a:r>
              <a:rPr lang="en-US" sz="1200" dirty="0" smtClean="0"/>
              <a:t> such as service manuals and bulletins can be added for product models, equipment individuals or specific spare parts. This support documentation  is automatically shown to the service engineer when working on the field. </a:t>
            </a:r>
          </a:p>
          <a:p>
            <a:endParaRPr lang="en-US" dirty="0" smtClean="0"/>
          </a:p>
          <a:p>
            <a:pPr algn="just">
              <a:spcBef>
                <a:spcPct val="20000"/>
              </a:spcBef>
              <a:buFont typeface="Arial" pitchFamily="34" charset="0"/>
              <a:buNone/>
              <a:defRPr/>
            </a:pPr>
            <a:r>
              <a:rPr lang="en-US" sz="1200" dirty="0" smtClean="0">
                <a:latin typeface="+mn-lt"/>
                <a:cs typeface="+mn-cs"/>
              </a:rPr>
              <a:t>Interactive drawings make it easy to find the parts needed for a service operation, see the details such as part number, replacement information, stock availability etc. </a:t>
            </a:r>
          </a:p>
          <a:p>
            <a:pPr algn="just">
              <a:spcBef>
                <a:spcPct val="20000"/>
              </a:spcBef>
              <a:buFont typeface="Arial" pitchFamily="34" charset="0"/>
              <a:buNone/>
              <a:defRPr/>
            </a:pPr>
            <a:r>
              <a:rPr lang="en-US" sz="1200" dirty="0" smtClean="0">
                <a:latin typeface="+mn-lt"/>
                <a:cs typeface="+mn-cs"/>
              </a:rPr>
              <a:t>Much of the information </a:t>
            </a:r>
            <a:r>
              <a:rPr lang="en-US" sz="1200" b="1" dirty="0" smtClean="0">
                <a:latin typeface="+mn-lt"/>
                <a:cs typeface="+mn-cs"/>
              </a:rPr>
              <a:t>is integrated from the manufacturing ERP</a:t>
            </a:r>
            <a:r>
              <a:rPr lang="en-US" sz="1200" dirty="0" smtClean="0">
                <a:latin typeface="+mn-lt"/>
                <a:cs typeface="+mn-cs"/>
              </a:rPr>
              <a:t>, but Parts, Hotspots, and Documents can be easily added and structures modified by dragging and dropping. </a:t>
            </a: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47</a:t>
            </a:fld>
            <a:endParaRPr lang="en-US"/>
          </a:p>
        </p:txBody>
      </p:sp>
    </p:spTree>
    <p:extLst>
      <p:ext uri="{BB962C8B-B14F-4D97-AF65-F5344CB8AC3E}">
        <p14:creationId xmlns:p14="http://schemas.microsoft.com/office/powerpoint/2007/7/12/main" xmlns="" val="136236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Suunnitellaan</a:t>
            </a:r>
            <a:r>
              <a:rPr lang="fi-FI" baseline="0" dirty="0" smtClean="0"/>
              <a:t> huoltokeikkoja, huoltotilauksia, asiakaskohtaiset tiedot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48</a:t>
            </a:fld>
            <a:endParaRPr lang="en-US"/>
          </a:p>
        </p:txBody>
      </p:sp>
    </p:spTree>
    <p:extLst>
      <p:ext uri="{BB962C8B-B14F-4D97-AF65-F5344CB8AC3E}">
        <p14:creationId xmlns="" xmlns:p14="http://schemas.microsoft.com/office/powerpoint/2007/7/12/main" val="4027967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1" hangingPunct="1">
              <a:buFont typeface="Arial" pitchFamily="34" charset="0"/>
              <a:buNone/>
            </a:pPr>
            <a:r>
              <a:rPr lang="fi-FI" sz="1200" dirty="0" smtClean="0"/>
              <a:t>Analysoidaan huoltodataa.</a:t>
            </a:r>
            <a:endParaRPr lang="en-US" sz="1200" dirty="0" smtClean="0"/>
          </a:p>
          <a:p>
            <a:pPr marL="0" indent="0" algn="just" eaLnBrk="1" hangingPunct="1">
              <a:buFont typeface="Arial" pitchFamily="34" charset="0"/>
              <a:buNone/>
            </a:pPr>
            <a:endParaRPr lang="en-US" sz="1200" dirty="0" smtClean="0"/>
          </a:p>
          <a:p>
            <a:pPr marL="0" indent="0" algn="just" eaLnBrk="1" hangingPunct="1">
              <a:buFont typeface="Arial" pitchFamily="34" charset="0"/>
              <a:buNone/>
            </a:pPr>
            <a:endParaRPr lang="en-US" sz="1200" dirty="0" smtClean="0"/>
          </a:p>
          <a:p>
            <a:pPr marL="0" indent="0" algn="just" eaLnBrk="1" hangingPunct="1">
              <a:buFont typeface="Arial" pitchFamily="34" charset="0"/>
              <a:buNone/>
            </a:pPr>
            <a:r>
              <a:rPr lang="en-US" sz="1200" dirty="0" smtClean="0"/>
              <a:t>Catalyst Control is the operational tool where aftersales activities are coordinated. The number </a:t>
            </a:r>
            <a:r>
              <a:rPr lang="en-US" sz="1200" b="1" dirty="0" smtClean="0"/>
              <a:t>of users is higher than in the  Designer</a:t>
            </a:r>
            <a:r>
              <a:rPr lang="en-US" sz="1200" dirty="0" smtClean="0"/>
              <a:t>, but normally only </a:t>
            </a:r>
            <a:r>
              <a:rPr lang="en-US" sz="1200" b="0" dirty="0" smtClean="0"/>
              <a:t>internal users who are involved in the planning of service activities and </a:t>
            </a:r>
            <a:r>
              <a:rPr lang="en-US" sz="1200" b="1" dirty="0" smtClean="0"/>
              <a:t>analyzing the service data</a:t>
            </a:r>
            <a:r>
              <a:rPr lang="en-US" sz="1200" dirty="0" smtClean="0"/>
              <a:t>. </a:t>
            </a:r>
          </a:p>
          <a:p>
            <a:pPr marL="0" indent="0" algn="just" eaLnBrk="1" hangingPunct="1">
              <a:buFont typeface="Arial" pitchFamily="34" charset="0"/>
              <a:buNone/>
            </a:pPr>
            <a:r>
              <a:rPr lang="en-US" sz="1200" dirty="0" smtClean="0"/>
              <a:t>In Catalyst Control you capture information about </a:t>
            </a:r>
            <a:r>
              <a:rPr lang="en-US" sz="1200" dirty="0" err="1" smtClean="0"/>
              <a:t>equipments</a:t>
            </a:r>
            <a:r>
              <a:rPr lang="en-US" sz="1200" dirty="0" smtClean="0"/>
              <a:t>, problem situations, and allocate  tasks to internal and external service engineers. </a:t>
            </a: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49</a:t>
            </a:fld>
            <a:endParaRPr lang="en-US"/>
          </a:p>
        </p:txBody>
      </p:sp>
    </p:spTree>
    <p:extLst>
      <p:ext uri="{BB962C8B-B14F-4D97-AF65-F5344CB8AC3E}">
        <p14:creationId xmlns:p14="http://schemas.microsoft.com/office/powerpoint/2007/7/12/main" xmlns="" val="1058657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Suunnitellaan huoltotoimenpiteitä.</a:t>
            </a:r>
          </a:p>
          <a:p>
            <a:endParaRPr lang="fi-FI" dirty="0" smtClean="0"/>
          </a:p>
          <a:p>
            <a:endParaRPr lang="en-US" dirty="0" smtClean="0"/>
          </a:p>
          <a:p>
            <a:pPr algn="just">
              <a:spcBef>
                <a:spcPct val="20000"/>
              </a:spcBef>
              <a:buFont typeface="Arial" pitchFamily="34" charset="0"/>
              <a:buNone/>
              <a:defRPr/>
            </a:pPr>
            <a:r>
              <a:rPr lang="en-US" sz="1200" dirty="0" smtClean="0">
                <a:latin typeface="+mn-lt"/>
                <a:cs typeface="+mn-cs"/>
              </a:rPr>
              <a:t>Service personnel  use the Catalyst Control module </a:t>
            </a:r>
            <a:r>
              <a:rPr lang="en-US" sz="1200" b="1" dirty="0" smtClean="0">
                <a:latin typeface="+mn-lt"/>
                <a:cs typeface="+mn-cs"/>
              </a:rPr>
              <a:t>to plan service activities</a:t>
            </a:r>
            <a:r>
              <a:rPr lang="en-US" sz="1200" dirty="0" smtClean="0">
                <a:latin typeface="+mn-lt"/>
                <a:cs typeface="+mn-cs"/>
              </a:rPr>
              <a:t>. </a:t>
            </a:r>
          </a:p>
          <a:p>
            <a:pPr algn="just">
              <a:spcBef>
                <a:spcPct val="20000"/>
              </a:spcBef>
              <a:buFont typeface="Arial" pitchFamily="34" charset="0"/>
              <a:buNone/>
              <a:defRPr/>
            </a:pPr>
            <a:r>
              <a:rPr lang="en-US" sz="1200" dirty="0" smtClean="0">
                <a:latin typeface="+mn-lt"/>
                <a:cs typeface="+mn-cs"/>
              </a:rPr>
              <a:t>The Customer and </a:t>
            </a:r>
            <a:r>
              <a:rPr lang="en-US" sz="1200" dirty="0" err="1" smtClean="0">
                <a:latin typeface="+mn-lt"/>
                <a:cs typeface="+mn-cs"/>
              </a:rPr>
              <a:t>Equipments</a:t>
            </a:r>
            <a:r>
              <a:rPr lang="en-US" sz="1200" dirty="0" smtClean="0">
                <a:latin typeface="+mn-lt"/>
                <a:cs typeface="+mn-cs"/>
              </a:rPr>
              <a:t> view show information about the customer, active service  contracts / plans and warranty, all equipment owned by the customer, with links to structures and documentation and the complete service history.  </a:t>
            </a: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50</a:t>
            </a:fld>
            <a:endParaRPr lang="en-US"/>
          </a:p>
        </p:txBody>
      </p:sp>
    </p:spTree>
    <p:extLst>
      <p:ext uri="{BB962C8B-B14F-4D97-AF65-F5344CB8AC3E}">
        <p14:creationId xmlns:p14="http://schemas.microsoft.com/office/powerpoint/2007/7/12/main" xmlns="" val="2526708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10 vuoden aikana räätäliprojekteja tekemällä tehty</a:t>
            </a:r>
            <a:r>
              <a:rPr lang="fi-FI" baseline="0" dirty="0" smtClean="0"/>
              <a:t> huomioita meidän asiakaskentästä.</a:t>
            </a:r>
          </a:p>
          <a:p>
            <a:endParaRPr lang="fi-FI" dirty="0" smtClean="0"/>
          </a:p>
          <a:p>
            <a:r>
              <a:rPr lang="fi-FI" dirty="0" smtClean="0"/>
              <a:t>Ollaan huomattu liiketoimintaongelmia, jotka toistuvasti</a:t>
            </a:r>
            <a:r>
              <a:rPr lang="fi-FI" baseline="0" dirty="0" smtClean="0"/>
              <a:t> ratkaistaan projekteina</a:t>
            </a:r>
          </a:p>
          <a:p>
            <a:endParaRPr lang="fi-FI" dirty="0" smtClean="0"/>
          </a:p>
          <a:p>
            <a:r>
              <a:rPr lang="fi-FI" dirty="0" smtClean="0"/>
              <a:t>Päätetty hakea</a:t>
            </a:r>
            <a:r>
              <a:rPr lang="fi-FI" baseline="0" dirty="0" smtClean="0"/>
              <a:t> kasvua tuotteistamalla asioita…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Usein </a:t>
            </a:r>
            <a:r>
              <a:rPr lang="fi-FI" dirty="0" err="1" smtClean="0"/>
              <a:t>huoltokeissi</a:t>
            </a:r>
            <a:r>
              <a:rPr lang="fi-FI" baseline="0" dirty="0" smtClean="0"/>
              <a:t> alkaa saapuvasta sähköpostista.</a:t>
            </a:r>
          </a:p>
          <a:p>
            <a:endParaRPr lang="fi-FI" baseline="0" dirty="0" smtClean="0"/>
          </a:p>
          <a:p>
            <a:r>
              <a:rPr lang="fi-FI" baseline="0" dirty="0" smtClean="0"/>
              <a:t>Sitä varten ollaan tehty tällainen Outlook- </a:t>
            </a:r>
            <a:r>
              <a:rPr lang="fi-FI" baseline="0" dirty="0" err="1" smtClean="0"/>
              <a:t>add-on</a:t>
            </a:r>
            <a:r>
              <a:rPr lang="fi-FI" baseline="0" dirty="0" smtClean="0"/>
              <a:t>, joka ottaa kaiken tarvittavan asiakastiedon sähköpostiosoitteen perusteella. </a:t>
            </a:r>
            <a:r>
              <a:rPr lang="fi-FI" baseline="0" dirty="0" err="1" smtClean="0"/>
              <a:t>Huoltokeissin</a:t>
            </a:r>
            <a:r>
              <a:rPr lang="fi-FI" baseline="0" dirty="0" smtClean="0"/>
              <a:t> pystyy aloittamaan sitten paria nappia painamalla.</a:t>
            </a:r>
          </a:p>
          <a:p>
            <a:endParaRPr lang="fi-FI" dirty="0" smtClean="0"/>
          </a:p>
          <a:p>
            <a:endParaRPr lang="en-US" dirty="0" smtClean="0"/>
          </a:p>
          <a:p>
            <a:pPr algn="just">
              <a:spcBef>
                <a:spcPct val="20000"/>
              </a:spcBef>
              <a:buFont typeface="Arial" pitchFamily="34" charset="0"/>
              <a:buNone/>
              <a:defRPr/>
            </a:pPr>
            <a:r>
              <a:rPr lang="en-US" sz="1200" dirty="0" smtClean="0">
                <a:latin typeface="+mn-lt"/>
                <a:cs typeface="+mn-cs"/>
              </a:rPr>
              <a:t>Often service cases are triggered from an incoming email. </a:t>
            </a:r>
          </a:p>
          <a:p>
            <a:pPr algn="just">
              <a:spcBef>
                <a:spcPct val="20000"/>
              </a:spcBef>
              <a:buFont typeface="Arial" pitchFamily="34" charset="0"/>
              <a:buNone/>
              <a:defRPr/>
            </a:pPr>
            <a:r>
              <a:rPr lang="en-US" sz="1200" dirty="0" smtClean="0">
                <a:latin typeface="+mn-lt"/>
                <a:cs typeface="+mn-cs"/>
              </a:rPr>
              <a:t>The Outlook interface for initiating a service case recognizes the customer from the senders email address, and shows the </a:t>
            </a:r>
            <a:r>
              <a:rPr lang="en-US" sz="1200" dirty="0" err="1" smtClean="0">
                <a:latin typeface="+mn-lt"/>
                <a:cs typeface="+mn-cs"/>
              </a:rPr>
              <a:t>equipments</a:t>
            </a:r>
            <a:r>
              <a:rPr lang="en-US" sz="1200" dirty="0" smtClean="0">
                <a:latin typeface="+mn-lt"/>
                <a:cs typeface="+mn-cs"/>
              </a:rPr>
              <a:t> they possess along with latest service orders. </a:t>
            </a:r>
          </a:p>
          <a:p>
            <a:pPr algn="just">
              <a:spcBef>
                <a:spcPct val="20000"/>
              </a:spcBef>
              <a:buFont typeface="Arial" pitchFamily="34" charset="0"/>
              <a:buNone/>
              <a:defRPr/>
            </a:pPr>
            <a:r>
              <a:rPr lang="en-US" sz="1200" dirty="0" smtClean="0">
                <a:latin typeface="+mn-lt"/>
                <a:cs typeface="+mn-cs"/>
              </a:rPr>
              <a:t>New service cases can be created directly from the email.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51</a:t>
            </a:fld>
            <a:endParaRPr lang="en-US"/>
          </a:p>
        </p:txBody>
      </p:sp>
    </p:spTree>
    <p:extLst>
      <p:ext uri="{BB962C8B-B14F-4D97-AF65-F5344CB8AC3E}">
        <p14:creationId xmlns:p14="http://schemas.microsoft.com/office/powerpoint/2007/7/12/main" xmlns="" val="1068457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1" hangingPunct="1">
              <a:buFont typeface="Arial" pitchFamily="34" charset="0"/>
              <a:buNone/>
            </a:pPr>
            <a:r>
              <a:rPr lang="fi-FI" sz="1200" dirty="0" smtClean="0">
                <a:latin typeface="+mn-lt"/>
                <a:cs typeface="+mn-cs"/>
              </a:rPr>
              <a:t>Kenttäväelle</a:t>
            </a:r>
            <a:r>
              <a:rPr lang="fi-FI" sz="1200" baseline="0" dirty="0" smtClean="0">
                <a:latin typeface="+mn-lt"/>
                <a:cs typeface="+mn-cs"/>
              </a:rPr>
              <a:t> tarkoitettu huoltopuoli</a:t>
            </a:r>
          </a:p>
          <a:p>
            <a:pPr marL="0" indent="0" algn="just" eaLnBrk="1" hangingPunct="1">
              <a:buFont typeface="Arial" pitchFamily="34" charset="0"/>
              <a:buNone/>
            </a:pPr>
            <a:endParaRPr lang="fi-FI" sz="1200" baseline="0" dirty="0" smtClean="0">
              <a:latin typeface="+mn-lt"/>
              <a:cs typeface="+mn-cs"/>
            </a:endParaRPr>
          </a:p>
          <a:p>
            <a:pPr marL="0" indent="0" algn="just" eaLnBrk="1" hangingPunct="1">
              <a:buFont typeface="Arial" pitchFamily="34" charset="0"/>
              <a:buNone/>
            </a:pPr>
            <a:r>
              <a:rPr lang="fi-FI" sz="1200" baseline="0" dirty="0" smtClean="0">
                <a:latin typeface="+mn-lt"/>
                <a:cs typeface="+mn-cs"/>
              </a:rPr>
              <a:t>Saadaan kentällä varaosaluettelot ja niiden varastotilanteet, katalogit, huoltohistoria jne.</a:t>
            </a:r>
          </a:p>
          <a:p>
            <a:pPr marL="0" indent="0" algn="just" eaLnBrk="1" hangingPunct="1">
              <a:buFont typeface="Arial" pitchFamily="34" charset="0"/>
              <a:buNone/>
            </a:pPr>
            <a:endParaRPr lang="fi-FI" sz="1200" baseline="0" dirty="0" smtClean="0">
              <a:latin typeface="+mn-lt"/>
              <a:cs typeface="+mn-cs"/>
            </a:endParaRPr>
          </a:p>
          <a:p>
            <a:pPr marL="0" indent="0" algn="just" eaLnBrk="1" hangingPunct="1">
              <a:buFont typeface="Arial" pitchFamily="34" charset="0"/>
              <a:buNone/>
            </a:pPr>
            <a:r>
              <a:rPr lang="fi-FI" sz="1200" baseline="0" dirty="0" err="1" smtClean="0">
                <a:latin typeface="+mn-lt"/>
                <a:cs typeface="+mn-cs"/>
              </a:rPr>
              <a:t>Offline-toiminto</a:t>
            </a:r>
            <a:r>
              <a:rPr lang="fi-FI" sz="1200" baseline="0" dirty="0" smtClean="0">
                <a:latin typeface="+mn-lt"/>
                <a:cs typeface="+mn-cs"/>
              </a:rPr>
              <a:t> eli </a:t>
            </a:r>
            <a:r>
              <a:rPr lang="fi-FI" sz="1200" baseline="0" dirty="0" err="1" smtClean="0">
                <a:latin typeface="+mn-lt"/>
                <a:cs typeface="+mn-cs"/>
              </a:rPr>
              <a:t>tällänen</a:t>
            </a:r>
            <a:r>
              <a:rPr lang="fi-FI" sz="1200" baseline="0" dirty="0" smtClean="0">
                <a:latin typeface="+mn-lt"/>
                <a:cs typeface="+mn-cs"/>
              </a:rPr>
              <a:t> </a:t>
            </a:r>
            <a:r>
              <a:rPr lang="fi-FI" sz="1200" baseline="0" dirty="0" err="1" smtClean="0">
                <a:latin typeface="+mn-lt"/>
                <a:cs typeface="+mn-cs"/>
              </a:rPr>
              <a:t>sometimes</a:t>
            </a:r>
            <a:r>
              <a:rPr lang="fi-FI" sz="1200" baseline="0" dirty="0" smtClean="0">
                <a:latin typeface="+mn-lt"/>
                <a:cs typeface="+mn-cs"/>
              </a:rPr>
              <a:t> </a:t>
            </a:r>
            <a:r>
              <a:rPr lang="fi-FI" sz="1200" baseline="0" dirty="0" err="1" smtClean="0">
                <a:latin typeface="+mn-lt"/>
                <a:cs typeface="+mn-cs"/>
              </a:rPr>
              <a:t>connected</a:t>
            </a:r>
            <a:r>
              <a:rPr lang="fi-FI" sz="1200" baseline="0" dirty="0" smtClean="0">
                <a:latin typeface="+mn-lt"/>
                <a:cs typeface="+mn-cs"/>
              </a:rPr>
              <a:t>.</a:t>
            </a:r>
            <a:endParaRPr lang="en-US" sz="1200" dirty="0" smtClean="0">
              <a:latin typeface="+mn-lt"/>
              <a:cs typeface="+mn-cs"/>
            </a:endParaRPr>
          </a:p>
        </p:txBody>
      </p:sp>
      <p:sp>
        <p:nvSpPr>
          <p:cNvPr id="4" name="Slide Number Placeholder 3"/>
          <p:cNvSpPr>
            <a:spLocks noGrp="1"/>
          </p:cNvSpPr>
          <p:nvPr>
            <p:ph type="sldNum" sz="quarter" idx="10"/>
          </p:nvPr>
        </p:nvSpPr>
        <p:spPr/>
        <p:txBody>
          <a:bodyPr/>
          <a:lstStyle/>
          <a:p>
            <a:fld id="{6442ECFD-6265-4EDD-8073-34EEAC9BC904}" type="slidenum">
              <a:rPr lang="en-US" smtClean="0"/>
              <a:pPr/>
              <a:t>52</a:t>
            </a:fld>
            <a:endParaRPr lang="en-US"/>
          </a:p>
        </p:txBody>
      </p:sp>
    </p:spTree>
    <p:extLst>
      <p:ext uri="{BB962C8B-B14F-4D97-AF65-F5344CB8AC3E}">
        <p14:creationId xmlns="" xmlns:p14="http://schemas.microsoft.com/office/powerpoint/2007/7/12/main" val="3604460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1" hangingPunct="1">
              <a:buFont typeface="Arial" pitchFamily="34" charset="0"/>
              <a:buNone/>
            </a:pPr>
            <a:r>
              <a:rPr lang="fi-FI" sz="1200" dirty="0" smtClean="0"/>
              <a:t>Huoltomiehen auttamisen lisäksi tämä tietysti kerää tietoa yksittäiseen</a:t>
            </a:r>
            <a:r>
              <a:rPr lang="fi-FI" sz="1200" baseline="0" dirty="0" smtClean="0"/>
              <a:t> laitteeseen tai laitetyyppiin riippuen. Huoltomies voi myös tilata tarvitsemansa osat suoraan </a:t>
            </a:r>
            <a:r>
              <a:rPr lang="fi-FI" sz="1200" baseline="0" dirty="0" err="1" smtClean="0"/>
              <a:t>toolboxista</a:t>
            </a:r>
            <a:r>
              <a:rPr lang="fi-FI" sz="1200" baseline="0" dirty="0" smtClean="0"/>
              <a:t>.</a:t>
            </a:r>
            <a:endParaRPr lang="en-US" sz="1200" dirty="0" smtClean="0"/>
          </a:p>
          <a:p>
            <a:pPr marL="0" indent="0" algn="just" eaLnBrk="1" hangingPunct="1">
              <a:buFont typeface="Arial" pitchFamily="34" charset="0"/>
              <a:buNone/>
            </a:pPr>
            <a:endParaRPr lang="en-US" sz="1200" dirty="0" smtClean="0"/>
          </a:p>
          <a:p>
            <a:pPr marL="0" indent="0" algn="just" eaLnBrk="1" hangingPunct="1">
              <a:buFont typeface="Arial" pitchFamily="34" charset="0"/>
              <a:buNone/>
            </a:pPr>
            <a:endParaRPr lang="en-US" sz="1200" dirty="0" smtClean="0"/>
          </a:p>
          <a:p>
            <a:pPr marL="0" indent="0" algn="just" eaLnBrk="1" hangingPunct="1">
              <a:buFont typeface="Arial" pitchFamily="34" charset="0"/>
              <a:buNone/>
            </a:pPr>
            <a:r>
              <a:rPr lang="en-US" sz="1200" dirty="0" smtClean="0"/>
              <a:t>Catalyst Toolbox is used by most internal and external users. The Offline Framework provides functionality and information similar to Catalyst Control to users that work on the field without access to the company network. </a:t>
            </a:r>
          </a:p>
          <a:p>
            <a:pPr marL="0" indent="0" algn="just" eaLnBrk="1" hangingPunct="1">
              <a:buFont typeface="Arial" pitchFamily="34" charset="0"/>
              <a:buNone/>
            </a:pPr>
            <a:r>
              <a:rPr lang="en-US" sz="1200" dirty="0" smtClean="0"/>
              <a:t>The functionality and information access is naturally limited by user groups to secure the data. </a:t>
            </a:r>
          </a:p>
          <a:p>
            <a:endParaRPr lang="en-US" dirty="0" smtClean="0"/>
          </a:p>
          <a:p>
            <a:pPr algn="just">
              <a:spcBef>
                <a:spcPct val="20000"/>
              </a:spcBef>
              <a:buFont typeface="Arial" pitchFamily="34" charset="0"/>
              <a:buNone/>
              <a:defRPr/>
            </a:pPr>
            <a:r>
              <a:rPr lang="en-US" sz="1200" dirty="0" smtClean="0">
                <a:latin typeface="+mn-lt"/>
                <a:cs typeface="+mn-cs"/>
              </a:rPr>
              <a:t>The Warranty data, Service plan and Service History is useful information also on the field to make the correct judgments. </a:t>
            </a:r>
          </a:p>
          <a:p>
            <a:pPr algn="just">
              <a:spcBef>
                <a:spcPct val="20000"/>
              </a:spcBef>
              <a:buFont typeface="Arial" pitchFamily="34" charset="0"/>
              <a:buNone/>
              <a:defRPr/>
            </a:pPr>
            <a:r>
              <a:rPr lang="en-US" sz="1200" dirty="0" smtClean="0">
                <a:latin typeface="+mn-lt"/>
                <a:cs typeface="+mn-cs"/>
              </a:rPr>
              <a:t>The offline framework provides information to the service engineer, but Toolbox is also the tool to capture service activities, information about replaced parts, etc. directly at the field. </a:t>
            </a:r>
          </a:p>
          <a:p>
            <a:endParaRPr lang="en-US" dirty="0" smtClean="0"/>
          </a:p>
          <a:p>
            <a:pPr algn="just">
              <a:spcBef>
                <a:spcPct val="20000"/>
              </a:spcBef>
              <a:buFont typeface="Arial" pitchFamily="34" charset="0"/>
              <a:buNone/>
              <a:defRPr/>
            </a:pPr>
            <a:r>
              <a:rPr lang="en-US" sz="1200" dirty="0" smtClean="0">
                <a:latin typeface="+mn-lt"/>
                <a:cs typeface="+mn-cs"/>
              </a:rPr>
              <a:t>The structure, spare part list and interactive drawings that has been set up in Designer become available in the Toolbox</a:t>
            </a:r>
          </a:p>
          <a:p>
            <a:pPr algn="just">
              <a:spcBef>
                <a:spcPct val="20000"/>
              </a:spcBef>
              <a:buFont typeface="Arial" pitchFamily="34" charset="0"/>
              <a:buNone/>
              <a:defRPr/>
            </a:pPr>
            <a:r>
              <a:rPr lang="en-US" sz="1200" dirty="0" smtClean="0">
                <a:latin typeface="+mn-lt"/>
                <a:cs typeface="+mn-cs"/>
              </a:rPr>
              <a:t>If a </a:t>
            </a:r>
            <a:r>
              <a:rPr lang="en-US" sz="1200" dirty="0" err="1" smtClean="0">
                <a:latin typeface="+mn-lt"/>
                <a:cs typeface="+mn-cs"/>
              </a:rPr>
              <a:t>Webshop</a:t>
            </a:r>
            <a:r>
              <a:rPr lang="en-US" sz="1200" dirty="0" smtClean="0">
                <a:latin typeface="+mn-lt"/>
                <a:cs typeface="+mn-cs"/>
              </a:rPr>
              <a:t> is in use, parts can be added into the basket directly from the drawing. </a:t>
            </a: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53</a:t>
            </a:fld>
            <a:endParaRPr lang="en-US"/>
          </a:p>
        </p:txBody>
      </p:sp>
    </p:spTree>
    <p:extLst>
      <p:ext uri="{BB962C8B-B14F-4D97-AF65-F5344CB8AC3E}">
        <p14:creationId xmlns:p14="http://schemas.microsoft.com/office/powerpoint/2007/7/12/main" xmlns="" val="403576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1" hangingPunct="1">
              <a:buFont typeface="Arial" pitchFamily="34" charset="0"/>
              <a:buNone/>
            </a:pPr>
            <a:r>
              <a:rPr lang="fi-FI" sz="1200" dirty="0" smtClean="0"/>
              <a:t>Piirustusten</a:t>
            </a:r>
            <a:r>
              <a:rPr lang="fi-FI" sz="1200" baseline="0" dirty="0" smtClean="0"/>
              <a:t> kautta voidaan navigoida yhden laitteen osien välillä ja näyttää ”ongelmakohtia”. Eli asioita mitä kannattaa tsekata huoltokäyntien aikana. </a:t>
            </a:r>
            <a:endParaRPr lang="en-US" sz="1200" dirty="0" smtClean="0"/>
          </a:p>
          <a:p>
            <a:pPr marL="0" indent="0" algn="just" eaLnBrk="1" hangingPunct="1">
              <a:buFont typeface="Arial" pitchFamily="34" charset="0"/>
              <a:buNone/>
            </a:pPr>
            <a:endParaRPr lang="en-US" sz="1200" dirty="0" smtClean="0"/>
          </a:p>
          <a:p>
            <a:pPr marL="0" indent="0" algn="just" eaLnBrk="1" hangingPunct="1">
              <a:buFont typeface="Arial" pitchFamily="34" charset="0"/>
              <a:buNone/>
            </a:pPr>
            <a:r>
              <a:rPr lang="en-US" sz="1200" dirty="0" smtClean="0"/>
              <a:t>Catalyst Toolbox is used by most internal and external users. The Offline Framework provides functionality and information similar to Catalyst Control to users that work on the field without access to the company network. </a:t>
            </a:r>
          </a:p>
          <a:p>
            <a:pPr marL="0" indent="0" algn="just" eaLnBrk="1" hangingPunct="1">
              <a:buFont typeface="Arial" pitchFamily="34" charset="0"/>
              <a:buNone/>
            </a:pPr>
            <a:r>
              <a:rPr lang="en-US" sz="1200" dirty="0" smtClean="0"/>
              <a:t>The functionality and information access is naturally limited by user groups to secure the data. </a:t>
            </a:r>
          </a:p>
          <a:p>
            <a:endParaRPr lang="en-US" dirty="0" smtClean="0"/>
          </a:p>
          <a:p>
            <a:pPr algn="just">
              <a:spcBef>
                <a:spcPct val="20000"/>
              </a:spcBef>
              <a:buFont typeface="Arial" pitchFamily="34" charset="0"/>
              <a:buNone/>
              <a:defRPr/>
            </a:pPr>
            <a:r>
              <a:rPr lang="en-US" sz="1200" dirty="0" smtClean="0">
                <a:latin typeface="+mn-lt"/>
                <a:cs typeface="+mn-cs"/>
              </a:rPr>
              <a:t>The Warranty data, Service plan and Service History is useful information also on the field to make the correct judgments. </a:t>
            </a:r>
          </a:p>
          <a:p>
            <a:pPr algn="just">
              <a:spcBef>
                <a:spcPct val="20000"/>
              </a:spcBef>
              <a:buFont typeface="Arial" pitchFamily="34" charset="0"/>
              <a:buNone/>
              <a:defRPr/>
            </a:pPr>
            <a:r>
              <a:rPr lang="en-US" sz="1200" dirty="0" smtClean="0">
                <a:latin typeface="+mn-lt"/>
                <a:cs typeface="+mn-cs"/>
              </a:rPr>
              <a:t>The offline framework provides information to the service engineer, but Toolbox is also the tool to capture service activities, information about replaced parts, etc. directly at the field. </a:t>
            </a:r>
          </a:p>
          <a:p>
            <a:endParaRPr lang="en-US" dirty="0" smtClean="0"/>
          </a:p>
          <a:p>
            <a:pPr algn="just">
              <a:spcBef>
                <a:spcPct val="20000"/>
              </a:spcBef>
              <a:buFont typeface="Arial" pitchFamily="34" charset="0"/>
              <a:buNone/>
              <a:defRPr/>
            </a:pPr>
            <a:r>
              <a:rPr lang="en-US" sz="1200" dirty="0" smtClean="0">
                <a:latin typeface="+mn-lt"/>
                <a:cs typeface="+mn-cs"/>
              </a:rPr>
              <a:t>The structure, spare part list and interactive drawings that has been set up in Designer become available in the Toolbox</a:t>
            </a:r>
          </a:p>
          <a:p>
            <a:pPr algn="just">
              <a:spcBef>
                <a:spcPct val="20000"/>
              </a:spcBef>
              <a:buFont typeface="Arial" pitchFamily="34" charset="0"/>
              <a:buNone/>
              <a:defRPr/>
            </a:pPr>
            <a:r>
              <a:rPr lang="en-US" sz="1200" dirty="0" smtClean="0">
                <a:latin typeface="+mn-lt"/>
                <a:cs typeface="+mn-cs"/>
              </a:rPr>
              <a:t>If a </a:t>
            </a:r>
            <a:r>
              <a:rPr lang="en-US" sz="1200" dirty="0" err="1" smtClean="0">
                <a:latin typeface="+mn-lt"/>
                <a:cs typeface="+mn-cs"/>
              </a:rPr>
              <a:t>Webshop</a:t>
            </a:r>
            <a:r>
              <a:rPr lang="en-US" sz="1200" dirty="0" smtClean="0">
                <a:latin typeface="+mn-lt"/>
                <a:cs typeface="+mn-cs"/>
              </a:rPr>
              <a:t> is in use, parts can be added into the basket directly from the drawing. </a:t>
            </a:r>
          </a:p>
        </p:txBody>
      </p:sp>
      <p:sp>
        <p:nvSpPr>
          <p:cNvPr id="4" name="Slide Number Placeholder 3"/>
          <p:cNvSpPr>
            <a:spLocks noGrp="1"/>
          </p:cNvSpPr>
          <p:nvPr>
            <p:ph type="sldNum" sz="quarter" idx="10"/>
          </p:nvPr>
        </p:nvSpPr>
        <p:spPr/>
        <p:txBody>
          <a:bodyPr/>
          <a:lstStyle/>
          <a:p>
            <a:fld id="{6442ECFD-6265-4EDD-8073-34EEAC9BC904}" type="slidenum">
              <a:rPr lang="en-US" smtClean="0"/>
              <a:pPr/>
              <a:t>54</a:t>
            </a:fld>
            <a:endParaRPr lang="en-US"/>
          </a:p>
        </p:txBody>
      </p:sp>
    </p:spTree>
    <p:extLst>
      <p:ext uri="{BB962C8B-B14F-4D97-AF65-F5344CB8AC3E}">
        <p14:creationId xmlns:p14="http://schemas.microsoft.com/office/powerpoint/2007/7/12/main" xmlns="" val="3354895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Viimeisenä</a:t>
            </a:r>
            <a:r>
              <a:rPr lang="fi-FI" baseline="0" dirty="0" smtClean="0"/>
              <a:t> </a:t>
            </a:r>
            <a:r>
              <a:rPr lang="fi-FI" baseline="0" dirty="0" err="1" smtClean="0"/>
              <a:t>modulina</a:t>
            </a:r>
            <a:r>
              <a:rPr lang="fi-FI" baseline="0" dirty="0" smtClean="0"/>
              <a:t> on Web </a:t>
            </a:r>
            <a:r>
              <a:rPr lang="fi-FI" baseline="0" dirty="0" err="1" smtClean="0"/>
              <a:t>Sales</a:t>
            </a:r>
            <a:endParaRPr lang="fi-FI" baseline="0" dirty="0" smtClean="0"/>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55</a:t>
            </a:fld>
            <a:endParaRPr lang="en-US"/>
          </a:p>
        </p:txBody>
      </p:sp>
    </p:spTree>
    <p:extLst>
      <p:ext uri="{BB962C8B-B14F-4D97-AF65-F5344CB8AC3E}">
        <p14:creationId xmlns="" xmlns:p14="http://schemas.microsoft.com/office/powerpoint/2007/7/12/main" val="1886836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eaLnBrk="1" hangingPunct="1">
              <a:buFont typeface="Arial" pitchFamily="34" charset="0"/>
              <a:buNone/>
            </a:pPr>
            <a:r>
              <a:rPr lang="en-US" sz="1200" dirty="0" smtClean="0"/>
              <a:t>Catalyst Web Sales is available for customers who would like to extend the service process to </a:t>
            </a:r>
            <a:r>
              <a:rPr lang="en-US" sz="1200" b="1" dirty="0" smtClean="0"/>
              <a:t>spare parts sales. </a:t>
            </a:r>
          </a:p>
          <a:p>
            <a:pPr marL="0" indent="0" algn="just" eaLnBrk="1" hangingPunct="1">
              <a:buFont typeface="Arial" pitchFamily="34" charset="0"/>
              <a:buNone/>
            </a:pPr>
            <a:r>
              <a:rPr lang="en-US" sz="1200" dirty="0" smtClean="0"/>
              <a:t>The Catalyst web viewer is a component that can be embedded in a </a:t>
            </a:r>
            <a:r>
              <a:rPr lang="en-US" sz="1200" dirty="0" err="1" smtClean="0"/>
              <a:t>webshop</a:t>
            </a:r>
            <a:r>
              <a:rPr lang="en-US" sz="1200" dirty="0" smtClean="0"/>
              <a:t> or used as such in a service partner Extranet. </a:t>
            </a:r>
          </a:p>
          <a:p>
            <a:pPr marL="0" indent="0" algn="just" eaLnBrk="1" hangingPunct="1">
              <a:buFont typeface="Arial" pitchFamily="34" charset="0"/>
              <a:buNone/>
            </a:pPr>
            <a:r>
              <a:rPr lang="en-US" sz="1200" dirty="0" smtClean="0"/>
              <a:t>In case there is no existing </a:t>
            </a:r>
            <a:r>
              <a:rPr lang="en-US" sz="1200" dirty="0" err="1" smtClean="0"/>
              <a:t>webshop</a:t>
            </a:r>
            <a:r>
              <a:rPr lang="en-US" sz="1200" dirty="0" smtClean="0"/>
              <a:t> for spare parts the Catalyst Web Sales  functionality can provide all the functions needed to place an order. </a:t>
            </a:r>
            <a:r>
              <a:rPr lang="en-US" sz="1200" b="1" dirty="0" smtClean="0"/>
              <a:t>Order management, delivery and invoicing is normally handled in the ERP-system. </a:t>
            </a:r>
          </a:p>
          <a:p>
            <a:pPr marL="0" indent="0" algn="just" eaLnBrk="1" hangingPunct="1">
              <a:buFont typeface="Arial" pitchFamily="34" charset="0"/>
              <a:buNone/>
            </a:pPr>
            <a:endParaRPr lang="en-US" sz="1200" dirty="0" smtClean="0"/>
          </a:p>
          <a:p>
            <a:pPr algn="just">
              <a:spcBef>
                <a:spcPct val="20000"/>
              </a:spcBef>
              <a:buFont typeface="Arial" pitchFamily="34" charset="0"/>
              <a:buNone/>
              <a:defRPr/>
            </a:pPr>
            <a:r>
              <a:rPr lang="en-US" sz="1200" dirty="0" smtClean="0">
                <a:latin typeface="+mn-lt"/>
                <a:cs typeface="+mn-cs"/>
              </a:rPr>
              <a:t>The Web Viewer provides equipment specific spare part list  and interactive drawings to a generic spare parts </a:t>
            </a:r>
            <a:r>
              <a:rPr lang="en-US" sz="1200" dirty="0" err="1" smtClean="0">
                <a:latin typeface="+mn-lt"/>
                <a:cs typeface="+mn-cs"/>
              </a:rPr>
              <a:t>webshop</a:t>
            </a:r>
            <a:r>
              <a:rPr lang="en-US" sz="1200" dirty="0" smtClean="0">
                <a:latin typeface="+mn-lt"/>
                <a:cs typeface="+mn-cs"/>
              </a:rPr>
              <a:t>. </a:t>
            </a:r>
          </a:p>
          <a:p>
            <a:pPr algn="just">
              <a:spcBef>
                <a:spcPct val="20000"/>
              </a:spcBef>
              <a:buFont typeface="Arial" pitchFamily="34" charset="0"/>
              <a:buNone/>
              <a:defRPr/>
            </a:pPr>
            <a:r>
              <a:rPr lang="en-US" sz="1200" dirty="0" smtClean="0">
                <a:latin typeface="+mn-lt"/>
                <a:cs typeface="+mn-cs"/>
              </a:rPr>
              <a:t>Locating the problem area on the drawing, looking at the available spare parts , and clicking on the hotspot speeds up the process compared to  searching for the part by item number or description. </a:t>
            </a:r>
          </a:p>
        </p:txBody>
      </p:sp>
      <p:sp>
        <p:nvSpPr>
          <p:cNvPr id="4" name="Slide Number Placeholder 3"/>
          <p:cNvSpPr>
            <a:spLocks noGrp="1"/>
          </p:cNvSpPr>
          <p:nvPr>
            <p:ph type="sldNum" sz="quarter" idx="10"/>
          </p:nvPr>
        </p:nvSpPr>
        <p:spPr/>
        <p:txBody>
          <a:bodyPr/>
          <a:lstStyle/>
          <a:p>
            <a:fld id="{6442ECFD-6265-4EDD-8073-34EEAC9BC904}" type="slidenum">
              <a:rPr lang="en-US" smtClean="0"/>
              <a:pPr/>
              <a:t>56</a:t>
            </a:fld>
            <a:endParaRPr lang="en-US"/>
          </a:p>
        </p:txBody>
      </p:sp>
    </p:spTree>
    <p:extLst>
      <p:ext uri="{BB962C8B-B14F-4D97-AF65-F5344CB8AC3E}">
        <p14:creationId xmlns:p14="http://schemas.microsoft.com/office/powerpoint/2007/7/12/main" xmlns="" val="40496666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36MIN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a:t>
            </a:r>
            <a:r>
              <a:rPr lang="en-US" dirty="0" err="1" smtClean="0"/>
              <a:t>eri</a:t>
            </a:r>
            <a:r>
              <a:rPr lang="en-US" dirty="0" smtClean="0"/>
              <a:t> </a:t>
            </a:r>
            <a:r>
              <a:rPr lang="en-US" dirty="0" err="1" smtClean="0"/>
              <a:t>vaihetta</a:t>
            </a:r>
            <a:endParaRPr lang="en-US" dirty="0" smtClean="0"/>
          </a:p>
          <a:p>
            <a:endParaRPr lang="en-US" dirty="0" smtClean="0"/>
          </a:p>
          <a:p>
            <a:r>
              <a:rPr lang="en-US" dirty="0" err="1" smtClean="0"/>
              <a:t>Vaihe</a:t>
            </a:r>
            <a:r>
              <a:rPr lang="en-US" dirty="0" smtClean="0"/>
              <a:t> 2: (design</a:t>
            </a:r>
            <a:r>
              <a:rPr lang="en-US" baseline="0" dirty="0" smtClean="0"/>
              <a:t> for azure) </a:t>
            </a:r>
            <a:r>
              <a:rPr lang="en-US" baseline="0" dirty="0" err="1" smtClean="0"/>
              <a:t>Opittiin</a:t>
            </a:r>
            <a:r>
              <a:rPr lang="en-US" baseline="0" dirty="0" smtClean="0"/>
              <a:t> </a:t>
            </a:r>
            <a:r>
              <a:rPr lang="en-US" baseline="0" dirty="0" err="1" smtClean="0"/>
              <a:t>käyttämään</a:t>
            </a:r>
            <a:r>
              <a:rPr lang="en-US" baseline="0" dirty="0" smtClean="0"/>
              <a:t> </a:t>
            </a:r>
            <a:r>
              <a:rPr lang="en-US" baseline="0" dirty="0" err="1" smtClean="0"/>
              <a:t>näitä</a:t>
            </a:r>
            <a:r>
              <a:rPr lang="en-US" baseline="0" dirty="0" smtClean="0"/>
              <a:t> </a:t>
            </a:r>
            <a:r>
              <a:rPr lang="en-US" baseline="0" dirty="0" err="1" smtClean="0"/>
              <a:t>platformeja</a:t>
            </a:r>
            <a:r>
              <a:rPr lang="en-US" baseline="0" dirty="0" smtClean="0"/>
              <a:t>. </a:t>
            </a:r>
            <a:r>
              <a:rPr lang="en-US" baseline="0" dirty="0" err="1" smtClean="0"/>
              <a:t>Opittiin</a:t>
            </a:r>
            <a:r>
              <a:rPr lang="en-US" baseline="0" dirty="0" smtClean="0"/>
              <a:t> </a:t>
            </a:r>
            <a:r>
              <a:rPr lang="en-US" baseline="0" dirty="0" err="1" smtClean="0"/>
              <a:t>käyttämään</a:t>
            </a:r>
            <a:r>
              <a:rPr lang="en-US" baseline="0" dirty="0" smtClean="0"/>
              <a:t> </a:t>
            </a:r>
            <a:r>
              <a:rPr lang="en-US" baseline="0" dirty="0" err="1" smtClean="0"/>
              <a:t>niitä</a:t>
            </a:r>
            <a:r>
              <a:rPr lang="en-US" baseline="0" dirty="0" smtClean="0"/>
              <a:t> </a:t>
            </a:r>
            <a:r>
              <a:rPr lang="en-US" baseline="0" dirty="0" err="1" smtClean="0"/>
              <a:t>oikein</a:t>
            </a:r>
            <a:r>
              <a:rPr lang="en-US" baseline="0" dirty="0" smtClean="0"/>
              <a:t> </a:t>
            </a:r>
            <a:r>
              <a:rPr lang="en-US" baseline="0" dirty="0" err="1" smtClean="0"/>
              <a:t>ja</a:t>
            </a:r>
            <a:r>
              <a:rPr lang="en-US" baseline="0" dirty="0" smtClean="0"/>
              <a:t> </a:t>
            </a:r>
            <a:r>
              <a:rPr lang="en-US" baseline="0" dirty="0" err="1" smtClean="0"/>
              <a:t>ymmärrettiin</a:t>
            </a:r>
            <a:r>
              <a:rPr lang="en-US" baseline="0" dirty="0" smtClean="0"/>
              <a:t> </a:t>
            </a:r>
            <a:r>
              <a:rPr lang="en-US" baseline="0" dirty="0" err="1" smtClean="0"/>
              <a:t>niiden</a:t>
            </a:r>
            <a:r>
              <a:rPr lang="en-US" baseline="0" dirty="0" smtClean="0"/>
              <a:t> </a:t>
            </a:r>
            <a:r>
              <a:rPr lang="en-US" baseline="0" dirty="0" err="1" smtClean="0"/>
              <a:t>eroja</a:t>
            </a:r>
            <a:r>
              <a:rPr lang="en-US" baseline="0" dirty="0" smtClean="0"/>
              <a:t>.</a:t>
            </a:r>
          </a:p>
          <a:p>
            <a:endParaRPr lang="en-US" baseline="0" dirty="0" smtClean="0"/>
          </a:p>
          <a:p>
            <a:r>
              <a:rPr lang="en-US" baseline="0" dirty="0" err="1" smtClean="0"/>
              <a:t>Vaihe</a:t>
            </a:r>
            <a:r>
              <a:rPr lang="en-US" baseline="0" dirty="0" smtClean="0"/>
              <a:t> 3: </a:t>
            </a:r>
            <a:r>
              <a:rPr lang="en-US" baseline="0" dirty="0" err="1" smtClean="0"/>
              <a:t>Optimoidaan</a:t>
            </a:r>
            <a:r>
              <a:rPr lang="en-US" baseline="0" dirty="0" smtClean="0"/>
              <a:t> </a:t>
            </a:r>
          </a:p>
          <a:p>
            <a:endParaRPr lang="fi-FI" baseline="0" dirty="0" smtClean="0"/>
          </a:p>
          <a:p>
            <a:r>
              <a:rPr lang="fi-FI" baseline="0" dirty="0" smtClean="0"/>
              <a:t>Kustannuksia</a:t>
            </a:r>
          </a:p>
          <a:p>
            <a:r>
              <a:rPr lang="fi-FI" baseline="0" dirty="0" smtClean="0"/>
              <a:t>Käytettävyyttä</a:t>
            </a:r>
            <a:endParaRPr lang="en-US" baseline="0" dirty="0" smtClean="0"/>
          </a:p>
          <a:p>
            <a:r>
              <a:rPr lang="en-US" baseline="0" dirty="0" err="1" smtClean="0"/>
              <a:t>parannetaan</a:t>
            </a:r>
            <a:r>
              <a:rPr lang="en-US" baseline="0" dirty="0" smtClean="0"/>
              <a:t> </a:t>
            </a:r>
            <a:r>
              <a:rPr lang="en-US" baseline="0" dirty="0" err="1" smtClean="0"/>
              <a:t>kannattavuutta</a:t>
            </a:r>
            <a:r>
              <a:rPr lang="en-US" baseline="0" dirty="0" smtClean="0"/>
              <a:t> </a:t>
            </a:r>
            <a:r>
              <a:rPr lang="en-US" baseline="0" dirty="0" err="1" smtClean="0"/>
              <a:t>ja</a:t>
            </a:r>
            <a:r>
              <a:rPr lang="en-US" baseline="0" dirty="0" smtClean="0"/>
              <a:t> </a:t>
            </a:r>
            <a:r>
              <a:rPr lang="en-US" baseline="0" dirty="0" err="1" smtClean="0"/>
              <a:t>asiakastyytyväisyys</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58</a:t>
            </a:fld>
            <a:endParaRPr lang="en-US"/>
          </a:p>
        </p:txBody>
      </p:sp>
    </p:spTree>
    <p:extLst>
      <p:ext uri="{BB962C8B-B14F-4D97-AF65-F5344CB8AC3E}">
        <p14:creationId xmlns:p14="http://schemas.microsoft.com/office/powerpoint/2007/7/12/main" xmlns="" val="25976192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Ensin kerron muutamia</a:t>
            </a:r>
            <a:r>
              <a:rPr lang="fi-FI" baseline="0" dirty="0" smtClean="0"/>
              <a:t> periaatteita ja huomioita mitä meidän eteen on tullut lähinnä </a:t>
            </a:r>
            <a:r>
              <a:rPr lang="fi-FI" baseline="0" dirty="0" err="1" smtClean="0"/>
              <a:t>Azurea</a:t>
            </a:r>
            <a:r>
              <a:rPr lang="fi-FI" baseline="0" dirty="0" smtClean="0"/>
              <a:t> käytettäessä.</a:t>
            </a:r>
          </a:p>
          <a:p>
            <a:endParaRPr lang="fi-FI" baseline="0" dirty="0" smtClean="0"/>
          </a:p>
          <a:p>
            <a:r>
              <a:rPr lang="fi-FI" baseline="0" dirty="0" smtClean="0"/>
              <a:t>Myöhemmin </a:t>
            </a:r>
            <a:r>
              <a:rPr lang="fi-FI" b="1" baseline="0" dirty="0" smtClean="0"/>
              <a:t>keskityn sitten kolmeen</a:t>
            </a:r>
            <a:r>
              <a:rPr lang="fi-FI" baseline="0" dirty="0" smtClean="0"/>
              <a:t> mielestäni </a:t>
            </a:r>
            <a:r>
              <a:rPr lang="fi-FI" b="1" baseline="0" dirty="0" smtClean="0"/>
              <a:t>liian pienelle huomiolle </a:t>
            </a:r>
            <a:r>
              <a:rPr lang="fi-FI" baseline="0" dirty="0" smtClean="0"/>
              <a:t>jääneisiin </a:t>
            </a:r>
            <a:r>
              <a:rPr lang="fi-FI" b="1" baseline="0" dirty="0" smtClean="0"/>
              <a:t>kolmeen osa-alueeseen</a:t>
            </a:r>
            <a:r>
              <a:rPr lang="fi-FI" baseline="0"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dirty="0" smtClean="0"/>
          </a:p>
          <a:p>
            <a:r>
              <a:rPr lang="fi-FI" dirty="0" smtClean="0"/>
              <a:t>Et, ellei kyseessä</a:t>
            </a:r>
            <a:r>
              <a:rPr lang="fi-FI" baseline="0" dirty="0" smtClean="0"/>
              <a:t> ole harvinainen tapaus, mutta silloin käytännössä et kyllä saa juuri mitään hyötyjäkään. Silloin puhutaan jostain sovelluksesta joka sellaisenaan siirretään pilveen. Asiakkaita on todennäköisesti yksi ja sovellus toimii todennäköisesti yksinäisenä saarena. Aiemmin kertomistani Pilven käyttöskenaarioista tämä liittyy lähinnä vaan ja ainoastaan siihen ”enpä jaksa odottaa omia </a:t>
            </a:r>
            <a:r>
              <a:rPr lang="fi-FI" baseline="0" dirty="0" err="1" smtClean="0"/>
              <a:t>IT-nissejä</a:t>
            </a:r>
            <a:r>
              <a:rPr lang="fi-FI" baseline="0" dirty="0" smtClean="0"/>
              <a:t> vaan paukautan softan pilveen.”</a:t>
            </a:r>
          </a:p>
          <a:p>
            <a:endParaRPr lang="fi-FI" baseline="0" dirty="0" smtClean="0"/>
          </a:p>
          <a:p>
            <a:r>
              <a:rPr lang="fi-FI" baseline="0" dirty="0" smtClean="0"/>
              <a:t>Jos vanha sovellus niin esimerkiksi tietokannan siirtämiseen liittyvistä ongelmista oli </a:t>
            </a:r>
            <a:r>
              <a:rPr lang="fi-FI" baseline="0" dirty="0" err="1" smtClean="0"/>
              <a:t>blogipostauksia</a:t>
            </a:r>
            <a:r>
              <a:rPr lang="fi-FI" baseline="0" dirty="0" smtClean="0"/>
              <a:t>, mutta en ole tarkemmin tutustunut. Kannattaa kuitenkin selvittää ennen kuin käy touhuun.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Eli ideana</a:t>
            </a:r>
            <a:r>
              <a:rPr lang="fi-FI" baseline="0" dirty="0" smtClean="0"/>
              <a:t> on siirtää meidän fokusta niin että muutaman vuoden päästä meidän liikevaihdosta merkittävä osa tulee tuotteista.</a:t>
            </a:r>
          </a:p>
          <a:p>
            <a:endParaRPr lang="fi-FI" baseline="0" dirty="0" smtClean="0"/>
          </a:p>
          <a:p>
            <a:r>
              <a:rPr lang="fi-FI" baseline="0" dirty="0" smtClean="0"/>
              <a:t>Tuotteilla tässä yhteydessä tarkoitan lähinnä tarjoamia, jotka meillä tarkoittaa tällaisia paketoituja kokonaisuuksia.</a:t>
            </a:r>
          </a:p>
          <a:p>
            <a:endParaRPr lang="fi-FI" baseline="0" dirty="0" smtClean="0"/>
          </a:p>
          <a:p>
            <a:r>
              <a:rPr lang="fi-FI" baseline="0" dirty="0" smtClean="0"/>
              <a:t>Niihin voi kuitenkin liittyä käyttöönottoprojekteja tai räätälöitynä työnä tehtäviä integraatioita jne.</a:t>
            </a:r>
          </a:p>
          <a:p>
            <a:endParaRPr lang="fi-FI" baseline="0" dirty="0" smtClean="0"/>
          </a:p>
          <a:p>
            <a:r>
              <a:rPr lang="fi-FI" baseline="0" dirty="0" smtClean="0"/>
              <a:t>Mutta pointtina on että me saadaan pohjattua tekeminen jo kehitettyihin ja testattuihin sovelluksiin jotka on alusta alkaen suunniteltu tuotteistettaviksi.</a:t>
            </a:r>
          </a:p>
          <a:p>
            <a:endParaRPr lang="fi-FI" baseline="0" dirty="0" smtClean="0"/>
          </a:p>
          <a:p>
            <a:r>
              <a:rPr lang="fi-FI" baseline="0" dirty="0" smtClean="0"/>
              <a:t>Syynä tähän on ollut lähinnä myymisen ja ostamisen helpottaminen.</a:t>
            </a:r>
          </a:p>
          <a:p>
            <a:endParaRPr lang="fi-FI" baseline="0" dirty="0" smtClean="0"/>
          </a:p>
          <a:p>
            <a:r>
              <a:rPr lang="fi-FI" baseline="0" dirty="0" smtClean="0"/>
              <a:t>Lisäksi kuten sanottua me ollaan siellä länsinaapurissa valloittamassa maailmaa. Ruotsissa yrityksen vaatii paketointia huomattavasti enemmän. En tiedä nyt onko </a:t>
            </a:r>
            <a:r>
              <a:rPr lang="fi-FI" baseline="0" dirty="0" err="1" smtClean="0"/>
              <a:t>IT-sektori</a:t>
            </a:r>
            <a:r>
              <a:rPr lang="fi-FI" baseline="0" dirty="0" smtClean="0"/>
              <a:t> siellä kehittyneempi, mutta ainakin enemmän rahaa panostetaan </a:t>
            </a:r>
            <a:r>
              <a:rPr lang="fi-FI" baseline="0" dirty="0" err="1" smtClean="0"/>
              <a:t>IT:seen</a:t>
            </a:r>
            <a:r>
              <a:rPr lang="fi-FI" baseline="0" dirty="0" smtClean="0"/>
              <a:t>. Ja jos me nyt viedään Ruotsiin päin räätälöintiä niin voisi arvata osmoosia tapahtuvan myös toiseen suuntaan.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On tällaisia selkeitä</a:t>
            </a:r>
            <a:r>
              <a:rPr lang="fi-FI" baseline="0" dirty="0" smtClean="0"/>
              <a:t> asioita mitä on pidettävä mielessä ihan ensimmäisissä suunnitelmissa.</a:t>
            </a:r>
            <a:endParaRPr lang="fi-FI" dirty="0" smtClean="0"/>
          </a:p>
          <a:p>
            <a:endParaRPr lang="fi-FI" dirty="0" smtClean="0"/>
          </a:p>
          <a:p>
            <a:r>
              <a:rPr lang="fi-FI" dirty="0" smtClean="0"/>
              <a:t>Jos pilvestä halutaan saada jotain hyötyä irti niin </a:t>
            </a:r>
            <a:r>
              <a:rPr lang="fi-FI" dirty="0" err="1" smtClean="0"/>
              <a:t>skaalautuvuus</a:t>
            </a:r>
            <a:r>
              <a:rPr lang="fi-FI" baseline="0" dirty="0" smtClean="0"/>
              <a:t> ja </a:t>
            </a:r>
            <a:r>
              <a:rPr lang="fi-FI" baseline="0" dirty="0" err="1" smtClean="0"/>
              <a:t>multitenanttisuus</a:t>
            </a:r>
            <a:r>
              <a:rPr lang="fi-FI" baseline="0" dirty="0" smtClean="0"/>
              <a:t> ovat mm. asioita mitä meidän on pakko miettiä.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Tähän</a:t>
            </a:r>
            <a:r>
              <a:rPr lang="fi-FI" baseline="0" dirty="0" smtClean="0"/>
              <a:t> liittyen kollega näytti </a:t>
            </a:r>
            <a:r>
              <a:rPr lang="fi-FI" baseline="0" dirty="0" err="1" smtClean="0"/>
              <a:t>blogikirjoituksen</a:t>
            </a:r>
            <a:r>
              <a:rPr lang="fi-FI" baseline="0" dirty="0" smtClean="0"/>
              <a:t> Amazonin EC2 instansseista (eli siis kyseessä on </a:t>
            </a:r>
            <a:r>
              <a:rPr lang="fi-FI" baseline="0" dirty="0" err="1" smtClean="0"/>
              <a:t>blogikirjoitus</a:t>
            </a:r>
            <a:r>
              <a:rPr lang="fi-FI" baseline="0" dirty="0" smtClean="0"/>
              <a:t>). No kirjoittaja oli kuitenkin tehnyt mielenkiintoisen huomion. Pelkästään instanssin alas ajolla ja välittömästi uudelleenkäynnistämisellä oli Amazonissa saatu kapasiteetti nousemaan. </a:t>
            </a:r>
          </a:p>
          <a:p>
            <a:endParaRPr lang="fi-FI" baseline="0" dirty="0" smtClean="0"/>
          </a:p>
          <a:p>
            <a:r>
              <a:rPr lang="fi-FI" baseline="0" dirty="0" smtClean="0"/>
              <a:t>Mistä tämä johtui?</a:t>
            </a:r>
          </a:p>
          <a:p>
            <a:endParaRPr lang="fi-FI" baseline="0" dirty="0" smtClean="0"/>
          </a:p>
          <a:p>
            <a:r>
              <a:rPr lang="fi-FI" baseline="0" dirty="0" smtClean="0"/>
              <a:t>No koska siellä ei instansseja sidota käytännössä mitenkään siihen fyysiseen rautaan, se, kuinka paljon saat oikeasti kapasiteettia irti virtuaalikoneesta riippuu täysin siitä kuinka monta muuta instanssia siinä samassa palvelinkeskuksessa pyörii.</a:t>
            </a:r>
          </a:p>
          <a:p>
            <a:endParaRPr lang="fi-FI" baseline="0" dirty="0" smtClean="0"/>
          </a:p>
          <a:p>
            <a:r>
              <a:rPr lang="fi-FI" baseline="0" dirty="0" smtClean="0"/>
              <a:t>Eli alas ja ylösajolla saatiin instanssi siirtymään vähemmän kuormitettuun keskukseen.</a:t>
            </a:r>
          </a:p>
          <a:p>
            <a:endParaRPr lang="fi-FI" baseline="0" dirty="0" smtClean="0"/>
          </a:p>
          <a:p>
            <a:r>
              <a:rPr lang="fi-FI" baseline="0" dirty="0" err="1" smtClean="0"/>
              <a:t>Azuressa</a:t>
            </a:r>
            <a:r>
              <a:rPr lang="fi-FI" baseline="0" dirty="0" smtClean="0"/>
              <a:t> instanssi sidotaan </a:t>
            </a:r>
            <a:r>
              <a:rPr lang="fi-FI" baseline="0" dirty="0" err="1" smtClean="0"/>
              <a:t>coreen</a:t>
            </a:r>
            <a:r>
              <a:rPr lang="fi-FI" baseline="0" dirty="0" smtClean="0"/>
              <a:t> joten tämä ominaisuus ei toistu siellä.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Front</a:t>
            </a:r>
            <a:r>
              <a:rPr lang="fi-FI" dirty="0" smtClean="0"/>
              <a:t> </a:t>
            </a:r>
            <a:r>
              <a:rPr lang="fi-FI" dirty="0" err="1" smtClean="0"/>
              <a:t>endin</a:t>
            </a:r>
            <a:r>
              <a:rPr lang="fi-FI" dirty="0" smtClean="0"/>
              <a:t> ja </a:t>
            </a:r>
            <a:r>
              <a:rPr lang="fi-FI" dirty="0" err="1" smtClean="0"/>
              <a:t>back</a:t>
            </a:r>
            <a:r>
              <a:rPr lang="fi-FI" dirty="0" smtClean="0"/>
              <a:t> </a:t>
            </a:r>
            <a:r>
              <a:rPr lang="fi-FI" dirty="0" err="1" smtClean="0"/>
              <a:t>endin</a:t>
            </a:r>
            <a:r>
              <a:rPr lang="fi-FI" baseline="0" dirty="0" smtClean="0"/>
              <a:t> skaalaus on tietysti hieno asia kapasiteetti-ongelmien kanssa taisteleville.</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Mutta niiden keskustelu jonoissa kysyy</a:t>
            </a:r>
            <a:r>
              <a:rPr lang="fi-FI" baseline="0" dirty="0" smtClean="0"/>
              <a:t> taas ammattitaitoa kehitystiimiltä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Monet meidän käyttämistä työkaluista ohjaa suunnittelua</a:t>
            </a:r>
            <a:r>
              <a:rPr lang="fi-FI" baseline="0" dirty="0" smtClean="0"/>
              <a:t> toiseen suuntaan. </a:t>
            </a:r>
            <a:r>
              <a:rPr lang="fi-FI" baseline="0" dirty="0" err="1" smtClean="0"/>
              <a:t>Esim</a:t>
            </a:r>
            <a:r>
              <a:rPr lang="fi-FI" baseline="0" dirty="0" smtClean="0"/>
              <a:t> tästä apuväline joka luo automaattisesti datamallia, mikä ei ole optimi, mutta annetaan mennä silti.</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 jos nyt aletaan puhumaan yleensä</a:t>
            </a:r>
            <a:r>
              <a:rPr lang="fi-FI" baseline="0" dirty="0" smtClean="0"/>
              <a:t> softakehityksen laiskuudesta niin kyllähän me kaikenlaisia oikoteitä valitaan.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 sekoitetaan mm. logiikkaa</a:t>
            </a:r>
            <a:r>
              <a:rPr lang="fi-FI" baseline="0" dirty="0" smtClean="0"/>
              <a:t> käyttöliittymään.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Eikä</a:t>
            </a:r>
            <a:r>
              <a:rPr lang="fi-FI" baseline="0" dirty="0" smtClean="0"/>
              <a:t> pidetä sovellusta oikeasti modulaarisena vaikka periaatteessa yritettäisiinkin.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No yksinkertaisesti sanottuna</a:t>
            </a:r>
            <a:r>
              <a:rPr lang="fi-FI" baseline="0" dirty="0" smtClean="0"/>
              <a:t> väärin tekeminen on usein liian helppoa.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Mun</a:t>
            </a:r>
            <a:r>
              <a:rPr lang="fi-FI" dirty="0" smtClean="0"/>
              <a:t> pointti on se että esimerkiksi </a:t>
            </a:r>
            <a:r>
              <a:rPr lang="fi-FI" dirty="0" err="1" smtClean="0"/>
              <a:t>Azurelle</a:t>
            </a:r>
            <a:r>
              <a:rPr lang="fi-FI" baseline="0" dirty="0" smtClean="0"/>
              <a:t> kehittäessä on usein rakennettava sovellusta paljon järjestelmällisemmin ja </a:t>
            </a:r>
          </a:p>
          <a:p>
            <a:r>
              <a:rPr lang="fi-FI" baseline="0" dirty="0" smtClean="0"/>
              <a:t>puolivillaiset ratkaisut näkyvät valmiissa sovelluksessa. </a:t>
            </a:r>
          </a:p>
          <a:p>
            <a:r>
              <a:rPr lang="fi-FI" baseline="0" dirty="0" smtClean="0"/>
              <a:t>Ne näkyy euroissa. </a:t>
            </a:r>
          </a:p>
          <a:p>
            <a:r>
              <a:rPr lang="fi-FI" baseline="0" dirty="0" smtClean="0"/>
              <a:t>Ja ne näkyy asiakkaalle.</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Miten</a:t>
            </a:r>
            <a:r>
              <a:rPr lang="fi-FI" baseline="0" dirty="0" smtClean="0"/>
              <a:t> aiotaan saavuttaa? No Pilven ja </a:t>
            </a:r>
            <a:r>
              <a:rPr lang="fi-FI" baseline="0" dirty="0" err="1" smtClean="0"/>
              <a:t>Software-as-a-Servicen</a:t>
            </a:r>
            <a:r>
              <a:rPr lang="fi-FI" baseline="0" dirty="0" smtClean="0"/>
              <a:t> avulla.</a:t>
            </a:r>
          </a:p>
          <a:p>
            <a:endParaRPr lang="fi-FI" baseline="0" dirty="0" smtClean="0"/>
          </a:p>
          <a:p>
            <a:r>
              <a:rPr lang="fi-FI" baseline="0" dirty="0" smtClean="0"/>
              <a:t>Me suunnittelemme sovellukset sellaisiksi että ne voidaan myydä paketteina ja toistaa useammalle asiakkaalle.</a:t>
            </a:r>
            <a:endParaRPr lang="fi-FI" dirty="0" smtClean="0"/>
          </a:p>
          <a:p>
            <a:endParaRPr lang="fi-FI" dirty="0" smtClean="0"/>
          </a:p>
          <a:p>
            <a:r>
              <a:rPr lang="fi-FI" dirty="0" smtClean="0"/>
              <a:t>(Tapa tehdä tämä on </a:t>
            </a:r>
            <a:r>
              <a:rPr lang="fi-FI" dirty="0" err="1" smtClean="0"/>
              <a:t>SaaS</a:t>
            </a:r>
            <a:r>
              <a:rPr lang="fi-FI" baseline="0" dirty="0" smtClean="0"/>
              <a:t> ja Pilvipalvelut)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Vs</a:t>
            </a:r>
            <a:r>
              <a:rPr lang="fi-FI" dirty="0" smtClean="0"/>
              <a:t> 2010 </a:t>
            </a:r>
            <a:r>
              <a:rPr lang="fi-FI" dirty="0" err="1" smtClean="0"/>
              <a:t>pitäs</a:t>
            </a:r>
            <a:r>
              <a:rPr lang="fi-FI" dirty="0" smtClean="0"/>
              <a:t> tukea</a:t>
            </a:r>
          </a:p>
          <a:p>
            <a:r>
              <a:rPr lang="fi-FI" dirty="0" smtClean="0"/>
              <a:t>Yleensä enemmän kontrollia</a:t>
            </a:r>
          </a:p>
          <a:p>
            <a:r>
              <a:rPr lang="fi-FI" dirty="0" smtClean="0"/>
              <a:t>Testaus/mittaustyökalun kiinnitys vaikeampaa</a:t>
            </a:r>
          </a:p>
          <a:p>
            <a:r>
              <a:rPr lang="fi-FI" dirty="0" smtClean="0"/>
              <a:t>Pakko </a:t>
            </a:r>
            <a:r>
              <a:rPr lang="fi-FI" dirty="0" err="1" smtClean="0"/>
              <a:t>deployata</a:t>
            </a:r>
            <a:r>
              <a:rPr lang="fi-FI" dirty="0" smtClean="0"/>
              <a:t> aina</a:t>
            </a:r>
          </a:p>
          <a:p>
            <a:r>
              <a:rPr lang="fi-FI" dirty="0" smtClean="0"/>
              <a:t>Pakko testata joko </a:t>
            </a:r>
            <a:r>
              <a:rPr lang="fi-FI" dirty="0" err="1" smtClean="0"/>
              <a:t>staging</a:t>
            </a:r>
            <a:r>
              <a:rPr lang="fi-FI" dirty="0" smtClean="0"/>
              <a:t> </a:t>
            </a:r>
            <a:r>
              <a:rPr lang="fi-FI" dirty="0" err="1" smtClean="0"/>
              <a:t>areassa</a:t>
            </a:r>
            <a:r>
              <a:rPr lang="fi-FI" dirty="0" smtClean="0"/>
              <a:t> tai kehittäjän koneella,</a:t>
            </a:r>
            <a:r>
              <a:rPr lang="fi-FI" baseline="0" dirty="0" smtClean="0"/>
              <a:t> koska esimerkiksi ”sisäistä” testiympäristöä ei ole.</a:t>
            </a:r>
            <a:endParaRPr lang="fi-FI" dirty="0" smtClean="0"/>
          </a:p>
          <a:p>
            <a:endParaRPr lang="fi-FI" dirty="0" smtClean="0"/>
          </a:p>
          <a:p>
            <a:r>
              <a:rPr lang="fi-FI" dirty="0" err="1" smtClean="0"/>
              <a:t>Jokatapauksessa</a:t>
            </a:r>
            <a:r>
              <a:rPr lang="fi-FI" baseline="0" dirty="0" smtClean="0"/>
              <a:t> valmiit testauskäytännöt saattaa muuttua.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Korkean suorituskyvyn</a:t>
            </a:r>
            <a:r>
              <a:rPr lang="fi-FI" baseline="0" dirty="0" smtClean="0"/>
              <a:t> sovelluksia on erityisen vaikea rakentaa ja suorituskyvyn optimointi nyt on sellainen asia mistä mm. meillä ei vielä ole kokemusta.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Kuten sanottua, </a:t>
            </a:r>
            <a:r>
              <a:rPr lang="fi-FI" dirty="0" err="1" smtClean="0"/>
              <a:t>Azuressa</a:t>
            </a:r>
            <a:r>
              <a:rPr lang="fi-FI" baseline="0" dirty="0" smtClean="0"/>
              <a:t> sovelluksille on tehtävä tarkat arkkitehtuurit ja kehityksen on noudatettava sitä arkkitehtuuria.</a:t>
            </a:r>
            <a:endParaRPr lang="en-US"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Meidän mielestä </a:t>
            </a:r>
            <a:r>
              <a:rPr lang="fi-FI" dirty="0" err="1" smtClean="0"/>
              <a:t>Azure</a:t>
            </a:r>
            <a:r>
              <a:rPr lang="fi-FI" dirty="0" smtClean="0"/>
              <a:t> on tarkoitettu </a:t>
            </a:r>
            <a:r>
              <a:rPr lang="fi-FI" dirty="0" err="1" smtClean="0"/>
              <a:t>bulkkiteknologioille</a:t>
            </a:r>
            <a:r>
              <a:rPr lang="fi-FI"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Meidän</a:t>
            </a:r>
            <a:r>
              <a:rPr lang="fi-FI" baseline="0" dirty="0" smtClean="0"/>
              <a:t> sovellukset käyttää </a:t>
            </a:r>
            <a:r>
              <a:rPr lang="fi-FI" baseline="0" dirty="0" err="1" smtClean="0"/>
              <a:t>ASP.Nettiä</a:t>
            </a:r>
            <a:r>
              <a:rPr lang="fi-FI" baseline="0" dirty="0" smtClean="0"/>
              <a:t> ja </a:t>
            </a:r>
            <a:r>
              <a:rPr lang="fi-FI" baseline="0" dirty="0" err="1" smtClean="0"/>
              <a:t>Silverlightia</a:t>
            </a:r>
            <a:r>
              <a:rPr lang="fi-FI" baseline="0" dirty="0" smtClean="0"/>
              <a:t> käyttöliittymissä.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 palvelut Windows</a:t>
            </a:r>
            <a:r>
              <a:rPr lang="fi-FI" baseline="0" dirty="0" smtClean="0"/>
              <a:t> </a:t>
            </a:r>
            <a:r>
              <a:rPr lang="fi-FI" baseline="0" dirty="0" err="1" smtClean="0"/>
              <a:t>Communication</a:t>
            </a:r>
            <a:r>
              <a:rPr lang="fi-FI" baseline="0" dirty="0" smtClean="0"/>
              <a:t> </a:t>
            </a:r>
            <a:r>
              <a:rPr lang="fi-FI" baseline="0" dirty="0" err="1" smtClean="0"/>
              <a:t>Foundationia</a:t>
            </a:r>
            <a:r>
              <a:rPr lang="fi-FI" baseline="0"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Kaikki mitä voi </a:t>
            </a:r>
            <a:r>
              <a:rPr lang="fi-FI" dirty="0" err="1" smtClean="0"/>
              <a:t>deployata</a:t>
            </a:r>
            <a:r>
              <a:rPr lang="fi-FI" dirty="0" smtClean="0"/>
              <a:t> tiedostoina</a:t>
            </a:r>
            <a:r>
              <a:rPr lang="fi-FI" baseline="0" dirty="0" smtClean="0"/>
              <a:t>… vaikka </a:t>
            </a:r>
            <a:r>
              <a:rPr lang="fi-FI" baseline="0" dirty="0" err="1" smtClean="0"/>
              <a:t>dll:inä</a:t>
            </a:r>
            <a:r>
              <a:rPr lang="fi-FI" baseline="0" dirty="0" smtClean="0"/>
              <a:t> toimii, mutta jos se tarvitsee oikean asennuksen niin sitä ei </a:t>
            </a:r>
            <a:r>
              <a:rPr lang="fi-FI" baseline="0" dirty="0" err="1" smtClean="0"/>
              <a:t>Azureen</a:t>
            </a:r>
            <a:r>
              <a:rPr lang="fi-FI" baseline="0" dirty="0" smtClean="0"/>
              <a:t> voi viedä.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Näin ollen ei </a:t>
            </a:r>
            <a:r>
              <a:rPr lang="fi-FI" dirty="0" err="1" smtClean="0"/>
              <a:t>Azure</a:t>
            </a:r>
            <a:r>
              <a:rPr lang="fi-FI" dirty="0" smtClean="0"/>
              <a:t> oikea</a:t>
            </a:r>
            <a:r>
              <a:rPr lang="fi-FI" baseline="0" dirty="0" smtClean="0"/>
              <a:t> paikka kaikelle ole.</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Muita esimerkkejä nyt sitten vaikka applikaatiot jotka vaatii toisen läheisyyttä. Oli se nyt sitten ympäristö</a:t>
            </a:r>
            <a:r>
              <a:rPr lang="fi-FI" baseline="0" dirty="0" smtClean="0"/>
              <a:t>asia tai vaikka tiedonsiirtoasia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Ostanut kehitystyökalut jotka ohjaa jonnekin suuntaan.</a:t>
            </a:r>
          </a:p>
          <a:p>
            <a:endParaRPr lang="fi-FI" dirty="0" smtClean="0"/>
          </a:p>
          <a:p>
            <a:r>
              <a:rPr lang="fi-FI" dirty="0" smtClean="0"/>
              <a:t>Ei tue vaihtoehtoisia </a:t>
            </a:r>
            <a:r>
              <a:rPr lang="fi-FI" dirty="0" err="1" smtClean="0"/>
              <a:t>deployaus-tapoja</a:t>
            </a:r>
            <a:r>
              <a:rPr lang="fi-FI"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Olen tullut tänne esittämään mitä huomioita </a:t>
            </a:r>
            <a:r>
              <a:rPr lang="fi-FI" b="1" baseline="0" dirty="0" smtClean="0"/>
              <a:t>perinteisenä projektitalona</a:t>
            </a:r>
            <a:r>
              <a:rPr lang="fi-FI" baseline="0" dirty="0" smtClean="0"/>
              <a:t> ollaan tehty kun ollaan oltu </a:t>
            </a:r>
            <a:r>
              <a:rPr lang="fi-FI" b="1" baseline="0" dirty="0" smtClean="0"/>
              <a:t>siirtymässä pilvimaailmaan</a:t>
            </a:r>
            <a:r>
              <a:rPr lang="fi-FI" baseline="0" dirty="0" smtClean="0"/>
              <a:t>.</a:t>
            </a:r>
          </a:p>
          <a:p>
            <a:endParaRPr lang="fi-FI" baseline="0" dirty="0" smtClean="0"/>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Sitten on tämä luottamusasia.</a:t>
            </a:r>
          </a:p>
          <a:p>
            <a:endParaRPr lang="fi-FI" dirty="0" smtClean="0"/>
          </a:p>
          <a:p>
            <a:r>
              <a:rPr lang="fi-FI" dirty="0" smtClean="0"/>
              <a:t>Voiko</a:t>
            </a:r>
            <a:r>
              <a:rPr lang="fi-FI" baseline="0" dirty="0" smtClean="0"/>
              <a:t> luottamuksellista dataa pistää Pilveen?</a:t>
            </a:r>
            <a:endParaRPr lang="fi-FI" dirty="0" smtClean="0"/>
          </a:p>
          <a:p>
            <a:endParaRPr lang="fi-FI" dirty="0" smtClean="0"/>
          </a:p>
          <a:p>
            <a:r>
              <a:rPr lang="fi-FI" dirty="0" smtClean="0"/>
              <a:t>Joskus</a:t>
            </a:r>
            <a:r>
              <a:rPr lang="fi-FI" baseline="0" dirty="0" smtClean="0"/>
              <a:t> asiakkaiden on pakko tietää missä heidän datansa on.</a:t>
            </a:r>
          </a:p>
          <a:p>
            <a:endParaRPr lang="fi-FI" baseline="0" dirty="0" smtClean="0"/>
          </a:p>
          <a:p>
            <a:r>
              <a:rPr lang="fi-FI" baseline="0" dirty="0" smtClean="0"/>
              <a:t>Lainopillisia syitä, </a:t>
            </a:r>
            <a:r>
              <a:rPr lang="fi-FI" baseline="0" dirty="0" err="1" smtClean="0"/>
              <a:t>esim</a:t>
            </a:r>
            <a:r>
              <a:rPr lang="fi-FI" baseline="0" dirty="0" smtClean="0"/>
              <a:t>, henkilötietojen tallentamisesta.</a:t>
            </a:r>
          </a:p>
          <a:p>
            <a:endParaRPr lang="fi-FI" baseline="0" dirty="0" smtClean="0"/>
          </a:p>
          <a:p>
            <a:r>
              <a:rPr lang="fi-FI" baseline="0" dirty="0" smtClean="0"/>
              <a:t>Tai se tavallisin yrityksen </a:t>
            </a:r>
            <a:r>
              <a:rPr lang="fi-FI" baseline="0" dirty="0" err="1" smtClean="0"/>
              <a:t>policy</a:t>
            </a:r>
            <a:r>
              <a:rPr lang="fi-FI" baseline="0" dirty="0" smtClean="0"/>
              <a:t> on että arkaluontoinen data on takana olevassa serverikaapissa.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Eli ei kaikkea kannata Pilveen yrittää tunkea.</a:t>
            </a:r>
          </a:p>
          <a:p>
            <a:endParaRPr lang="fi-FI" dirty="0" smtClean="0"/>
          </a:p>
          <a:p>
            <a:r>
              <a:rPr lang="fi-FI" dirty="0" smtClean="0"/>
              <a:t>Käytetään</a:t>
            </a:r>
            <a:r>
              <a:rPr lang="fi-FI" baseline="0" dirty="0" smtClean="0"/>
              <a:t> pilveä siihen mihin se on tarkoitettu ja ei anneta huonoja kokemuksia sellaisista projekteista missä neliötä yritetään tunkea pyöreää reikään.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Lupasin</a:t>
            </a:r>
            <a:r>
              <a:rPr lang="fi-FI" baseline="0" dirty="0" smtClean="0"/>
              <a:t> kuitenkin nostaa esiin muutaman asian, mitkä jäävät mielestäni liian pienelle huomiolle.</a:t>
            </a:r>
          </a:p>
          <a:p>
            <a:endParaRPr lang="fi-FI" baseline="0" dirty="0" smtClean="0"/>
          </a:p>
          <a:p>
            <a:r>
              <a:rPr lang="fi-FI" baseline="0" dirty="0" smtClean="0"/>
              <a:t>Teemoiksi olen valinnut:</a:t>
            </a:r>
            <a:endParaRPr lang="fi-FI" dirty="0" smtClean="0"/>
          </a:p>
          <a:p>
            <a:endParaRPr lang="fi-FI" dirty="0" smtClean="0"/>
          </a:p>
          <a:p>
            <a:r>
              <a:rPr lang="fi-FI" dirty="0" smtClean="0"/>
              <a:t>Käytettävyys,</a:t>
            </a:r>
            <a:r>
              <a:rPr lang="fi-FI" baseline="0" dirty="0" smtClean="0"/>
              <a:t> </a:t>
            </a:r>
            <a:r>
              <a:rPr lang="fi-FI" dirty="0" smtClean="0"/>
              <a:t>Läpinäkyvyys,</a:t>
            </a:r>
            <a:r>
              <a:rPr lang="fi-FI" baseline="0" dirty="0" smtClean="0"/>
              <a:t> sitoutuminen’</a:t>
            </a:r>
          </a:p>
          <a:p>
            <a:endParaRPr lang="fi-FI" baseline="0" dirty="0" smtClean="0"/>
          </a:p>
          <a:p>
            <a:r>
              <a:rPr lang="fi-FI" baseline="0" dirty="0" smtClean="0"/>
              <a:t>Penninlaskenta, kustannusrakenteen.</a:t>
            </a:r>
          </a:p>
          <a:p>
            <a:endParaRPr lang="fi-FI" baseline="0" dirty="0" smtClean="0"/>
          </a:p>
          <a:p>
            <a:r>
              <a:rPr lang="fi-FI" baseline="0" dirty="0" smtClean="0"/>
              <a:t>Toistettavuus, </a:t>
            </a:r>
            <a:r>
              <a:rPr lang="fi-FI" baseline="0" dirty="0" err="1" smtClean="0"/>
              <a:t>multitenancyn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Käytettävyyden</a:t>
            </a:r>
            <a:r>
              <a:rPr lang="en-US" baseline="0" dirty="0" smtClean="0"/>
              <a:t> </a:t>
            </a:r>
            <a:r>
              <a:rPr lang="en-US" baseline="0" dirty="0" err="1" smtClean="0"/>
              <a:t>mietinnän</a:t>
            </a:r>
            <a:r>
              <a:rPr lang="en-US" baseline="0" dirty="0" smtClean="0"/>
              <a:t> on </a:t>
            </a:r>
            <a:r>
              <a:rPr lang="en-US" baseline="0" dirty="0" err="1" smtClean="0"/>
              <a:t>lähdettävä</a:t>
            </a:r>
            <a:r>
              <a:rPr lang="en-US" baseline="0" dirty="0" smtClean="0"/>
              <a:t> </a:t>
            </a:r>
            <a:r>
              <a:rPr lang="en-US" baseline="0" dirty="0" err="1" smtClean="0"/>
              <a:t>liikenteeseen</a:t>
            </a:r>
            <a:r>
              <a:rPr lang="en-US" baseline="0" dirty="0" smtClean="0"/>
              <a:t> </a:t>
            </a:r>
            <a:r>
              <a:rPr lang="en-US" baseline="0" dirty="0" err="1" smtClean="0"/>
              <a:t>ihan</a:t>
            </a:r>
            <a:r>
              <a:rPr lang="en-US" baseline="0" dirty="0" smtClean="0"/>
              <a:t> </a:t>
            </a:r>
            <a:r>
              <a:rPr lang="en-US" baseline="0" dirty="0" err="1" smtClean="0"/>
              <a:t>projektin</a:t>
            </a:r>
            <a:r>
              <a:rPr lang="en-US" baseline="0" dirty="0" smtClean="0"/>
              <a:t> </a:t>
            </a:r>
            <a:r>
              <a:rPr lang="en-US" baseline="0" dirty="0" err="1" smtClean="0"/>
              <a:t>alussa</a:t>
            </a:r>
            <a:r>
              <a:rPr lang="en-US" baseline="0" dirty="0" smtClean="0"/>
              <a:t>.</a:t>
            </a:r>
          </a:p>
          <a:p>
            <a:endParaRPr lang="en-US" baseline="0" dirty="0" smtClean="0"/>
          </a:p>
          <a:p>
            <a:r>
              <a:rPr lang="en-US" baseline="0" dirty="0" err="1" smtClean="0"/>
              <a:t>Vasteajat</a:t>
            </a:r>
            <a:endParaRPr lang="en-US" baseline="0" dirty="0" smtClean="0"/>
          </a:p>
          <a:p>
            <a:endParaRPr lang="en-US" baseline="0" dirty="0" smtClean="0"/>
          </a:p>
          <a:p>
            <a:r>
              <a:rPr lang="en-US" baseline="0" dirty="0" err="1" smtClean="0"/>
              <a:t>Mitä</a:t>
            </a:r>
            <a:r>
              <a:rPr lang="en-US" baseline="0" dirty="0" smtClean="0"/>
              <a:t> </a:t>
            </a:r>
            <a:r>
              <a:rPr lang="en-US" baseline="0" dirty="0" err="1" smtClean="0"/>
              <a:t>tapahtuu</a:t>
            </a:r>
            <a:r>
              <a:rPr lang="en-US" baseline="0" dirty="0" smtClean="0"/>
              <a:t> </a:t>
            </a:r>
            <a:r>
              <a:rPr lang="en-US" baseline="0" dirty="0" err="1" smtClean="0"/>
              <a:t>paikallisesti</a:t>
            </a:r>
            <a:r>
              <a:rPr lang="en-US" baseline="0" dirty="0" smtClean="0"/>
              <a:t> </a:t>
            </a:r>
            <a:r>
              <a:rPr lang="en-US" baseline="0" dirty="0" err="1" smtClean="0"/>
              <a:t>ja</a:t>
            </a:r>
            <a:r>
              <a:rPr lang="en-US" baseline="0" dirty="0" smtClean="0"/>
              <a:t> </a:t>
            </a:r>
            <a:r>
              <a:rPr lang="en-US" baseline="0" dirty="0" err="1" smtClean="0"/>
              <a:t>mitä</a:t>
            </a:r>
            <a:r>
              <a:rPr lang="en-US" baseline="0" dirty="0" smtClean="0"/>
              <a:t> </a:t>
            </a:r>
            <a:r>
              <a:rPr lang="en-US" baseline="0" dirty="0" err="1" smtClean="0"/>
              <a:t>pilvessä</a:t>
            </a:r>
            <a:r>
              <a:rPr lang="en-US" baseline="0" dirty="0" smtClean="0"/>
              <a:t>?</a:t>
            </a:r>
          </a:p>
          <a:p>
            <a:endParaRPr lang="fi-FI" baseline="0" dirty="0" smtClean="0"/>
          </a:p>
          <a:p>
            <a:r>
              <a:rPr lang="fi-FI" baseline="0" dirty="0" smtClean="0"/>
              <a:t>Kannattaako dataa esimerkiksi </a:t>
            </a:r>
            <a:r>
              <a:rPr lang="fi-FI" b="1" baseline="0" dirty="0" smtClean="0"/>
              <a:t>kerätä vähän</a:t>
            </a:r>
            <a:r>
              <a:rPr lang="fi-FI" baseline="0" dirty="0" smtClean="0"/>
              <a:t> ennen lähettämistä?</a:t>
            </a:r>
            <a:endParaRPr lang="en-US" baseline="0" dirty="0" smtClean="0"/>
          </a:p>
          <a:p>
            <a:endParaRPr lang="en-US" baseline="0" dirty="0" smtClean="0"/>
          </a:p>
          <a:p>
            <a:r>
              <a:rPr lang="en-US" baseline="0" dirty="0" err="1" smtClean="0"/>
              <a:t>Miten</a:t>
            </a:r>
            <a:r>
              <a:rPr lang="en-US" baseline="0" dirty="0" smtClean="0"/>
              <a:t> </a:t>
            </a:r>
            <a:r>
              <a:rPr lang="en-US" baseline="0" dirty="0" err="1" smtClean="0"/>
              <a:t>käyttäjät</a:t>
            </a:r>
            <a:r>
              <a:rPr lang="en-US" baseline="0" dirty="0" smtClean="0"/>
              <a:t> </a:t>
            </a:r>
            <a:r>
              <a:rPr lang="en-US" baseline="0" dirty="0" err="1" smtClean="0"/>
              <a:t>käyttävät</a:t>
            </a:r>
            <a:r>
              <a:rPr lang="en-US" baseline="0" dirty="0" smtClean="0"/>
              <a:t> </a:t>
            </a:r>
            <a:r>
              <a:rPr lang="en-US" baseline="0" dirty="0" err="1" smtClean="0"/>
              <a:t>meidän</a:t>
            </a:r>
            <a:r>
              <a:rPr lang="en-US" baseline="0" dirty="0" smtClean="0"/>
              <a:t> </a:t>
            </a:r>
            <a:r>
              <a:rPr lang="en-US" baseline="0" dirty="0" err="1" smtClean="0"/>
              <a:t>softaa</a:t>
            </a:r>
            <a:r>
              <a:rPr lang="en-US" baseline="0" dirty="0" smtClean="0"/>
              <a:t>? </a:t>
            </a:r>
            <a:r>
              <a:rPr lang="en-US" baseline="0" dirty="0" err="1" smtClean="0"/>
              <a:t>Mitataan</a:t>
            </a:r>
            <a:endParaRPr lang="en-US" baseline="0" dirty="0" smtClean="0"/>
          </a:p>
          <a:p>
            <a:endParaRPr lang="fi-FI" baseline="0" dirty="0" smtClean="0"/>
          </a:p>
          <a:p>
            <a:r>
              <a:rPr lang="fi-FI" baseline="0" dirty="0" smtClean="0"/>
              <a:t>Läpinäkyvyys, asiakkaat tavallisesti pääsee katsomaan oikeassa paikassa pyörivää oikeaa softaa</a:t>
            </a:r>
          </a:p>
          <a:p>
            <a:endParaRPr lang="fi-FI" baseline="0" dirty="0" smtClean="0"/>
          </a:p>
          <a:p>
            <a:r>
              <a:rPr lang="fi-FI" baseline="0" dirty="0" smtClean="0"/>
              <a:t>Oltava </a:t>
            </a:r>
            <a:r>
              <a:rPr lang="fi-FI" baseline="0" dirty="0" err="1" smtClean="0"/>
              <a:t>intuitivista</a:t>
            </a:r>
            <a:r>
              <a:rPr lang="fi-FI" baseline="0" dirty="0" smtClean="0"/>
              <a:t> sillä </a:t>
            </a:r>
            <a:r>
              <a:rPr lang="fi-FI" baseline="0" dirty="0" err="1" smtClean="0"/>
              <a:t>SaaS</a:t>
            </a:r>
            <a:r>
              <a:rPr lang="fi-FI" baseline="0" dirty="0" smtClean="0"/>
              <a:t> voi viedä homman jopa siihen että applikaatiota ei aleta edes opettelemaan.</a:t>
            </a:r>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84</a:t>
            </a:fld>
            <a:endParaRPr lang="en-US"/>
          </a:p>
        </p:txBody>
      </p:sp>
    </p:spTree>
    <p:extLst>
      <p:ext uri="{BB962C8B-B14F-4D97-AF65-F5344CB8AC3E}">
        <p14:creationId xmlns:p14="http://schemas.microsoft.com/office/powerpoint/2007/7/12/main" xmlns="" val="8304283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Näiden asioiden miettimättä</a:t>
            </a:r>
            <a:r>
              <a:rPr lang="fi-FI" baseline="0" dirty="0" smtClean="0"/>
              <a:t> jättäminen liittyy läheisesti tällaiseen joulupukin ja pääsiäispupun ystävään kun käytettävyyskeijuun.</a:t>
            </a:r>
            <a:endParaRPr lang="en-US" dirty="0" smtClean="0"/>
          </a:p>
          <a:p>
            <a:endParaRPr lang="fi-FI" noProof="0" dirty="0" smtClean="0"/>
          </a:p>
          <a:p>
            <a:r>
              <a:rPr lang="fi-FI" noProof="0" dirty="0" smtClean="0"/>
              <a:t>Käytettävyyskeiju on sellainen maaginen olento</a:t>
            </a:r>
            <a:r>
              <a:rPr lang="fi-FI" baseline="0" noProof="0" dirty="0" smtClean="0"/>
              <a:t> joka tulee projektin loppupuolella sirottelemaan käytettävyyshiekkaa applikaation päälle ja korjaa kaikki ongelmat mitä ollaan kuukausien saatossa saatu aikaan.</a:t>
            </a:r>
          </a:p>
          <a:p>
            <a:endParaRPr lang="fi-FI" baseline="0" noProof="0" dirty="0" smtClean="0"/>
          </a:p>
          <a:p>
            <a:r>
              <a:rPr lang="fi-FI" baseline="0" noProof="0" dirty="0" smtClean="0"/>
              <a:t>Valitettavasti </a:t>
            </a:r>
            <a:r>
              <a:rPr lang="fi-FI" baseline="0" noProof="0" dirty="0" err="1" smtClean="0"/>
              <a:t>mä</a:t>
            </a:r>
            <a:r>
              <a:rPr lang="fi-FI" baseline="0" noProof="0" dirty="0" smtClean="0"/>
              <a:t> joudun meidän firmassa toimimaan keijuna ja sen lisäksi että </a:t>
            </a:r>
            <a:r>
              <a:rPr lang="fi-FI" baseline="0" noProof="0" dirty="0" err="1" smtClean="0"/>
              <a:t>noi</a:t>
            </a:r>
            <a:r>
              <a:rPr lang="fi-FI" baseline="0" noProof="0" dirty="0" smtClean="0"/>
              <a:t> </a:t>
            </a:r>
            <a:r>
              <a:rPr lang="fi-FI" baseline="0" noProof="0" dirty="0" err="1" smtClean="0"/>
              <a:t>Spandexit</a:t>
            </a:r>
            <a:r>
              <a:rPr lang="fi-FI" baseline="0" noProof="0" dirty="0" smtClean="0"/>
              <a:t> hiertää </a:t>
            </a:r>
            <a:r>
              <a:rPr lang="fi-FI" baseline="0" noProof="0" dirty="0" err="1" smtClean="0"/>
              <a:t>haaroväliä</a:t>
            </a:r>
            <a:r>
              <a:rPr lang="fi-FI" baseline="0" noProof="0" dirty="0" smtClean="0"/>
              <a:t>, niin ei se homma muutenkaan niin hienoa ole.</a:t>
            </a:r>
          </a:p>
          <a:p>
            <a:endParaRPr lang="fi-FI" baseline="0" noProof="0" dirty="0" smtClean="0"/>
          </a:p>
          <a:p>
            <a:r>
              <a:rPr lang="fi-FI" baseline="0" noProof="0" dirty="0" err="1" smtClean="0"/>
              <a:t>Tottakai</a:t>
            </a:r>
            <a:r>
              <a:rPr lang="fi-FI" baseline="0" noProof="0" dirty="0" smtClean="0"/>
              <a:t> vähän kontrolleja muuttelemalla ja visuaalisuutta katsomalla voidaan saada parannuksia aikaan, mutta </a:t>
            </a:r>
            <a:r>
              <a:rPr lang="fi-FI" baseline="0" noProof="0" dirty="0" err="1" smtClean="0"/>
              <a:t>tollasia</a:t>
            </a:r>
            <a:r>
              <a:rPr lang="fi-FI" baseline="0" noProof="0" dirty="0" smtClean="0"/>
              <a:t> arkkitehtuureja ei siinä vaiheessa voi kovin dramaattisesti käydä muuttamaan.</a:t>
            </a:r>
            <a:endParaRPr lang="fi-FI" noProof="0"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85</a:t>
            </a:fld>
            <a:endParaRPr lang="en-US"/>
          </a:p>
        </p:txBody>
      </p:sp>
    </p:spTree>
    <p:extLst>
      <p:ext uri="{BB962C8B-B14F-4D97-AF65-F5344CB8AC3E}">
        <p14:creationId xmlns:p14="http://schemas.microsoft.com/office/powerpoint/2007/7/12/main" xmlns="" val="3575536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Jos käytettävyys on hirveätä niin </a:t>
            </a:r>
            <a:r>
              <a:rPr lang="fi-FI" dirty="0" err="1" smtClean="0"/>
              <a:t>SaaS+pilvi</a:t>
            </a:r>
            <a:r>
              <a:rPr lang="fi-FI" baseline="0" dirty="0" smtClean="0"/>
              <a:t> –yhdistelmä tekee myös hyvin helpoksi lähteä kävelemään.</a:t>
            </a:r>
            <a:endParaRPr lang="en-US" dirty="0" smtClean="0"/>
          </a:p>
          <a:p>
            <a:endParaRPr lang="en-US" dirty="0" smtClean="0"/>
          </a:p>
          <a:p>
            <a:r>
              <a:rPr lang="fi-FI" dirty="0" smtClean="0"/>
              <a:t>Asiakas ei ole samalla tavalla sitoutunut mihinkään </a:t>
            </a:r>
            <a:r>
              <a:rPr lang="fi-FI" dirty="0" err="1" smtClean="0"/>
              <a:t>bugin</a:t>
            </a:r>
            <a:r>
              <a:rPr lang="fi-FI" baseline="0" dirty="0" smtClean="0"/>
              <a:t> metsästys rumbaan.</a:t>
            </a:r>
          </a:p>
          <a:p>
            <a:endParaRPr lang="fi-FI" baseline="0" dirty="0" smtClean="0"/>
          </a:p>
          <a:p>
            <a:r>
              <a:rPr lang="fi-FI" baseline="0" dirty="0" smtClean="0"/>
              <a:t>Kaikki lisenssejä myyvät tietää, että mitä kalliimpia lisenssit on niin sitä kurjempaa softaa voi asiakkaalle tarjota.</a:t>
            </a:r>
          </a:p>
          <a:p>
            <a:endParaRPr lang="fi-FI" baseline="0" dirty="0" smtClean="0"/>
          </a:p>
          <a:p>
            <a:r>
              <a:rPr lang="fi-FI" baseline="0" dirty="0" smtClean="0"/>
              <a:t>Asiakas ei voi perustella itselleen miksi </a:t>
            </a:r>
            <a:r>
              <a:rPr lang="fi-FI" baseline="0" dirty="0" err="1" smtClean="0"/>
              <a:t>linsenssimyyjälle</a:t>
            </a:r>
            <a:r>
              <a:rPr lang="fi-FI" baseline="0" dirty="0" smtClean="0"/>
              <a:t> menneet kymmenet tuhannet eurot olivatkin turhia.  </a:t>
            </a:r>
            <a:endParaRPr lang="fi-FI" dirty="0" smtClean="0"/>
          </a:p>
          <a:p>
            <a:endParaRPr lang="fi-FI" dirty="0" smtClean="0"/>
          </a:p>
          <a:p>
            <a:r>
              <a:rPr lang="fi-FI" dirty="0" smtClean="0"/>
              <a:t>Näin ollen </a:t>
            </a:r>
            <a:r>
              <a:rPr lang="fi-FI" dirty="0" err="1" smtClean="0"/>
              <a:t>tälläsen</a:t>
            </a:r>
            <a:r>
              <a:rPr lang="fi-FI" dirty="0" smtClean="0"/>
              <a:t> palveluna myytävän softan on oltava hyvää. Sen ei tarvitse olla valmista kokonaan, jos </a:t>
            </a:r>
            <a:r>
              <a:rPr lang="fi-FI" dirty="0" err="1" smtClean="0"/>
              <a:t>roadmap</a:t>
            </a:r>
            <a:r>
              <a:rPr lang="fi-FI" dirty="0" smtClean="0"/>
              <a:t> elää ja jos olemassa olevat toiminnot ovat hyviä. Mutta sen olemassa olevan on oltava käyttäjän kannalta mielekästä käyttää.</a:t>
            </a:r>
            <a:endParaRPr lang="en-US" dirty="0" smtClean="0"/>
          </a:p>
        </p:txBody>
      </p:sp>
      <p:sp>
        <p:nvSpPr>
          <p:cNvPr id="4" name="Slide Number Placeholder 3"/>
          <p:cNvSpPr>
            <a:spLocks noGrp="1"/>
          </p:cNvSpPr>
          <p:nvPr>
            <p:ph type="sldNum" sz="quarter" idx="10"/>
          </p:nvPr>
        </p:nvSpPr>
        <p:spPr/>
        <p:txBody>
          <a:bodyPr/>
          <a:lstStyle/>
          <a:p>
            <a:fld id="{6442ECFD-6265-4EDD-8073-34EEAC9BC904}" type="slidenum">
              <a:rPr lang="en-US" smtClean="0"/>
              <a:pPr/>
              <a:t>86</a:t>
            </a:fld>
            <a:endParaRPr lang="en-US"/>
          </a:p>
        </p:txBody>
      </p:sp>
    </p:spTree>
    <p:extLst>
      <p:ext uri="{BB962C8B-B14F-4D97-AF65-F5344CB8AC3E}">
        <p14:creationId xmlns:p14="http://schemas.microsoft.com/office/powerpoint/2007/7/12/main" xmlns="" val="4024121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Seuraava teema</a:t>
            </a:r>
            <a:r>
              <a:rPr lang="fi-FI" baseline="0" dirty="0" smtClean="0"/>
              <a:t> on </a:t>
            </a:r>
            <a:r>
              <a:rPr lang="fi-FI" b="1" baseline="0" dirty="0" smtClean="0"/>
              <a:t>k</a:t>
            </a:r>
            <a:r>
              <a:rPr lang="fi-FI" b="1" dirty="0" smtClean="0"/>
              <a:t>ustannuslaskenta</a:t>
            </a:r>
          </a:p>
          <a:p>
            <a:endParaRPr lang="fi-FI" dirty="0" smtClean="0"/>
          </a:p>
          <a:p>
            <a:r>
              <a:rPr lang="fi-FI" dirty="0" smtClean="0"/>
              <a:t>Mittauspisteitä, optimointia</a:t>
            </a:r>
          </a:p>
          <a:p>
            <a:endParaRPr lang="fi-FI" dirty="0" smtClean="0"/>
          </a:p>
          <a:p>
            <a:r>
              <a:rPr lang="fi-FI" dirty="0" smtClean="0"/>
              <a:t>Meillä</a:t>
            </a:r>
            <a:r>
              <a:rPr lang="fi-FI" baseline="0" dirty="0" smtClean="0"/>
              <a:t> ollut omia haasteita sen suhteen kun arkkitehdit ei ymmärrä miksi heidän mielestään ”vääriä ja lyhytkatseisia” ratkaisuja pitää tehdä vaan kustannusten vähentämiseksi.</a:t>
            </a:r>
          </a:p>
          <a:p>
            <a:endParaRPr lang="fi-FI" baseline="0" dirty="0" smtClean="0"/>
          </a:p>
          <a:p>
            <a:r>
              <a:rPr lang="fi-FI" baseline="0" dirty="0" smtClean="0"/>
              <a:t>Jos tavoitteena kuitenkin on suuri käyttäjämäärä niin sillä voi olla suuri merkitys käytetäänkö me </a:t>
            </a:r>
            <a:r>
              <a:rPr lang="fi-FI" baseline="0" dirty="0" err="1" smtClean="0"/>
              <a:t>esim</a:t>
            </a:r>
            <a:r>
              <a:rPr lang="fi-FI" baseline="0" dirty="0" smtClean="0"/>
              <a:t> </a:t>
            </a:r>
            <a:r>
              <a:rPr lang="fi-FI" baseline="0" dirty="0" err="1" smtClean="0"/>
              <a:t>Azuren</a:t>
            </a:r>
            <a:r>
              <a:rPr lang="fi-FI" baseline="0" dirty="0" smtClean="0"/>
              <a:t> </a:t>
            </a:r>
            <a:r>
              <a:rPr lang="fi-FI" baseline="0" dirty="0" err="1" smtClean="0"/>
              <a:t>blob-storagea</a:t>
            </a:r>
            <a:r>
              <a:rPr lang="fi-FI" baseline="0" dirty="0" smtClean="0"/>
              <a:t> vai pistetäänkö SQL:n puolelle. </a:t>
            </a:r>
            <a:endParaRPr lang="fi-FI" dirty="0" smtClean="0"/>
          </a:p>
          <a:p>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err="1" smtClean="0"/>
              <a:t>Tää</a:t>
            </a:r>
            <a:r>
              <a:rPr lang="fi-FI" dirty="0" smtClean="0"/>
              <a:t> muuttaa toimintaa merkittävästi sillä…</a:t>
            </a:r>
          </a:p>
          <a:p>
            <a:endParaRPr lang="fi-FI" dirty="0" smtClean="0"/>
          </a:p>
          <a:p>
            <a:r>
              <a:rPr lang="fi-FI" dirty="0" smtClean="0"/>
              <a:t>Raudan ja Softan kustannuspaikka oli eri. Meni eri budjeteista.</a:t>
            </a:r>
          </a:p>
          <a:p>
            <a:endParaRPr lang="fi-FI" dirty="0" smtClean="0"/>
          </a:p>
          <a:p>
            <a:r>
              <a:rPr lang="fi-FI" dirty="0" smtClean="0"/>
              <a:t>Tarjottiin</a:t>
            </a:r>
            <a:r>
              <a:rPr lang="fi-FI" baseline="0" dirty="0" smtClean="0"/>
              <a:t> softa ja kun asiakas osti niin sitten joku asiakkaan </a:t>
            </a:r>
            <a:r>
              <a:rPr lang="fi-FI" baseline="0" dirty="0" err="1" smtClean="0"/>
              <a:t>IT-osastolla</a:t>
            </a:r>
            <a:r>
              <a:rPr lang="fi-FI" baseline="0" dirty="0" smtClean="0"/>
              <a:t> vaan varmisti että jossain on palvelin sen pyörittämiseen.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Ehkä puoltavana argumenttina asiakkaalle voi</a:t>
            </a:r>
            <a:r>
              <a:rPr lang="fi-FI" baseline="0" dirty="0" smtClean="0"/>
              <a:t> käyttää ylläpidon helppoutta</a:t>
            </a:r>
            <a:endParaRPr lang="fi-FI" dirty="0" smtClean="0"/>
          </a:p>
          <a:p>
            <a:endParaRPr lang="fi-FI" dirty="0" smtClean="0"/>
          </a:p>
          <a:p>
            <a:r>
              <a:rPr lang="fi-FI" dirty="0" smtClean="0"/>
              <a:t>Softatalonkaan ei </a:t>
            </a:r>
            <a:r>
              <a:rPr lang="fi-FI" dirty="0" err="1" smtClean="0"/>
              <a:t>tarvi</a:t>
            </a:r>
            <a:r>
              <a:rPr lang="fi-FI" dirty="0" smtClean="0"/>
              <a:t> miettiä niin paljon </a:t>
            </a:r>
            <a:r>
              <a:rPr lang="fi-FI" dirty="0" err="1" smtClean="0"/>
              <a:t>serviceleveliä</a:t>
            </a:r>
            <a:r>
              <a:rPr lang="fi-FI" dirty="0" smtClean="0"/>
              <a:t> tai </a:t>
            </a:r>
            <a:r>
              <a:rPr lang="fi-FI" dirty="0" err="1" smtClean="0"/>
              <a:t>patseja</a:t>
            </a:r>
            <a:r>
              <a:rPr lang="fi-FI" dirty="0" smtClean="0"/>
              <a:t> ja Service</a:t>
            </a:r>
            <a:r>
              <a:rPr lang="fi-FI" baseline="0" dirty="0" smtClean="0"/>
              <a:t> </a:t>
            </a:r>
            <a:r>
              <a:rPr lang="fi-FI" baseline="0" dirty="0" err="1" smtClean="0"/>
              <a:t>packkejä</a:t>
            </a:r>
            <a:r>
              <a:rPr lang="fi-FI" baseline="0" dirty="0" smtClean="0"/>
              <a:t> </a:t>
            </a:r>
            <a:r>
              <a:rPr lang="fi-FI" baseline="0" dirty="0" err="1" smtClean="0"/>
              <a:t>esim</a:t>
            </a:r>
            <a:r>
              <a:rPr lang="fi-FI" baseline="0" dirty="0" smtClean="0"/>
              <a:t> </a:t>
            </a:r>
            <a:r>
              <a:rPr lang="fi-FI" baseline="0" dirty="0" err="1" smtClean="0"/>
              <a:t>Azurea</a:t>
            </a:r>
            <a:r>
              <a:rPr lang="fi-FI" baseline="0" dirty="0" smtClean="0"/>
              <a:t> käytettäessä.</a:t>
            </a:r>
          </a:p>
          <a:p>
            <a:endParaRPr lang="fi-FI" baseline="0" dirty="0" smtClean="0"/>
          </a:p>
          <a:p>
            <a:r>
              <a:rPr lang="fi-FI" dirty="0" smtClean="0"/>
              <a:t>Eikä</a:t>
            </a:r>
            <a:r>
              <a:rPr lang="fi-FI" baseline="0" dirty="0" smtClean="0"/>
              <a:t> näiden asennuksiin liittyviä riskejä.</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smtClean="0"/>
              <a:t>Jokatapauksessa</a:t>
            </a:r>
            <a:r>
              <a:rPr lang="fi-FI" dirty="0" smtClean="0"/>
              <a:t> tämä johtaa siihen</a:t>
            </a:r>
            <a:r>
              <a:rPr lang="fi-FI" baseline="0" dirty="0" smtClean="0"/>
              <a:t> että</a:t>
            </a:r>
            <a:endParaRPr lang="en-US" dirty="0" smtClean="0"/>
          </a:p>
          <a:p>
            <a:endParaRPr lang="en-US" dirty="0" smtClean="0"/>
          </a:p>
          <a:p>
            <a:r>
              <a:rPr lang="en-US" b="1" dirty="0" err="1" smtClean="0"/>
              <a:t>Taloushallinnon</a:t>
            </a:r>
            <a:r>
              <a:rPr lang="en-US" dirty="0" smtClean="0"/>
              <a:t> </a:t>
            </a:r>
            <a:r>
              <a:rPr lang="en-US" dirty="0" err="1" smtClean="0"/>
              <a:t>ihmiset</a:t>
            </a:r>
            <a:r>
              <a:rPr lang="en-US" dirty="0" smtClean="0"/>
              <a:t> </a:t>
            </a:r>
            <a:r>
              <a:rPr lang="en-US" dirty="0" err="1" smtClean="0"/>
              <a:t>pääsevät</a:t>
            </a:r>
            <a:r>
              <a:rPr lang="en-US" dirty="0" smtClean="0"/>
              <a:t> </a:t>
            </a:r>
            <a:r>
              <a:rPr lang="en-US" dirty="0" err="1" smtClean="0"/>
              <a:t>taas</a:t>
            </a:r>
            <a:r>
              <a:rPr lang="en-US" dirty="0" smtClean="0"/>
              <a:t> </a:t>
            </a:r>
            <a:r>
              <a:rPr lang="en-US" dirty="0" err="1" smtClean="0"/>
              <a:t>ottamaan</a:t>
            </a:r>
            <a:r>
              <a:rPr lang="en-US" baseline="0" dirty="0" smtClean="0"/>
              <a:t> </a:t>
            </a:r>
            <a:r>
              <a:rPr lang="en-US" b="1" baseline="0" dirty="0" err="1" smtClean="0"/>
              <a:t>kantaa</a:t>
            </a:r>
            <a:r>
              <a:rPr lang="en-US" baseline="0" dirty="0" smtClean="0"/>
              <a:t> </a:t>
            </a:r>
            <a:r>
              <a:rPr lang="en-US" baseline="0" dirty="0" err="1" smtClean="0"/>
              <a:t>sellaisiin</a:t>
            </a:r>
            <a:r>
              <a:rPr lang="en-US" baseline="0" dirty="0" smtClean="0"/>
              <a:t> </a:t>
            </a:r>
            <a:r>
              <a:rPr lang="en-US" baseline="0" dirty="0" err="1" smtClean="0"/>
              <a:t>asioihin</a:t>
            </a:r>
            <a:r>
              <a:rPr lang="en-US" baseline="0" dirty="0" smtClean="0"/>
              <a:t> </a:t>
            </a:r>
            <a:r>
              <a:rPr lang="en-US" baseline="0" dirty="0" err="1" smtClean="0"/>
              <a:t>josta</a:t>
            </a:r>
            <a:r>
              <a:rPr lang="en-US" baseline="0" dirty="0" smtClean="0"/>
              <a:t> ne </a:t>
            </a:r>
            <a:r>
              <a:rPr lang="en-US" b="1" baseline="0" dirty="0" err="1" smtClean="0"/>
              <a:t>eivät</a:t>
            </a:r>
            <a:r>
              <a:rPr lang="en-US" b="1" baseline="0" dirty="0" smtClean="0"/>
              <a:t> </a:t>
            </a:r>
            <a:r>
              <a:rPr lang="en-US" b="1" baseline="0" dirty="0" err="1" smtClean="0"/>
              <a:t>ymmärrä</a:t>
            </a:r>
            <a:r>
              <a:rPr lang="en-US" b="1" baseline="0" dirty="0" smtClean="0"/>
              <a:t> </a:t>
            </a:r>
            <a:r>
              <a:rPr lang="en-US" b="1" baseline="0" dirty="0" err="1" smtClean="0"/>
              <a:t>pätkääkään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90</a:t>
            </a:fld>
            <a:endParaRPr lang="en-US"/>
          </a:p>
        </p:txBody>
      </p:sp>
    </p:spTree>
    <p:extLst>
      <p:ext uri="{BB962C8B-B14F-4D97-AF65-F5344CB8AC3E}">
        <p14:creationId xmlns:p14="http://schemas.microsoft.com/office/powerpoint/2007/7/12/main" xmlns="" val="417883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Jakanut esityksen</a:t>
            </a:r>
          </a:p>
          <a:p>
            <a:endParaRPr lang="fi-FI" dirty="0" smtClean="0"/>
          </a:p>
          <a:p>
            <a:r>
              <a:rPr lang="fi-FI" dirty="0" smtClean="0"/>
              <a:t>Raadollinen totuus pilvestä, mitä</a:t>
            </a:r>
            <a:r>
              <a:rPr lang="fi-FI" baseline="0" dirty="0" smtClean="0"/>
              <a:t> pilvet ja niiden merkitys on oikeasti ja mitä ongelmia tämä </a:t>
            </a:r>
            <a:r>
              <a:rPr lang="fi-FI" baseline="0" dirty="0" err="1" smtClean="0"/>
              <a:t>hypetys</a:t>
            </a:r>
            <a:r>
              <a:rPr lang="fi-FI" baseline="0" dirty="0" smtClean="0"/>
              <a:t> tuo.</a:t>
            </a:r>
            <a:endParaRPr lang="fi-FI" dirty="0" smtClean="0"/>
          </a:p>
          <a:p>
            <a:r>
              <a:rPr lang="fi-FI" dirty="0" smtClean="0"/>
              <a:t>eCraft on tehnyt pilveen</a:t>
            </a:r>
          </a:p>
          <a:p>
            <a:r>
              <a:rPr lang="fi-FI" dirty="0" smtClean="0"/>
              <a:t>Mitä pitää ottaa huomioon suunniteltaessa</a:t>
            </a:r>
            <a:r>
              <a:rPr lang="fi-FI" baseline="0" dirty="0" smtClean="0"/>
              <a:t> softaa nykyisiin pilvi-alustoihin (</a:t>
            </a:r>
            <a:r>
              <a:rPr lang="fi-FI" baseline="0" dirty="0" err="1" smtClean="0"/>
              <a:t>platform-as-a-service</a:t>
            </a:r>
            <a:r>
              <a:rPr lang="fi-FI" baseline="0" dirty="0" smtClean="0"/>
              <a:t> ja </a:t>
            </a:r>
            <a:r>
              <a:rPr lang="fi-FI" baseline="0" dirty="0" err="1" smtClean="0"/>
              <a:t>infrastructure-as-a-service</a:t>
            </a:r>
            <a:r>
              <a:rPr lang="fi-FI" baseline="0" dirty="0" smtClean="0"/>
              <a:t>)</a:t>
            </a:r>
          </a:p>
          <a:p>
            <a:r>
              <a:rPr lang="fi-FI" baseline="0" dirty="0" smtClean="0"/>
              <a:t>Yritän keskustella periaatteellisella tasolla enkä varsinaisesti ota kantaa pilvialustaan, joskin täytyy myöntää että </a:t>
            </a:r>
            <a:r>
              <a:rPr lang="fi-FI" baseline="0" dirty="0" err="1" smtClean="0"/>
              <a:t>azuresta</a:t>
            </a:r>
            <a:r>
              <a:rPr lang="fi-FI" baseline="0" dirty="0" smtClean="0"/>
              <a:t> on eniten kokemuksia ja esimerkit ja huomiot on siitä maailmasta.</a:t>
            </a:r>
          </a:p>
          <a:p>
            <a:r>
              <a:rPr lang="fi-FI" baseline="0" dirty="0" smtClean="0"/>
              <a:t>Se on tietysti myös </a:t>
            </a:r>
            <a:r>
              <a:rPr lang="fi-FI" baseline="0" dirty="0" err="1" smtClean="0"/>
              <a:t>mielenkiintosempi</a:t>
            </a:r>
            <a:r>
              <a:rPr lang="fi-FI" baseline="0" dirty="0" smtClean="0"/>
              <a:t> kuin </a:t>
            </a:r>
            <a:r>
              <a:rPr lang="fi-FI" baseline="0" dirty="0" err="1" smtClean="0"/>
              <a:t>esim</a:t>
            </a:r>
            <a:r>
              <a:rPr lang="fi-FI" baseline="0" dirty="0" smtClean="0"/>
              <a:t> Amazonin EC2, koska EC2:han on huomattavasti lähempänä perinteistä </a:t>
            </a:r>
            <a:r>
              <a:rPr lang="fi-FI" baseline="0" dirty="0" err="1" smtClean="0"/>
              <a:t>deployaamista</a:t>
            </a:r>
            <a:r>
              <a:rPr lang="fi-FI" baseline="0" dirty="0" smtClean="0"/>
              <a:t>. </a:t>
            </a:r>
          </a:p>
          <a:p>
            <a:endParaRPr lang="fi-FI" baseline="0" dirty="0" smtClean="0"/>
          </a:p>
          <a:p>
            <a:r>
              <a:rPr lang="fi-FI" baseline="0" dirty="0" smtClean="0"/>
              <a:t>Mutta en aio ottaa kantaa </a:t>
            </a:r>
            <a:r>
              <a:rPr lang="fi-FI" baseline="0" dirty="0" err="1" smtClean="0"/>
              <a:t>esim</a:t>
            </a:r>
            <a:r>
              <a:rPr lang="fi-FI" baseline="0" dirty="0" smtClean="0"/>
              <a:t> siihen mitä pitää ajaa </a:t>
            </a:r>
            <a:r>
              <a:rPr lang="fi-FI" baseline="0" dirty="0" err="1" smtClean="0"/>
              <a:t>worker</a:t>
            </a:r>
            <a:r>
              <a:rPr lang="fi-FI" baseline="0" dirty="0" smtClean="0"/>
              <a:t> </a:t>
            </a:r>
            <a:r>
              <a:rPr lang="fi-FI" baseline="0" dirty="0" err="1" smtClean="0"/>
              <a:t>rolessa</a:t>
            </a:r>
            <a:r>
              <a:rPr lang="fi-FI" baseline="0" dirty="0" smtClean="0"/>
              <a:t> </a:t>
            </a:r>
            <a:r>
              <a:rPr lang="fi-FI" baseline="0" dirty="0" err="1" smtClean="0"/>
              <a:t>Azuressa</a:t>
            </a:r>
            <a:r>
              <a:rPr lang="fi-FI" baseline="0" dirty="0" smtClean="0"/>
              <a:t>. Uskon että tarkempiin teknisiin asioihin tässä </a:t>
            </a:r>
            <a:r>
              <a:rPr lang="fi-FI" baseline="0" dirty="0" err="1" smtClean="0"/>
              <a:t>trackissä</a:t>
            </a:r>
            <a:r>
              <a:rPr lang="fi-FI" baseline="0" dirty="0" smtClean="0"/>
              <a:t> tulee pureutumaan ainakin </a:t>
            </a:r>
            <a:r>
              <a:rPr lang="fi-FI" baseline="0" dirty="0" err="1" smtClean="0"/>
              <a:t>Aali</a:t>
            </a:r>
            <a:r>
              <a:rPr lang="fi-FI" baseline="0" dirty="0" smtClean="0"/>
              <a:t> ja Ahti.</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Eli nyt päästään ottamaan </a:t>
            </a:r>
            <a:r>
              <a:rPr lang="fi-FI" dirty="0" err="1" smtClean="0"/>
              <a:t>kustannuslakenta</a:t>
            </a:r>
            <a:r>
              <a:rPr lang="fi-FI" dirty="0" smtClean="0"/>
              <a:t> mukaan teknologiavalintoihin.</a:t>
            </a:r>
          </a:p>
          <a:p>
            <a:endParaRPr lang="fi-FI" dirty="0" smtClean="0"/>
          </a:p>
          <a:p>
            <a:r>
              <a:rPr lang="fi-FI" dirty="0" smtClean="0"/>
              <a:t>Laskettavia asioita on</a:t>
            </a:r>
          </a:p>
          <a:p>
            <a:endParaRPr lang="fi-FI" dirty="0" smtClean="0"/>
          </a:p>
          <a:p>
            <a:r>
              <a:rPr lang="fi-FI" dirty="0" smtClean="0"/>
              <a:t>Työmäärä</a:t>
            </a:r>
            <a:r>
              <a:rPr lang="fi-FI" baseline="0" dirty="0" smtClean="0"/>
              <a:t>, Lisenssit, Rauta, Ylläpito</a:t>
            </a:r>
          </a:p>
          <a:p>
            <a:endParaRPr lang="fi-FI" baseline="0" dirty="0" smtClean="0"/>
          </a:p>
          <a:p>
            <a:r>
              <a:rPr lang="fi-FI" baseline="0" dirty="0" smtClean="0"/>
              <a:t>Saadaanko taivutettua oikeasti </a:t>
            </a:r>
            <a:r>
              <a:rPr lang="fi-FI" baseline="0" dirty="0" err="1" smtClean="0"/>
              <a:t>multitenantiksi</a:t>
            </a:r>
            <a:r>
              <a:rPr lang="fi-FI" baseline="0" dirty="0" smtClean="0"/>
              <a:t>, miten </a:t>
            </a:r>
            <a:r>
              <a:rPr lang="fi-FI" baseline="0" dirty="0" err="1" smtClean="0"/>
              <a:t>skaalautuvuuden</a:t>
            </a:r>
            <a:r>
              <a:rPr lang="fi-FI" baseline="0" dirty="0" smtClean="0"/>
              <a:t> voi hoitaa.</a:t>
            </a:r>
            <a:endParaRPr lang="en-US" dirty="0" smtClean="0"/>
          </a:p>
          <a:p>
            <a:endParaRPr lang="fi-FI" dirty="0" smtClean="0"/>
          </a:p>
          <a:p>
            <a:r>
              <a:rPr lang="fi-FI" dirty="0" smtClean="0"/>
              <a:t>Näitä asioita me mietittiin mm. </a:t>
            </a:r>
            <a:r>
              <a:rPr lang="fi-FI" dirty="0" err="1" smtClean="0"/>
              <a:t>Sproodlen</a:t>
            </a:r>
            <a:r>
              <a:rPr lang="fi-FI" dirty="0" smtClean="0"/>
              <a:t> sijoituspaikkaa laskettaessa</a:t>
            </a:r>
            <a:r>
              <a:rPr lang="fi-FI" baseline="0" dirty="0" smtClean="0"/>
              <a:t> ja silloin </a:t>
            </a:r>
            <a:r>
              <a:rPr lang="fi-FI" baseline="0" dirty="0" err="1" smtClean="0"/>
              <a:t>Azure</a:t>
            </a:r>
            <a:r>
              <a:rPr lang="fi-FI" baseline="0" dirty="0" smtClean="0"/>
              <a:t> voitti kilpailun.</a:t>
            </a:r>
            <a:endParaRPr lang="en-US" dirty="0" smtClean="0"/>
          </a:p>
          <a:p>
            <a:endParaRPr lang="fi-FI"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TicketMaster</a:t>
            </a:r>
            <a:r>
              <a:rPr lang="en-US" dirty="0" smtClean="0"/>
              <a:t>, a New Zealand</a:t>
            </a:r>
          </a:p>
          <a:p>
            <a:endParaRPr lang="en-US" dirty="0" smtClean="0"/>
          </a:p>
          <a:p>
            <a:r>
              <a:rPr lang="en-US" dirty="0" smtClean="0"/>
              <a:t>Build</a:t>
            </a:r>
            <a:r>
              <a:rPr lang="en-US" baseline="0" dirty="0" smtClean="0"/>
              <a:t> measurements in.</a:t>
            </a:r>
          </a:p>
          <a:p>
            <a:r>
              <a:rPr lang="en-US" baseline="0" dirty="0" smtClean="0"/>
              <a:t>Think about where data is and how it moves. </a:t>
            </a:r>
          </a:p>
          <a:p>
            <a:r>
              <a:rPr lang="en-US" baseline="0" dirty="0" smtClean="0"/>
              <a:t>Use the desktops more, because they don’t cost us anything.</a:t>
            </a:r>
          </a:p>
        </p:txBody>
      </p:sp>
      <p:sp>
        <p:nvSpPr>
          <p:cNvPr id="4" name="Slide Number Placeholder 3"/>
          <p:cNvSpPr>
            <a:spLocks noGrp="1"/>
          </p:cNvSpPr>
          <p:nvPr>
            <p:ph type="sldNum" sz="quarter" idx="10"/>
          </p:nvPr>
        </p:nvSpPr>
        <p:spPr/>
        <p:txBody>
          <a:bodyPr/>
          <a:lstStyle/>
          <a:p>
            <a:fld id="{6442ECFD-6265-4EDD-8073-34EEAC9BC904}" type="slidenum">
              <a:rPr lang="en-US" smtClean="0"/>
              <a:pPr/>
              <a:t>91</a:t>
            </a:fld>
            <a:endParaRPr lang="en-US"/>
          </a:p>
        </p:txBody>
      </p:sp>
    </p:spTree>
    <p:extLst>
      <p:ext uri="{BB962C8B-B14F-4D97-AF65-F5344CB8AC3E}">
        <p14:creationId xmlns:p14="http://schemas.microsoft.com/office/powerpoint/2007/7/12/main" xmlns="" val="1291825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Viimeiseksi</a:t>
            </a:r>
            <a:r>
              <a:rPr lang="fi-FI" baseline="0" dirty="0" smtClean="0"/>
              <a:t> teemaksi olen valinnut </a:t>
            </a:r>
            <a:r>
              <a:rPr lang="fi-FI" baseline="0" dirty="0" err="1" smtClean="0"/>
              <a:t>Multitenancyn</a:t>
            </a:r>
            <a:r>
              <a:rPr lang="fi-FI" baseline="0" dirty="0" smtClean="0"/>
              <a:t>. </a:t>
            </a:r>
          </a:p>
          <a:p>
            <a:endParaRPr lang="fi-FI" baseline="0" dirty="0" smtClean="0"/>
          </a:p>
          <a:p>
            <a:r>
              <a:rPr lang="fi-FI" baseline="0" dirty="0" smtClean="0"/>
              <a:t>Ainakin meidän ajatusmalli on pikkuhiljaa kääntynyt niin että ollaan huomattu voivamme mennä </a:t>
            </a:r>
            <a:r>
              <a:rPr lang="fi-FI" baseline="0" dirty="0" err="1" smtClean="0"/>
              <a:t>multitenantteihin</a:t>
            </a:r>
            <a:r>
              <a:rPr lang="fi-FI" baseline="0" dirty="0" smtClean="0"/>
              <a:t> sovelluksiin. Kaikki meidän pilvisovellukset on myös suunniteltu tältä pohjalta.</a:t>
            </a:r>
          </a:p>
          <a:p>
            <a:endParaRPr lang="fi-FI" baseline="0" dirty="0" smtClean="0"/>
          </a:p>
          <a:p>
            <a:r>
              <a:rPr lang="fi-FI" dirty="0" smtClean="0"/>
              <a:t>Sovelluksen täytyy tukea sitä että eri käyttäjille on</a:t>
            </a:r>
            <a:r>
              <a:rPr lang="fi-FI" baseline="0" dirty="0" smtClean="0"/>
              <a:t> eri datamallit ja kentät, joka ei välttämättä ole kaikille helppo asia.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Miten tehdä oikeasti </a:t>
            </a:r>
            <a:r>
              <a:rPr lang="fi-FI" dirty="0" err="1" smtClean="0"/>
              <a:t>multitenantteja/paketteja</a:t>
            </a:r>
            <a:r>
              <a:rPr lang="fi-FI" dirty="0" smtClean="0"/>
              <a:t> kun asiakas haluaa kuitenkin räätäliä?</a:t>
            </a:r>
          </a:p>
          <a:p>
            <a:endParaRPr lang="fi-FI" dirty="0" smtClean="0"/>
          </a:p>
          <a:p>
            <a:r>
              <a:rPr lang="fi-FI" dirty="0" smtClean="0"/>
              <a:t>(Sanoisin</a:t>
            </a:r>
            <a:r>
              <a:rPr lang="fi-FI" baseline="0" dirty="0" smtClean="0"/>
              <a:t> että tämä on lähinnä asiakaskommunikaatioasia.)</a:t>
            </a:r>
          </a:p>
          <a:p>
            <a:endParaRPr lang="fi-FI" baseline="0" dirty="0" smtClean="0"/>
          </a:p>
          <a:p>
            <a:r>
              <a:rPr lang="fi-FI" baseline="0" dirty="0" smtClean="0"/>
              <a:t>Me ollaan huomattu </a:t>
            </a:r>
            <a:r>
              <a:rPr lang="fi-FI" b="1" baseline="0" dirty="0" smtClean="0"/>
              <a:t>omassa toiminnassamme</a:t>
            </a:r>
            <a:r>
              <a:rPr lang="fi-FI" baseline="0" dirty="0" smtClean="0"/>
              <a:t> että kun me paketoidaan asioita niin asiakkaat ei oleta voivansa tehdä mitä tykkäävät.</a:t>
            </a:r>
          </a:p>
          <a:p>
            <a:endParaRPr lang="fi-FI" baseline="0" dirty="0" smtClean="0"/>
          </a:p>
          <a:p>
            <a:r>
              <a:rPr lang="fi-FI" baseline="0" dirty="0" smtClean="0"/>
              <a:t>Me ollaan myös tehty niin että arkkitehtuurissa perustoiminta kaikilla sama, mutta jos halutaan räätäliä niin yritetään selvitä pienillä ”</a:t>
            </a:r>
            <a:r>
              <a:rPr lang="fi-FI" baseline="0" dirty="0" err="1" smtClean="0"/>
              <a:t>näytetään-</a:t>
            </a:r>
            <a:r>
              <a:rPr lang="fi-FI" baseline="0" dirty="0" smtClean="0"/>
              <a:t> piilotetaan” ratkaisuilla.</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Uskon</a:t>
            </a:r>
            <a:r>
              <a:rPr lang="en-US" dirty="0" smtClean="0"/>
              <a:t> </a:t>
            </a:r>
            <a:r>
              <a:rPr lang="en-US" dirty="0" err="1" smtClean="0"/>
              <a:t>että</a:t>
            </a:r>
            <a:r>
              <a:rPr lang="en-US" dirty="0" smtClean="0"/>
              <a:t> </a:t>
            </a:r>
            <a:r>
              <a:rPr lang="en-US" dirty="0" err="1" smtClean="0"/>
              <a:t>näitä</a:t>
            </a:r>
            <a:r>
              <a:rPr lang="en-US" dirty="0" smtClean="0"/>
              <a:t> </a:t>
            </a:r>
            <a:r>
              <a:rPr lang="en-US" dirty="0" err="1" smtClean="0"/>
              <a:t>asioita</a:t>
            </a:r>
            <a:r>
              <a:rPr lang="en-US" dirty="0" smtClean="0"/>
              <a:t> </a:t>
            </a:r>
            <a:r>
              <a:rPr lang="en-US" dirty="0" err="1" smtClean="0"/>
              <a:t>huomioon</a:t>
            </a:r>
            <a:r>
              <a:rPr lang="en-US" dirty="0" smtClean="0"/>
              <a:t> </a:t>
            </a:r>
            <a:r>
              <a:rPr lang="en-US" dirty="0" err="1" smtClean="0"/>
              <a:t>ottamalla</a:t>
            </a:r>
            <a:r>
              <a:rPr lang="en-US" dirty="0" smtClean="0"/>
              <a:t> </a:t>
            </a:r>
            <a:r>
              <a:rPr lang="en-US" dirty="0" err="1" smtClean="0"/>
              <a:t>ja</a:t>
            </a:r>
            <a:r>
              <a:rPr lang="en-US" dirty="0" smtClean="0"/>
              <a:t> </a:t>
            </a:r>
            <a:r>
              <a:rPr lang="en-US" dirty="0" err="1" smtClean="0"/>
              <a:t>yhdistämällä</a:t>
            </a:r>
            <a:r>
              <a:rPr lang="en-US" dirty="0" smtClean="0"/>
              <a:t> </a:t>
            </a:r>
            <a:r>
              <a:rPr lang="en-US" dirty="0" err="1" smtClean="0"/>
              <a:t>skaalautuvuuteen</a:t>
            </a:r>
            <a:r>
              <a:rPr lang="en-US" dirty="0" smtClean="0"/>
              <a:t>,</a:t>
            </a:r>
            <a:r>
              <a:rPr lang="en-US" baseline="0" dirty="0" smtClean="0"/>
              <a:t> </a:t>
            </a:r>
            <a:r>
              <a:rPr lang="en-US" baseline="0" dirty="0" err="1" smtClean="0"/>
              <a:t>rajoitteet</a:t>
            </a:r>
            <a:r>
              <a:rPr lang="en-US" baseline="0" dirty="0" smtClean="0"/>
              <a:t> </a:t>
            </a:r>
            <a:r>
              <a:rPr lang="en-US" baseline="0" dirty="0" err="1" smtClean="0"/>
              <a:t>huomioon</a:t>
            </a:r>
            <a:r>
              <a:rPr lang="en-US" baseline="0" dirty="0" smtClean="0"/>
              <a:t> </a:t>
            </a:r>
            <a:r>
              <a:rPr lang="en-US" baseline="0" dirty="0" err="1" smtClean="0"/>
              <a:t>ottaen</a:t>
            </a:r>
            <a:r>
              <a:rPr lang="en-US" baseline="0" dirty="0" smtClean="0"/>
              <a:t> me </a:t>
            </a:r>
            <a:r>
              <a:rPr lang="en-US" baseline="0" dirty="0" err="1" smtClean="0"/>
              <a:t>voidaan</a:t>
            </a:r>
            <a:r>
              <a:rPr lang="en-US" baseline="0" dirty="0" smtClean="0"/>
              <a:t> </a:t>
            </a:r>
            <a:r>
              <a:rPr lang="en-US" baseline="0" dirty="0" err="1" smtClean="0"/>
              <a:t>rakentaa</a:t>
            </a:r>
            <a:r>
              <a:rPr lang="en-US" baseline="0" dirty="0" smtClean="0"/>
              <a:t> </a:t>
            </a:r>
            <a:r>
              <a:rPr lang="en-US" baseline="0" dirty="0" err="1" smtClean="0"/>
              <a:t>parhaita</a:t>
            </a:r>
            <a:r>
              <a:rPr lang="en-US" baseline="0" dirty="0" smtClean="0"/>
              <a:t> </a:t>
            </a:r>
            <a:r>
              <a:rPr lang="en-US" baseline="0" dirty="0" err="1" smtClean="0"/>
              <a:t>pilveä</a:t>
            </a:r>
            <a:r>
              <a:rPr lang="en-US" baseline="0" dirty="0" smtClean="0"/>
              <a:t> </a:t>
            </a:r>
            <a:r>
              <a:rPr lang="en-US" baseline="0" dirty="0" err="1" smtClean="0"/>
              <a:t>varten</a:t>
            </a:r>
            <a:r>
              <a:rPr lang="en-US" baseline="0" dirty="0" smtClean="0"/>
              <a:t> </a:t>
            </a:r>
            <a:r>
              <a:rPr lang="en-US" baseline="0" dirty="0" err="1" smtClean="0"/>
              <a:t>optimoituja</a:t>
            </a:r>
            <a:r>
              <a:rPr lang="en-US" baseline="0" dirty="0" smtClean="0"/>
              <a:t> </a:t>
            </a:r>
            <a:r>
              <a:rPr lang="en-US" baseline="0" dirty="0" err="1" smtClean="0"/>
              <a:t>soveluksia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94</a:t>
            </a:fld>
            <a:endParaRPr lang="en-US"/>
          </a:p>
        </p:txBody>
      </p:sp>
    </p:spTree>
    <p:extLst>
      <p:ext uri="{BB962C8B-B14F-4D97-AF65-F5344CB8AC3E}">
        <p14:creationId xmlns:p14="http://schemas.microsoft.com/office/powerpoint/2007/7/12/main" xmlns="" val="21752231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Ja päätelmänä Palvelu</a:t>
            </a:r>
            <a:r>
              <a:rPr lang="fi-FI" baseline="0" dirty="0" smtClean="0"/>
              <a:t> ja pilvi tarkoittaa sitä että meidän on muutettava sovellusten suunnittelutapaa ja noudatettava periaatteita tiukemmin.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Meidän on myös hyvin tärkeää tietää tarkasti mitä meidän sovellus</a:t>
            </a:r>
            <a:r>
              <a:rPr lang="fi-FI" baseline="0" dirty="0" smtClean="0"/>
              <a:t> tekee ja…</a:t>
            </a:r>
          </a:p>
          <a:p>
            <a:endParaRPr lang="fi-FI" baseline="0" dirty="0" smtClean="0"/>
          </a:p>
          <a:p>
            <a:r>
              <a:rPr lang="fi-FI" baseline="0" dirty="0" smtClean="0"/>
              <a:t>miten sitä käytetään.</a:t>
            </a:r>
            <a:endParaRPr lang="en-US" dirty="0" smtClean="0"/>
          </a:p>
          <a:p>
            <a:endParaRPr lang="en-US" dirty="0" smtClean="0"/>
          </a:p>
          <a:p>
            <a:r>
              <a:rPr lang="en-US" dirty="0" err="1" smtClean="0"/>
              <a:t>Paljonko</a:t>
            </a:r>
            <a:r>
              <a:rPr lang="en-US" dirty="0" smtClean="0"/>
              <a:t> </a:t>
            </a:r>
            <a:r>
              <a:rPr lang="en-US" dirty="0" err="1" smtClean="0"/>
              <a:t>käytämme</a:t>
            </a:r>
            <a:r>
              <a:rPr lang="en-US" dirty="0" smtClean="0"/>
              <a:t> </a:t>
            </a:r>
            <a:r>
              <a:rPr lang="en-US" dirty="0" err="1" smtClean="0"/>
              <a:t>mitäkin</a:t>
            </a:r>
            <a:r>
              <a:rPr lang="en-US" dirty="0" smtClean="0"/>
              <a:t> </a:t>
            </a:r>
            <a:r>
              <a:rPr lang="en-US" dirty="0" err="1" smtClean="0"/>
              <a:t>ominaisuutta</a:t>
            </a:r>
            <a:r>
              <a:rPr lang="en-US" dirty="0" smtClean="0"/>
              <a:t>.</a:t>
            </a:r>
          </a:p>
          <a:p>
            <a:endParaRPr lang="fi-FI" dirty="0" smtClean="0"/>
          </a:p>
          <a:p>
            <a:r>
              <a:rPr lang="en-US" dirty="0" err="1" smtClean="0"/>
              <a:t>TicketMaster</a:t>
            </a:r>
            <a:r>
              <a:rPr lang="en-US" dirty="0" smtClean="0"/>
              <a:t>, a New Zealand</a:t>
            </a:r>
          </a:p>
          <a:p>
            <a:endParaRPr lang="fi-FI" dirty="0" smtClean="0"/>
          </a:p>
          <a:p>
            <a:r>
              <a:rPr lang="fi-FI" dirty="0" smtClean="0"/>
              <a:t>58 MIN</a:t>
            </a:r>
            <a:endParaRPr lang="en-US" dirty="0"/>
          </a:p>
        </p:txBody>
      </p:sp>
      <p:sp>
        <p:nvSpPr>
          <p:cNvPr id="4" name="Slide Number Placeholder 3"/>
          <p:cNvSpPr>
            <a:spLocks noGrp="1"/>
          </p:cNvSpPr>
          <p:nvPr>
            <p:ph type="sldNum" sz="quarter" idx="10"/>
          </p:nvPr>
        </p:nvSpPr>
        <p:spPr/>
        <p:txBody>
          <a:bodyPr/>
          <a:lstStyle/>
          <a:p>
            <a:fld id="{6442ECFD-6265-4EDD-8073-34EEAC9BC904}" type="slidenum">
              <a:rPr lang="en-US" smtClean="0"/>
              <a:pPr/>
              <a:t>96</a:t>
            </a:fld>
            <a:endParaRPr lang="en-US"/>
          </a:p>
        </p:txBody>
      </p:sp>
    </p:spTree>
    <p:extLst>
      <p:ext uri="{BB962C8B-B14F-4D97-AF65-F5344CB8AC3E}">
        <p14:creationId xmlns:p14="http://schemas.microsoft.com/office/powerpoint/2007/7/12/main" xmlns="" val="38801656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42ECFD-6265-4EDD-8073-34EEAC9BC904}" type="slidenum">
              <a:rPr lang="en-US" smtClean="0"/>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dirty="0" smtClean="0"/>
              <a:t>Personal</a:t>
            </a:r>
            <a:r>
              <a:rPr lang="sv-FI" baseline="0" dirty="0" smtClean="0"/>
              <a:t> </a:t>
            </a:r>
            <a:r>
              <a:rPr lang="sv-FI" baseline="0" dirty="0" err="1" smtClean="0"/>
              <a:t>introduction</a:t>
            </a:r>
            <a:r>
              <a:rPr lang="sv-FI" baseline="0" dirty="0" smtClean="0"/>
              <a:t> </a:t>
            </a:r>
            <a:r>
              <a:rPr lang="sv-FI" baseline="0" dirty="0" err="1" smtClean="0"/>
              <a:t>slide</a:t>
            </a:r>
            <a:r>
              <a:rPr lang="sv-FI" baseline="0" dirty="0" smtClean="0"/>
              <a:t>, </a:t>
            </a:r>
            <a:r>
              <a:rPr lang="sv-FI" baseline="0" dirty="0" err="1" smtClean="0"/>
              <a:t>if</a:t>
            </a:r>
            <a:r>
              <a:rPr lang="sv-FI" baseline="0" dirty="0" smtClean="0"/>
              <a:t> </a:t>
            </a:r>
            <a:r>
              <a:rPr lang="sv-FI" baseline="0" dirty="0" err="1" smtClean="0"/>
              <a:t>needed</a:t>
            </a:r>
            <a:r>
              <a:rPr lang="sv-FI" baseline="0" dirty="0" smtClean="0"/>
              <a:t>.</a:t>
            </a:r>
            <a:endParaRPr lang="en-US" dirty="0"/>
          </a:p>
        </p:txBody>
      </p:sp>
      <p:sp>
        <p:nvSpPr>
          <p:cNvPr id="4" name="Slide Number Placeholder 3"/>
          <p:cNvSpPr>
            <a:spLocks noGrp="1"/>
          </p:cNvSpPr>
          <p:nvPr>
            <p:ph type="sldNum" sz="quarter" idx="10"/>
          </p:nvPr>
        </p:nvSpPr>
        <p:spPr/>
        <p:txBody>
          <a:bodyPr/>
          <a:lstStyle/>
          <a:p>
            <a:fld id="{838641CB-4041-4120-8C5A-5C8B128BC9B7}" type="slidenum">
              <a:rPr lang="en-US" smtClean="0"/>
              <a:pPr/>
              <a:t>98</a:t>
            </a:fld>
            <a:endParaRPr lang="en-US"/>
          </a:p>
        </p:txBody>
      </p:sp>
    </p:spTree>
    <p:extLst>
      <p:ext uri="{BB962C8B-B14F-4D97-AF65-F5344CB8AC3E}">
        <p14:creationId xmlns:p14="http://schemas.microsoft.com/office/powerpoint/2010/main" xmlns="" val="3165767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7950" y="357166"/>
            <a:ext cx="8893206" cy="1643074"/>
          </a:xfrm>
        </p:spPr>
        <p:txBody>
          <a:bodyPr anchor="ctr"/>
          <a:lstStyle>
            <a:lvl1pPr algn="ctr">
              <a:defRPr sz="4400"/>
            </a:lvl1pPr>
          </a:lstStyle>
          <a:p>
            <a:r>
              <a:rPr lang="en-US" dirty="0" smtClean="0"/>
              <a:t>Click to edit Master title style</a:t>
            </a:r>
            <a:endParaRPr lang="fi-FI" dirty="0"/>
          </a:p>
        </p:txBody>
      </p:sp>
    </p:spTree>
    <p:extLst>
      <p:ext uri="{BB962C8B-B14F-4D97-AF65-F5344CB8AC3E}">
        <p14:creationId xmlns:p14="http://schemas.microsoft.com/office/powerpoint/2007/7/12/main" xmlns="" val="76808647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TA Sketch">
    <p:bg>
      <p:bgPr>
        <a:solidFill>
          <a:srgbClr val="222E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57610" cy="6011882"/>
          </a:xfrm>
        </p:spPr>
        <p:txBody>
          <a:bodyPr/>
          <a:lstStyle/>
          <a:p>
            <a:r>
              <a:rPr lang="en-US" dirty="0" smtClean="0"/>
              <a:t>Click to edit Master title style</a:t>
            </a:r>
            <a:endParaRPr lang="en-US" dirty="0"/>
          </a:p>
        </p:txBody>
      </p:sp>
      <p:sp>
        <p:nvSpPr>
          <p:cNvPr id="7" name="Picture Placeholder 6"/>
          <p:cNvSpPr>
            <a:spLocks noGrp="1"/>
          </p:cNvSpPr>
          <p:nvPr>
            <p:ph type="pic" sz="quarter" idx="10"/>
          </p:nvPr>
        </p:nvSpPr>
        <p:spPr>
          <a:xfrm>
            <a:off x="4572000" y="0"/>
            <a:ext cx="4572000" cy="6858000"/>
          </a:xfrm>
        </p:spPr>
        <p:txBody>
          <a:bodyPr/>
          <a:lstStyle/>
          <a:p>
            <a:endParaRPr lang="en-US"/>
          </a:p>
        </p:txBody>
      </p:sp>
    </p:spTree>
    <p:extLst>
      <p:ext uri="{BB962C8B-B14F-4D97-AF65-F5344CB8AC3E}">
        <p14:creationId xmlns:p14="http://schemas.microsoft.com/office/powerpoint/2007/7/12/main" xmlns="" val="35987706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D21B6A-1E77-4339-8A0C-1C4253333A7E}" type="datetimeFigureOut">
              <a:rPr lang="fi-FI" smtClean="0"/>
              <a:pPr/>
              <a:t>7.6.2010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0848A5E-58EB-4EAC-A645-8CCCDDD6600E}" type="slidenum">
              <a:rPr lang="en-US" smtClean="0"/>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844" y="357166"/>
            <a:ext cx="8858312" cy="164307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42844" y="2214554"/>
            <a:ext cx="8858312" cy="39116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5.jpeg"/><Relationship Id="rId7" Type="http://schemas.openxmlformats.org/officeDocument/2006/relationships/diagramLayout" Target="../diagrams/layout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80.gif"/><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81.gif"/></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9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5.png"/><Relationship Id="rId4" Type="http://schemas.microsoft.com/office/2007/relationships/hdphoto" Target="../media/hdphoto1.wdp"/></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vhemmila\Documents\My Dropbox\Licensed Images\iStock_000005265503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07/7/12/main" xmlns="" val="390029481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3" descr="office.JPG"/>
          <p:cNvPicPr>
            <a:picLocks noChangeAspect="1"/>
          </p:cNvPicPr>
          <p:nvPr/>
        </p:nvPicPr>
        <p:blipFill>
          <a:blip r:embed="rId3" cstate="print">
            <a:grayscl/>
          </a:blip>
          <a:stretch>
            <a:fillRect/>
          </a:stretch>
        </p:blipFill>
        <p:spPr>
          <a:xfrm>
            <a:off x="-2" y="1214422"/>
            <a:ext cx="9144001" cy="5429288"/>
          </a:xfrm>
          <a:prstGeom prst="rect">
            <a:avLst/>
          </a:prstGeom>
        </p:spPr>
      </p:pic>
      <p:pic>
        <p:nvPicPr>
          <p:cNvPr id="4" name="Picture 3" descr="5.jpg"/>
          <p:cNvPicPr>
            <a:picLocks noChangeAspect="1"/>
          </p:cNvPicPr>
          <p:nvPr/>
        </p:nvPicPr>
        <p:blipFill>
          <a:blip r:embed="rId4" cstate="print"/>
          <a:stretch>
            <a:fillRect/>
          </a:stretch>
        </p:blipFill>
        <p:spPr>
          <a:xfrm>
            <a:off x="0" y="6603214"/>
            <a:ext cx="9144000" cy="254786"/>
          </a:xfrm>
          <a:prstGeom prst="rect">
            <a:avLst/>
          </a:prstGeom>
        </p:spPr>
      </p:pic>
      <p:sp>
        <p:nvSpPr>
          <p:cNvPr id="5" name="TextBox 4"/>
          <p:cNvSpPr txBox="1"/>
          <p:nvPr/>
        </p:nvSpPr>
        <p:spPr>
          <a:xfrm>
            <a:off x="6786563" y="6657975"/>
            <a:ext cx="2357437" cy="200025"/>
          </a:xfrm>
          <a:prstGeom prst="rect">
            <a:avLst/>
          </a:prstGeom>
          <a:noFill/>
        </p:spPr>
        <p:txBody>
          <a:bodyPr>
            <a:spAutoFit/>
          </a:bodyPr>
          <a:lstStyle/>
          <a:p>
            <a:pPr algn="l" rtl="0">
              <a:defRPr/>
            </a:pPr>
            <a:r>
              <a:rPr lang="sv-SE" sz="700" kern="1200" dirty="0">
                <a:solidFill>
                  <a:prstClr val="black"/>
                </a:solidFill>
                <a:latin typeface="Calibri"/>
                <a:ea typeface="+mn-ea"/>
                <a:cs typeface="Arial" charset="0"/>
              </a:rPr>
              <a:t>© Copyright 2008 RADAR GROUP AB All rights reserved </a:t>
            </a:r>
            <a:endParaRPr lang="en-US" sz="700" kern="1200" dirty="0">
              <a:solidFill>
                <a:prstClr val="black"/>
              </a:solidFill>
              <a:latin typeface="Calibri"/>
              <a:ea typeface="+mn-ea"/>
              <a:cs typeface="Arial" charset="0"/>
            </a:endParaRPr>
          </a:p>
        </p:txBody>
      </p:sp>
      <p:pic>
        <p:nvPicPr>
          <p:cNvPr id="6" name="Picture 5" descr="2.jpg"/>
          <p:cNvPicPr>
            <a:picLocks noChangeAspect="1"/>
          </p:cNvPicPr>
          <p:nvPr/>
        </p:nvPicPr>
        <p:blipFill>
          <a:blip r:embed="rId5" cstate="print"/>
          <a:stretch>
            <a:fillRect/>
          </a:stretch>
        </p:blipFill>
        <p:spPr>
          <a:xfrm>
            <a:off x="0" y="0"/>
            <a:ext cx="9144000" cy="1245622"/>
          </a:xfrm>
          <a:prstGeom prst="rect">
            <a:avLst/>
          </a:prstGeom>
        </p:spPr>
      </p:pic>
    </p:spTree>
    <p:extLst>
      <p:ext uri="{BB962C8B-B14F-4D97-AF65-F5344CB8AC3E}">
        <p14:creationId xmlns:p14="http://schemas.microsoft.com/office/powerpoint/2007/7/12/main" xmlns="" val="157171837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smtClean="0"/>
              <a:t>Cloud Services </a:t>
            </a:r>
            <a:endParaRPr lang="en-US" sz="3200" dirty="0"/>
          </a:p>
        </p:txBody>
      </p:sp>
      <p:sp>
        <p:nvSpPr>
          <p:cNvPr id="4" name="Content Placeholder 2"/>
          <p:cNvSpPr txBox="1">
            <a:spLocks/>
          </p:cNvSpPr>
          <p:nvPr/>
        </p:nvSpPr>
        <p:spPr>
          <a:xfrm>
            <a:off x="3000364" y="5572140"/>
            <a:ext cx="5715040" cy="6429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200" smtClean="0"/>
              <a:t>Strong growth for cloud based offerings on the Swedish market !</a:t>
            </a:r>
          </a:p>
          <a:p>
            <a:pPr>
              <a:buFont typeface="Arial" pitchFamily="34" charset="0"/>
              <a:buNone/>
            </a:pPr>
            <a:r>
              <a:rPr lang="en-US" sz="1200" smtClean="0"/>
              <a:t>Will cannibalize traditional services and outsourcing.</a:t>
            </a:r>
            <a:endParaRPr lang="en-US" sz="1200" dirty="0" smtClean="0"/>
          </a:p>
        </p:txBody>
      </p:sp>
      <p:graphicFrame>
        <p:nvGraphicFramePr>
          <p:cNvPr id="5" name="Diagram 3"/>
          <p:cNvGraphicFramePr/>
          <p:nvPr>
            <p:extLst>
              <p:ext uri="{D42A27DB-BD31-4B8C-83A1-F6EECF244321}">
                <p14:modId xmlns:p14="http://schemas.microsoft.com/office/powerpoint/2007/7/12/main" xmlns="" val="865217370"/>
              </p:ext>
            </p:extLst>
          </p:nvPr>
        </p:nvGraphicFramePr>
        <p:xfrm>
          <a:off x="642910" y="1397000"/>
          <a:ext cx="785818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07/7/12/main" xmlns="" val="12454772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cke\Pictures\Licensed Images\iStock_000000446279Small.jpg"/>
          <p:cNvPicPr>
            <a:picLocks noChangeAspect="1" noChangeArrowheads="1"/>
          </p:cNvPicPr>
          <p:nvPr/>
        </p:nvPicPr>
        <p:blipFill>
          <a:blip r:embed="rId3" cstate="print"/>
          <a:srcRect/>
          <a:stretch>
            <a:fillRect/>
          </a:stretch>
        </p:blipFill>
        <p:spPr bwMode="auto">
          <a:xfrm>
            <a:off x="857224" y="2250272"/>
            <a:ext cx="6143636" cy="4607727"/>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Cloud Computing is being insanely </a:t>
            </a:r>
            <a:br>
              <a:rPr lang="en-US" dirty="0" smtClean="0"/>
            </a:br>
            <a:r>
              <a:rPr lang="en-US" dirty="0" smtClean="0"/>
              <a:t>hyped right now.</a:t>
            </a:r>
            <a:endParaRPr lang="en-US" dirty="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Autofit/>
          </a:bodyPr>
          <a:lstStyle/>
          <a:p>
            <a:r>
              <a:rPr lang="en-US" sz="3600" dirty="0" smtClean="0"/>
              <a:t>Sooner or later you'll have to understand or explain Cloud Computing.</a:t>
            </a:r>
          </a:p>
        </p:txBody>
      </p:sp>
      <p:pic>
        <p:nvPicPr>
          <p:cNvPr id="5" name="Picture 1" descr="C:\Users\nicke\Pictures\Licensed Images\iStock_000005891047Small.jpg"/>
          <p:cNvPicPr>
            <a:picLocks noChangeAspect="1" noChangeArrowheads="1"/>
          </p:cNvPicPr>
          <p:nvPr/>
        </p:nvPicPr>
        <p:blipFill>
          <a:blip r:embed="rId4" cstate="screen"/>
          <a:srcRect/>
          <a:stretch>
            <a:fillRect/>
          </a:stretch>
        </p:blipFill>
        <p:spPr bwMode="auto">
          <a:xfrm>
            <a:off x="4643438" y="2072865"/>
            <a:ext cx="3571900" cy="4570845"/>
          </a:xfrm>
          <a:prstGeom prst="rect">
            <a:avLst/>
          </a:prstGeom>
          <a:noFill/>
        </p:spPr>
      </p:pic>
      <p:pic>
        <p:nvPicPr>
          <p:cNvPr id="6" name="Picture 8" descr="C:\Temp\Downloads\iconex_v_bundle_png\iconexperience\v_collections_png\objects_people_industries\256x256\shadow\cloud.png"/>
          <p:cNvPicPr>
            <a:picLocks noChangeAspect="1" noChangeArrowheads="1"/>
          </p:cNvPicPr>
          <p:nvPr/>
        </p:nvPicPr>
        <p:blipFill>
          <a:blip r:embed="rId5" cstate="print"/>
          <a:srcRect/>
          <a:stretch>
            <a:fillRect/>
          </a:stretch>
        </p:blipFill>
        <p:spPr bwMode="auto">
          <a:xfrm>
            <a:off x="1562096" y="2490798"/>
            <a:ext cx="2438400" cy="24384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C:\Users\nicke\Pictures\Licensed Images\iStock_000006429746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0" y="4836819"/>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42844" y="4857760"/>
            <a:ext cx="8858312" cy="1643074"/>
          </a:xfrm>
        </p:spPr>
        <p:txBody>
          <a:bodyPr>
            <a:normAutofit/>
          </a:bodyPr>
          <a:lstStyle/>
          <a:p>
            <a:r>
              <a:rPr lang="en-US" dirty="0" smtClean="0"/>
              <a:t>The hype is obscuring the real value.</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C:\Users\nicke\Pictures\Licensed Images\iStock_000007715533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en-US" dirty="0" smtClean="0"/>
              <a:t>You need to understand how building applications for the cloud is different.</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C:\Users\vhemmila\Desktop\iStock_000004003533Medium.bmp"/>
          <p:cNvPicPr>
            <a:picLocks noChangeAspect="1" noChangeArrowheads="1"/>
          </p:cNvPicPr>
          <p:nvPr/>
        </p:nvPicPr>
        <p:blipFill>
          <a:blip r:embed="rId3" cstate="print"/>
          <a:srcRect/>
          <a:stretch>
            <a:fillRect/>
          </a:stretch>
        </p:blipFill>
        <p:spPr bwMode="auto">
          <a:xfrm>
            <a:off x="0" y="1142984"/>
            <a:ext cx="9163115" cy="5715016"/>
          </a:xfrm>
          <a:prstGeom prst="rect">
            <a:avLst/>
          </a:prstGeom>
          <a:noFill/>
        </p:spPr>
      </p:pic>
      <p:sp>
        <p:nvSpPr>
          <p:cNvPr id="3" name="Rectangle 2"/>
          <p:cNvSpPr/>
          <p:nvPr/>
        </p:nvSpPr>
        <p:spPr>
          <a:xfrm>
            <a:off x="0" y="0"/>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42844" y="20941"/>
            <a:ext cx="8858312" cy="1643074"/>
          </a:xfrm>
        </p:spPr>
        <p:txBody>
          <a:bodyPr/>
          <a:lstStyle/>
          <a:p>
            <a:r>
              <a:rPr lang="en-US" dirty="0" smtClean="0"/>
              <a:t>There are a couple of common usage scenarios.</a:t>
            </a:r>
            <a:endParaRPr lang="en-US" dirty="0"/>
          </a:p>
        </p:txBody>
      </p:sp>
    </p:spTree>
    <p:extLst>
      <p:ext uri="{BB962C8B-B14F-4D97-AF65-F5344CB8AC3E}">
        <p14:creationId xmlns:p14="http://schemas.microsoft.com/office/powerpoint/2007/7/12/main" xmlns="" val="137001884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Companies choose to deploy some of their internal applications on the cloud.</a:t>
            </a:r>
            <a:endParaRPr lang="en-US" dirty="0"/>
          </a:p>
        </p:txBody>
      </p:sp>
      <p:pic>
        <p:nvPicPr>
          <p:cNvPr id="4098" name="Picture 2" descr="C:\Users\nicke\Pictures\Licensed Images\iStock_000004406114Small.jpg"/>
          <p:cNvPicPr>
            <a:picLocks noChangeAspect="1" noChangeArrowheads="1"/>
          </p:cNvPicPr>
          <p:nvPr/>
        </p:nvPicPr>
        <p:blipFill>
          <a:blip r:embed="rId4" cstate="print">
            <a:extLst>
              <a:ext uri="28A0092B-C50C-407e-A947-70E740481C1C">
                <a14:useLocalDpi xmlns:a14="http://schemas.microsoft.com/office/drawing/2007/7/7/main" xmlns="" val="0"/>
              </a:ext>
            </a:extLst>
          </a:blip>
          <a:srcRect/>
          <a:stretch>
            <a:fillRect/>
          </a:stretch>
        </p:blipFill>
        <p:spPr bwMode="auto">
          <a:xfrm>
            <a:off x="3428992" y="2798747"/>
            <a:ext cx="5320345" cy="4059253"/>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17207136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sers\nicke\Pictures\Licensed Images\iStock_000006308138Small.jpg"/>
          <p:cNvPicPr>
            <a:picLocks noChangeAspect="1" noChangeArrowheads="1"/>
          </p:cNvPicPr>
          <p:nvPr/>
        </p:nvPicPr>
        <p:blipFill>
          <a:blip r:embed="rId3" cstate="print"/>
          <a:srcRect/>
          <a:stretch>
            <a:fillRect/>
          </a:stretch>
        </p:blipFill>
        <p:spPr bwMode="auto">
          <a:xfrm>
            <a:off x="928662" y="4214818"/>
            <a:ext cx="3855547" cy="2071678"/>
          </a:xfrm>
          <a:prstGeom prst="rect">
            <a:avLst/>
          </a:prstGeom>
          <a:noFill/>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Why? Because of the speed </a:t>
            </a:r>
            <a:br>
              <a:rPr lang="en-US" dirty="0" smtClean="0"/>
            </a:br>
            <a:r>
              <a:rPr lang="en-US" dirty="0" smtClean="0"/>
              <a:t>of their own IT department.</a:t>
            </a:r>
            <a:endParaRPr lang="en-US" dirty="0"/>
          </a:p>
        </p:txBody>
      </p:sp>
    </p:spTree>
    <p:extLst>
      <p:ext uri="{BB962C8B-B14F-4D97-AF65-F5344CB8AC3E}">
        <p14:creationId xmlns:p14="http://schemas.microsoft.com/office/powerpoint/2007/7/12/main" xmlns="" val="161271909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Software companies like us provide service-based offerings through the cloud.</a:t>
            </a:r>
            <a:endParaRPr lang="en-US" dirty="0"/>
          </a:p>
        </p:txBody>
      </p:sp>
      <p:pic>
        <p:nvPicPr>
          <p:cNvPr id="2050" name="Picture 2" descr="C:\Users\nicke\Pictures\Licensed Images\iStock_000000494526XSmall.jpg"/>
          <p:cNvPicPr>
            <a:picLocks noChangeAspect="1" noChangeArrowheads="1"/>
          </p:cNvPicPr>
          <p:nvPr/>
        </p:nvPicPr>
        <p:blipFill>
          <a:blip r:embed="rId4" cstate="print">
            <a:extLst>
              <a:ext uri="28A0092B-C50C-407e-A947-70E740481C1C">
                <a14:useLocalDpi xmlns:a14="http://schemas.microsoft.com/office/drawing/2007/7/7/main" xmlns="" val="0"/>
              </a:ext>
            </a:extLst>
          </a:blip>
          <a:srcRect/>
          <a:stretch>
            <a:fillRect/>
          </a:stretch>
        </p:blipFill>
        <p:spPr bwMode="auto">
          <a:xfrm>
            <a:off x="4500562" y="2868998"/>
            <a:ext cx="3444878" cy="3989002"/>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297675938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descr="C:\Users\vhemmila\Desktop\IMG_5614pieni.bmp"/>
          <p:cNvPicPr>
            <a:picLocks noChangeAspect="1" noChangeArrowheads="1"/>
          </p:cNvPicPr>
          <p:nvPr/>
        </p:nvPicPr>
        <p:blipFill>
          <a:blip r:embed="rId3" cstate="print"/>
          <a:srcRect/>
          <a:stretch>
            <a:fillRect/>
          </a:stretch>
        </p:blipFill>
        <p:spPr bwMode="auto">
          <a:xfrm>
            <a:off x="-1214478" y="0"/>
            <a:ext cx="10358478" cy="6914284"/>
          </a:xfrm>
          <a:prstGeom prst="rect">
            <a:avLst/>
          </a:prstGeom>
          <a:noFill/>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Why? Because it makes financial sense.</a:t>
            </a:r>
            <a:endParaRPr lang="en-US" dirty="0"/>
          </a:p>
        </p:txBody>
      </p:sp>
      <p:pic>
        <p:nvPicPr>
          <p:cNvPr id="1026" name="Picture 2" descr="C:\Users\nicke\Pictures\Licensed Images\iStock_000001766744Small.jpg"/>
          <p:cNvPicPr>
            <a:picLocks noChangeAspect="1" noChangeArrowheads="1"/>
          </p:cNvPicPr>
          <p:nvPr/>
        </p:nvPicPr>
        <p:blipFill>
          <a:blip r:embed="rId4" cstate="print">
            <a:extLst>
              <a:ext uri="28A0092B-C50C-407e-A947-70E740481C1C">
                <a14:useLocalDpi xmlns:a14="http://schemas.microsoft.com/office/drawing/2007/7/7/main" xmlns="" val="0"/>
              </a:ext>
            </a:extLst>
          </a:blip>
          <a:srcRect/>
          <a:stretch>
            <a:fillRect/>
          </a:stretch>
        </p:blipFill>
        <p:spPr bwMode="auto">
          <a:xfrm>
            <a:off x="1785918" y="2857496"/>
            <a:ext cx="2650493" cy="359510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64672940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vhemmila\Documents\My Dropbox\Licensed Images\iStock_000003756922XSmall.jpg"/>
          <p:cNvPicPr>
            <a:picLocks noChangeAspect="1" noChangeArrowheads="1"/>
          </p:cNvPicPr>
          <p:nvPr/>
        </p:nvPicPr>
        <p:blipFill>
          <a:blip r:embed="rId3" cstate="print"/>
          <a:srcRect/>
          <a:stretch>
            <a:fillRect/>
          </a:stretch>
        </p:blipFill>
        <p:spPr bwMode="auto">
          <a:xfrm>
            <a:off x="3551231" y="3145935"/>
            <a:ext cx="5592769" cy="3712065"/>
          </a:xfrm>
          <a:prstGeom prst="rect">
            <a:avLst/>
          </a:prstGeom>
          <a:noFill/>
        </p:spPr>
      </p:pic>
      <p:sp>
        <p:nvSpPr>
          <p:cNvPr id="4" name="Title 3"/>
          <p:cNvSpPr>
            <a:spLocks noGrp="1"/>
          </p:cNvSpPr>
          <p:nvPr>
            <p:ph type="title"/>
          </p:nvPr>
        </p:nvSpPr>
        <p:spPr/>
        <p:txBody>
          <a:bodyPr/>
          <a:lstStyle/>
          <a:p>
            <a:endParaRPr lang="en-US"/>
          </a:p>
        </p:txBody>
      </p:sp>
      <p:sp>
        <p:nvSpPr>
          <p:cNvPr id="5" name="Rectangle 4"/>
          <p:cNvSpPr/>
          <p:nvPr/>
        </p:nvSpPr>
        <p:spPr>
          <a:xfrm>
            <a:off x="0" y="50004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1"/>
          <p:cNvSpPr txBox="1">
            <a:spLocks/>
          </p:cNvSpPr>
          <p:nvPr/>
        </p:nvSpPr>
        <p:spPr>
          <a:xfrm>
            <a:off x="142844" y="520983"/>
            <a:ext cx="8858312"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latin typeface="+mj-lt"/>
                <a:ea typeface="+mj-ea"/>
                <a:cs typeface="+mj-cs"/>
              </a:rPr>
              <a:t>Uneven capacity favors the cloud.</a:t>
            </a:r>
            <a:endParaRPr kumimoji="0" lang="en-US" sz="4000" b="0" i="0" u="none" strike="noStrike" kern="1200" cap="none" spc="0" normalizeH="0" baseline="0" dirty="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icke\Pictures\Licensed Images\iStock_000005614684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The Cloud promises to enable new business models and opportunities.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icke\Pictures\Licensed Images\iStock_000006548118Small.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4" name="Rectangle 3"/>
          <p:cNvSpPr/>
          <p:nvPr/>
        </p:nvSpPr>
        <p:spPr>
          <a:xfrm>
            <a:off x="0" y="478632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42844" y="4807263"/>
            <a:ext cx="8858312" cy="1643074"/>
          </a:xfrm>
        </p:spPr>
        <p:txBody>
          <a:bodyPr>
            <a:normAutofit/>
          </a:bodyPr>
          <a:lstStyle/>
          <a:p>
            <a:r>
              <a:rPr lang="en-US" dirty="0" smtClean="0"/>
              <a:t>You can succeed or fail with less risk.</a:t>
            </a:r>
            <a:endParaRPr lang="en-US" dirty="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36805" y="2027162"/>
            <a:ext cx="2849880" cy="2720340"/>
          </a:xfrm>
          <a:prstGeom prst="rect">
            <a:avLst/>
          </a:prstGeom>
          <a:noFill/>
          <a:ln w="9525">
            <a:noFill/>
            <a:miter lim="800000"/>
            <a:headEnd/>
            <a:tailEnd/>
          </a:ln>
          <a:effectLst/>
        </p:spPr>
      </p:pic>
      <p:sp>
        <p:nvSpPr>
          <p:cNvPr id="11" name="Rectangle 10"/>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en-US" dirty="0" smtClean="0"/>
              <a:t>Most of the growth periods in our industry have started in someone's garage.</a:t>
            </a:r>
            <a:endParaRPr lang="en-US" dirty="0"/>
          </a:p>
        </p:txBody>
      </p:sp>
      <p:pic>
        <p:nvPicPr>
          <p:cNvPr id="56321"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365754">
            <a:off x="5943454" y="3786942"/>
            <a:ext cx="2849880" cy="2720340"/>
          </a:xfrm>
          <a:prstGeom prst="rect">
            <a:avLst/>
          </a:prstGeom>
          <a:noFill/>
          <a:ln w="9525">
            <a:noFill/>
            <a:miter lim="800000"/>
            <a:headEnd/>
            <a:tailEnd/>
          </a:ln>
          <a:effectLst/>
        </p:spPr>
      </p:pic>
      <p:pic>
        <p:nvPicPr>
          <p:cNvPr id="56325"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1142878">
            <a:off x="434808" y="4000504"/>
            <a:ext cx="2922746" cy="2696051"/>
          </a:xfrm>
          <a:prstGeom prst="rect">
            <a:avLst/>
          </a:prstGeom>
          <a:noFill/>
          <a:ln w="9525">
            <a:noFill/>
            <a:miter lim="800000"/>
            <a:headEnd/>
            <a:tailEnd/>
          </a:ln>
          <a:effectLst/>
        </p:spPr>
      </p:pic>
      <p:pic>
        <p:nvPicPr>
          <p:cNvPr id="114690" name="Picture 2"/>
          <p:cNvPicPr>
            <a:picLocks noChangeAspect="1" noChangeArrowheads="1"/>
          </p:cNvPicPr>
          <p:nvPr/>
        </p:nvPicPr>
        <p:blipFill>
          <a:blip r:embed="rId7" cstate="print"/>
          <a:srcRect/>
          <a:stretch>
            <a:fillRect/>
          </a:stretch>
        </p:blipFill>
        <p:spPr bwMode="auto">
          <a:xfrm>
            <a:off x="726223" y="6109674"/>
            <a:ext cx="2408237" cy="688975"/>
          </a:xfrm>
          <a:prstGeom prst="rect">
            <a:avLst/>
          </a:prstGeom>
          <a:noFill/>
          <a:ln w="9525">
            <a:noFill/>
            <a:miter lim="800000"/>
            <a:headEnd/>
            <a:tailEnd/>
          </a:ln>
          <a:effectLst/>
        </p:spPr>
      </p:pic>
      <p:pic>
        <p:nvPicPr>
          <p:cNvPr id="114691" name="Picture 3"/>
          <p:cNvPicPr>
            <a:picLocks noChangeAspect="1" noChangeArrowheads="1"/>
          </p:cNvPicPr>
          <p:nvPr/>
        </p:nvPicPr>
        <p:blipFill>
          <a:blip r:embed="rId8" cstate="print"/>
          <a:srcRect/>
          <a:stretch>
            <a:fillRect/>
          </a:stretch>
        </p:blipFill>
        <p:spPr bwMode="auto">
          <a:xfrm>
            <a:off x="3178865" y="4167130"/>
            <a:ext cx="3024187" cy="566737"/>
          </a:xfrm>
          <a:prstGeom prst="rect">
            <a:avLst/>
          </a:prstGeom>
          <a:noFill/>
          <a:ln w="9525">
            <a:noFill/>
            <a:miter lim="800000"/>
            <a:headEnd/>
            <a:tailEnd/>
          </a:ln>
          <a:effectLst/>
        </p:spPr>
      </p:pic>
      <p:pic>
        <p:nvPicPr>
          <p:cNvPr id="114692" name="Picture 4"/>
          <p:cNvPicPr>
            <a:picLocks noChangeAspect="1" noChangeArrowheads="1"/>
          </p:cNvPicPr>
          <p:nvPr/>
        </p:nvPicPr>
        <p:blipFill>
          <a:blip r:embed="rId9" cstate="print"/>
          <a:srcRect/>
          <a:stretch>
            <a:fillRect/>
          </a:stretch>
        </p:blipFill>
        <p:spPr bwMode="auto">
          <a:xfrm>
            <a:off x="5762696" y="5798329"/>
            <a:ext cx="2932113" cy="7683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Users\nicke\Pictures\Licensed Images\iStock_000008799074Medium.jpg"/>
          <p:cNvPicPr>
            <a:picLocks noChangeAspect="1" noChangeArrowheads="1"/>
          </p:cNvPicPr>
          <p:nvPr/>
        </p:nvPicPr>
        <p:blipFill rotWithShape="1">
          <a:blip r:embed="rId3" cstate="print">
            <a:extLst>
              <a:ext uri="BEBA8EAE-BF5A-486c-A8C5-ECC9F3942E4B">
                <a14:imgProps xmlns:a14="http://schemas.microsoft.com/office/drawing/2007/7/7/main" xmlns="">
                  <a14:imgLayer r:embed="rId4">
                    <a14:imgEffect>
                      <a14:brightnessContrast contrast="20000"/>
                    </a14:imgEffect>
                  </a14:imgLayer>
                </a14:imgProps>
              </a:ext>
              <a:ext uri="28A0092B-C50C-407e-A947-70E740481C1C">
                <a14:useLocalDpi xmlns:a14="http://schemas.microsoft.com/office/drawing/2007/7/7/main" xmlns="" val="0"/>
              </a:ext>
            </a:extLst>
          </a:blip>
          <a:srcRect l="3642" t="3055" r="11937" b="3612"/>
          <a:stretch/>
        </p:blipFill>
        <p:spPr bwMode="auto">
          <a:xfrm>
            <a:off x="-1" y="0"/>
            <a:ext cx="9143999" cy="685799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4" name="Rectangle 3"/>
          <p:cNvSpPr/>
          <p:nvPr/>
        </p:nvSpPr>
        <p:spPr>
          <a:xfrm>
            <a:off x="0" y="336225"/>
            <a:ext cx="9144000" cy="1714512"/>
          </a:xfrm>
          <a:prstGeom prst="rect">
            <a:avLst/>
          </a:prstGeom>
          <a:blipFill dpi="0" rotWithShape="1">
            <a:blip r:embed="rId5"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sv-SE" noProof="0" dirty="0" err="1" smtClean="0"/>
              <a:t>Developers</a:t>
            </a:r>
            <a:r>
              <a:rPr lang="sv-SE" noProof="0" dirty="0" smtClean="0"/>
              <a:t> </a:t>
            </a:r>
            <a:r>
              <a:rPr lang="sv-SE" noProof="0" dirty="0" err="1" smtClean="0"/>
              <a:t>can</a:t>
            </a:r>
            <a:r>
              <a:rPr lang="sv-SE" noProof="0" dirty="0" smtClean="0"/>
              <a:t> be independent from the </a:t>
            </a:r>
            <a:r>
              <a:rPr lang="sv-SE" noProof="0" dirty="0" err="1" smtClean="0"/>
              <a:t>sysadmins</a:t>
            </a:r>
            <a:r>
              <a:rPr lang="sv-SE" noProof="0" dirty="0" smtClean="0"/>
              <a:t>.</a:t>
            </a:r>
            <a:endParaRPr lang="sv-SE" noProof="0" dirty="0"/>
          </a:p>
        </p:txBody>
      </p:sp>
      <p:pic>
        <p:nvPicPr>
          <p:cNvPr id="21506" name="Picture 2" descr="C:\Users\nicke\Pictures\Licensed Images\iStock_000005891047Small.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07/7/7/main" xmlns="" val="0"/>
              </a:ext>
            </a:extLst>
          </a:blip>
          <a:srcRect/>
          <a:stretch>
            <a:fillRect/>
          </a:stretch>
        </p:blipFill>
        <p:spPr bwMode="auto">
          <a:xfrm>
            <a:off x="5286380" y="2786058"/>
            <a:ext cx="2485411" cy="3429024"/>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pic>
        <p:nvPicPr>
          <p:cNvPr id="21507" name="Picture 3" descr="C:\Users\nicke\Pictures\Licensed Images\iStock_000006534187Small.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07/7/7/main" xmlns="" val="0"/>
              </a:ext>
            </a:extLst>
          </a:blip>
          <a:srcRect/>
          <a:stretch>
            <a:fillRect/>
          </a:stretch>
        </p:blipFill>
        <p:spPr bwMode="auto">
          <a:xfrm>
            <a:off x="1500166" y="2500306"/>
            <a:ext cx="2786082" cy="4074772"/>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74393544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00108"/>
          </a:xfrm>
          <a:prstGeom prst="rect">
            <a:avLst/>
          </a:prstGeom>
          <a:solidFill>
            <a:srgbClr val="D4D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Users\nicke\Pictures\Licensed Images\iStock_000006004995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752641"/>
            <a:ext cx="9144000" cy="610535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This something-as-a-service </a:t>
            </a:r>
            <a:br>
              <a:rPr lang="en-US" dirty="0" smtClean="0"/>
            </a:br>
            <a:r>
              <a:rPr lang="en-US" dirty="0" smtClean="0"/>
              <a:t>and cloud stuff is confusing!</a:t>
            </a:r>
            <a:endParaRPr lang="en-US" dirty="0"/>
          </a:p>
        </p:txBody>
      </p:sp>
    </p:spTree>
    <p:extLst>
      <p:ext uri="{BB962C8B-B14F-4D97-AF65-F5344CB8AC3E}">
        <p14:creationId xmlns:p14="http://schemas.microsoft.com/office/powerpoint/2007/7/12/main" xmlns="" val="421347527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cke\Pictures\Licensed Images\iStock_000002056823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0"/>
            <a:ext cx="9124430" cy="6072206"/>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929066"/>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07950" y="3950007"/>
            <a:ext cx="8893206" cy="1643074"/>
          </a:xfrm>
        </p:spPr>
        <p:txBody>
          <a:bodyPr>
            <a:normAutofit/>
          </a:bodyPr>
          <a:lstStyle/>
          <a:p>
            <a:r>
              <a:rPr lang="en-US" dirty="0" smtClean="0"/>
              <a:t>We IT people seem to be able to talk about only one thing at a time.</a:t>
            </a:r>
            <a:endParaRPr lang="en-US" dirty="0"/>
          </a:p>
        </p:txBody>
      </p:sp>
    </p:spTree>
    <p:extLst>
      <p:ext uri="{BB962C8B-B14F-4D97-AF65-F5344CB8AC3E}">
        <p14:creationId xmlns:p14="http://schemas.microsoft.com/office/powerpoint/2007/7/12/main" xmlns="" val="126984370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1026" name="Picture 2" descr="http://geekandpoke.typepad.com/.a/6a00d8341d3df553ef0128766d405d970c-pi"/>
          <p:cNvPicPr>
            <a:picLocks noChangeAspect="1" noChangeArrowheads="1"/>
          </p:cNvPicPr>
          <p:nvPr/>
        </p:nvPicPr>
        <p:blipFill rotWithShape="1">
          <a:blip r:embed="rId3" cstate="print">
            <a:extLst>
              <a:ext uri="28A0092B-C50C-407e-A947-70E740481C1C">
                <a14:useLocalDpi xmlns:a14="http://schemas.microsoft.com/office/drawing/2007/7/7/main" xmlns="" val="0"/>
              </a:ext>
            </a:extLst>
          </a:blip>
          <a:srcRect t="14536" b="9392"/>
          <a:stretch/>
        </p:blipFill>
        <p:spPr bwMode="auto">
          <a:xfrm>
            <a:off x="1845164" y="357166"/>
            <a:ext cx="5453672" cy="5878286"/>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
        <p:nvSpPr>
          <p:cNvPr id="3" name="TextBox 2"/>
          <p:cNvSpPr txBox="1"/>
          <p:nvPr/>
        </p:nvSpPr>
        <p:spPr>
          <a:xfrm>
            <a:off x="5000628" y="6357958"/>
            <a:ext cx="4011541" cy="369332"/>
          </a:xfrm>
          <a:prstGeom prst="rect">
            <a:avLst/>
          </a:prstGeom>
          <a:noFill/>
        </p:spPr>
        <p:txBody>
          <a:bodyPr wrap="square" rtlCol="0">
            <a:spAutoFit/>
          </a:bodyPr>
          <a:lstStyle/>
          <a:p>
            <a:pPr algn="r"/>
            <a:r>
              <a:rPr lang="en-US" b="1" dirty="0" smtClean="0">
                <a:solidFill>
                  <a:schemeClr val="bg1"/>
                </a:solidFill>
              </a:rPr>
              <a:t>Source:</a:t>
            </a:r>
            <a:r>
              <a:rPr lang="en-US" dirty="0" smtClean="0">
                <a:solidFill>
                  <a:schemeClr val="bg1"/>
                </a:solidFill>
              </a:rPr>
              <a:t> geekandpoke.typepad.com</a:t>
            </a:r>
            <a:endParaRPr lang="en-US" dirty="0">
              <a:solidFill>
                <a:schemeClr val="bg1"/>
              </a:solidFill>
            </a:endParaRPr>
          </a:p>
        </p:txBody>
      </p:sp>
    </p:spTree>
    <p:extLst>
      <p:ext uri="{BB962C8B-B14F-4D97-AF65-F5344CB8AC3E}">
        <p14:creationId xmlns:p14="http://schemas.microsoft.com/office/powerpoint/2007/7/12/main" xmlns="" val="223388977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C:\Users\nicke\Pictures\Licensed Images\iStock_000007740361Medium.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
        <p:nvSpPr>
          <p:cNvPr id="4" name="Rectangle 3"/>
          <p:cNvSpPr/>
          <p:nvPr/>
        </p:nvSpPr>
        <p:spPr>
          <a:xfrm>
            <a:off x="0" y="4836819"/>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42844" y="4857760"/>
            <a:ext cx="8858312" cy="1643074"/>
          </a:xfrm>
        </p:spPr>
        <p:txBody>
          <a:bodyPr>
            <a:normAutofit/>
          </a:bodyPr>
          <a:lstStyle/>
          <a:p>
            <a:r>
              <a:rPr lang="en-US" dirty="0" smtClean="0"/>
              <a:t>The Cloud and Software as a Service </a:t>
            </a:r>
            <a:br>
              <a:rPr lang="en-US" dirty="0" smtClean="0"/>
            </a:br>
            <a:r>
              <a:rPr lang="en-US" dirty="0" smtClean="0"/>
              <a:t>belong together.</a:t>
            </a:r>
            <a:endParaRPr lang="en-US"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wes\_Files\CCO\eCraft 10\juhlavuosilogo-medium-grey.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2285984" y="1214422"/>
            <a:ext cx="5357850" cy="41821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408406257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We mix apples and oranges…</a:t>
            </a:r>
            <a:endParaRPr lang="en-US" dirty="0"/>
          </a:p>
        </p:txBody>
      </p:sp>
      <p:pic>
        <p:nvPicPr>
          <p:cNvPr id="17410" name="Picture 2" descr="C:\Users\nicke\Pictures\Licensed Images\iStock_000003501504Small.jpg"/>
          <p:cNvPicPr>
            <a:picLocks noChangeAspect="1" noChangeArrowheads="1"/>
          </p:cNvPicPr>
          <p:nvPr/>
        </p:nvPicPr>
        <p:blipFill>
          <a:blip r:embed="rId4" cstate="print">
            <a:extLst>
              <a:ext uri="28A0092B-C50C-407e-A947-70E740481C1C">
                <a14:useLocalDpi xmlns:a14="http://schemas.microsoft.com/office/drawing/2007/7/7/main" xmlns="" val="0"/>
              </a:ext>
            </a:extLst>
          </a:blip>
          <a:srcRect/>
          <a:stretch>
            <a:fillRect/>
          </a:stretch>
        </p:blipFill>
        <p:spPr bwMode="auto">
          <a:xfrm>
            <a:off x="785786" y="2857496"/>
            <a:ext cx="5357850" cy="364099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3142042483"/>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nicke\Pictures\Licensed Images\iStock_000004690237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 and confuse a financial model …</a:t>
            </a:r>
            <a:endParaRPr lang="en-US" dirty="0"/>
          </a:p>
        </p:txBody>
      </p:sp>
    </p:spTree>
    <p:extLst>
      <p:ext uri="{BB962C8B-B14F-4D97-AF65-F5344CB8AC3E}">
        <p14:creationId xmlns:p14="http://schemas.microsoft.com/office/powerpoint/2007/7/12/main" xmlns="" val="55354499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cke\Pictures\Licensed Images\iStock_000001759899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642974" y="0"/>
            <a:ext cx="10526587"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 with a deployment model.</a:t>
            </a:r>
            <a:endParaRPr lang="en-US" dirty="0"/>
          </a:p>
        </p:txBody>
      </p:sp>
    </p:spTree>
    <p:extLst>
      <p:ext uri="{BB962C8B-B14F-4D97-AF65-F5344CB8AC3E}">
        <p14:creationId xmlns:p14="http://schemas.microsoft.com/office/powerpoint/2007/7/12/main" xmlns="" val="3405506879"/>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nicke\Pictures\Licensed Images\iStock_000004827121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771351"/>
            <a:ext cx="9144000" cy="608664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And we forget what problem we’re </a:t>
            </a:r>
            <a:br>
              <a:rPr lang="en-US" dirty="0" smtClean="0"/>
            </a:br>
            <a:r>
              <a:rPr lang="en-US" dirty="0" smtClean="0"/>
              <a:t>trying to solve for our customers.</a:t>
            </a:r>
            <a:endParaRPr lang="en-US" dirty="0"/>
          </a:p>
        </p:txBody>
      </p:sp>
    </p:spTree>
    <p:extLst>
      <p:ext uri="{BB962C8B-B14F-4D97-AF65-F5344CB8AC3E}">
        <p14:creationId xmlns:p14="http://schemas.microsoft.com/office/powerpoint/2007/7/12/main" xmlns="" val="798768684"/>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cke\Pictures\Licensed Images\iStock_000005964629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785794"/>
            <a:ext cx="9126221" cy="6072206"/>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a:t>I</a:t>
            </a:r>
            <a:r>
              <a:rPr lang="en-US" dirty="0" smtClean="0"/>
              <a:t>n the end it ends up being just </a:t>
            </a:r>
            <a:br>
              <a:rPr lang="en-US" dirty="0" smtClean="0"/>
            </a:br>
            <a:r>
              <a:rPr lang="en-US" dirty="0" smtClean="0"/>
              <a:t>another marketing exercise.</a:t>
            </a:r>
            <a:endParaRPr lang="en-US" dirty="0"/>
          </a:p>
        </p:txBody>
      </p:sp>
    </p:spTree>
    <p:extLst>
      <p:ext uri="{BB962C8B-B14F-4D97-AF65-F5344CB8AC3E}">
        <p14:creationId xmlns:p14="http://schemas.microsoft.com/office/powerpoint/2007/7/12/main" xmlns="" val="10219774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Pilvestä voi olla hyötyä oikein käytettynä myös myyntipuolella.</a:t>
            </a:r>
            <a:endParaRPr lang="en-US" dirty="0"/>
          </a:p>
        </p:txBody>
      </p:sp>
      <p:pic>
        <p:nvPicPr>
          <p:cNvPr id="8194" name="Picture 2" descr="C:\Users\vhemmila\Desktop\iStock_000000399692Small.jpg"/>
          <p:cNvPicPr>
            <a:picLocks noChangeAspect="1" noChangeArrowheads="1"/>
          </p:cNvPicPr>
          <p:nvPr/>
        </p:nvPicPr>
        <p:blipFill>
          <a:blip r:embed="rId3" cstate="print"/>
          <a:srcRect/>
          <a:stretch>
            <a:fillRect/>
          </a:stretch>
        </p:blipFill>
        <p:spPr bwMode="auto">
          <a:xfrm>
            <a:off x="0" y="1"/>
            <a:ext cx="10302805" cy="6858000"/>
          </a:xfrm>
          <a:prstGeom prst="rect">
            <a:avLst/>
          </a:prstGeom>
          <a:noFill/>
        </p:spPr>
      </p:pic>
      <p:sp>
        <p:nvSpPr>
          <p:cNvPr id="4" name="Rectangle 3"/>
          <p:cNvSpPr/>
          <p:nvPr/>
        </p:nvSpPr>
        <p:spPr>
          <a:xfrm>
            <a:off x="0" y="571480"/>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itle 1"/>
          <p:cNvSpPr txBox="1">
            <a:spLocks/>
          </p:cNvSpPr>
          <p:nvPr/>
        </p:nvSpPr>
        <p:spPr>
          <a:xfrm>
            <a:off x="107950" y="592421"/>
            <a:ext cx="8893206"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i-FI" sz="4400" dirty="0" err="1" smtClean="0">
                <a:latin typeface="+mj-lt"/>
                <a:ea typeface="+mj-ea"/>
                <a:cs typeface="+mj-cs"/>
              </a:rPr>
              <a:t>Instead</a:t>
            </a:r>
            <a:r>
              <a:rPr lang="fi-FI" sz="4400" dirty="0" smtClean="0">
                <a:latin typeface="+mj-lt"/>
                <a:ea typeface="+mj-ea"/>
                <a:cs typeface="+mj-cs"/>
              </a:rPr>
              <a:t> </a:t>
            </a:r>
            <a:r>
              <a:rPr lang="fi-FI" sz="4400" dirty="0" err="1" smtClean="0">
                <a:latin typeface="+mj-lt"/>
                <a:ea typeface="+mj-ea"/>
                <a:cs typeface="+mj-cs"/>
              </a:rPr>
              <a:t>we</a:t>
            </a:r>
            <a:r>
              <a:rPr lang="fi-FI" sz="4400" dirty="0" smtClean="0">
                <a:latin typeface="+mj-lt"/>
                <a:ea typeface="+mj-ea"/>
                <a:cs typeface="+mj-cs"/>
              </a:rPr>
              <a:t> </a:t>
            </a:r>
            <a:r>
              <a:rPr lang="fi-FI" sz="4400" dirty="0" err="1" smtClean="0">
                <a:latin typeface="+mj-lt"/>
                <a:ea typeface="+mj-ea"/>
                <a:cs typeface="+mj-cs"/>
              </a:rPr>
              <a:t>should</a:t>
            </a:r>
            <a:r>
              <a:rPr lang="fi-FI" sz="4400" dirty="0" smtClean="0">
                <a:latin typeface="+mj-lt"/>
                <a:ea typeface="+mj-ea"/>
                <a:cs typeface="+mj-cs"/>
              </a:rPr>
              <a:t> </a:t>
            </a:r>
            <a:r>
              <a:rPr lang="fi-FI" sz="4400" dirty="0" err="1" smtClean="0">
                <a:latin typeface="+mj-lt"/>
                <a:ea typeface="+mj-ea"/>
                <a:cs typeface="+mj-cs"/>
              </a:rPr>
              <a:t>try</a:t>
            </a:r>
            <a:r>
              <a:rPr lang="fi-FI" sz="4400" dirty="0" smtClean="0">
                <a:latin typeface="+mj-lt"/>
                <a:ea typeface="+mj-ea"/>
                <a:cs typeface="+mj-cs"/>
              </a:rPr>
              <a:t> to </a:t>
            </a:r>
            <a:r>
              <a:rPr lang="fi-FI" sz="4400" dirty="0" err="1" smtClean="0">
                <a:latin typeface="+mj-lt"/>
                <a:ea typeface="+mj-ea"/>
                <a:cs typeface="+mj-cs"/>
              </a:rPr>
              <a:t>take</a:t>
            </a:r>
            <a:r>
              <a:rPr lang="fi-FI" sz="4400" dirty="0" smtClean="0">
                <a:latin typeface="+mj-lt"/>
                <a:ea typeface="+mj-ea"/>
                <a:cs typeface="+mj-cs"/>
              </a:rPr>
              <a:t> an </a:t>
            </a:r>
            <a:r>
              <a:rPr lang="fi-FI" sz="4400" dirty="0" err="1" smtClean="0">
                <a:latin typeface="+mj-lt"/>
                <a:ea typeface="+mj-ea"/>
                <a:cs typeface="+mj-cs"/>
              </a:rPr>
              <a:t>advantage</a:t>
            </a:r>
            <a:r>
              <a:rPr lang="fi-FI" sz="4400" dirty="0" smtClean="0">
                <a:latin typeface="+mj-lt"/>
                <a:ea typeface="+mj-ea"/>
                <a:cs typeface="+mj-cs"/>
              </a:rPr>
              <a:t> of </a:t>
            </a:r>
            <a:r>
              <a:rPr lang="fi-FI" sz="4400" dirty="0" err="1" smtClean="0">
                <a:latin typeface="+mj-lt"/>
                <a:ea typeface="+mj-ea"/>
                <a:cs typeface="+mj-cs"/>
              </a:rPr>
              <a:t>it</a:t>
            </a:r>
            <a:r>
              <a:rPr lang="fi-FI" sz="4400" dirty="0" smtClean="0">
                <a:latin typeface="+mj-lt"/>
                <a:ea typeface="+mj-ea"/>
                <a:cs typeface="+mj-cs"/>
              </a:rPr>
              <a:t> in </a:t>
            </a:r>
            <a:r>
              <a:rPr lang="fi-FI" sz="4400" dirty="0" err="1" smtClean="0">
                <a:latin typeface="+mj-lt"/>
                <a:ea typeface="+mj-ea"/>
                <a:cs typeface="+mj-cs"/>
              </a:rPr>
              <a:t>sales</a:t>
            </a:r>
            <a:r>
              <a:rPr lang="fi-FI" sz="4400" dirty="0" smtClean="0">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Sitä pilvi on oikeasti</a:t>
            </a:r>
            <a:endParaRPr lang="en-US" dirty="0"/>
          </a:p>
        </p:txBody>
      </p:sp>
      <p:pic>
        <p:nvPicPr>
          <p:cNvPr id="9218" name="Picture 2" descr="C:\Users\vhemmila\Documents\My Dropbox\Licensed Images\iStock_000005241994Small.jpg"/>
          <p:cNvPicPr>
            <a:picLocks noChangeAspect="1" noChangeArrowheads="1"/>
          </p:cNvPicPr>
          <p:nvPr/>
        </p:nvPicPr>
        <p:blipFill>
          <a:blip r:embed="rId3" cstate="print"/>
          <a:srcRect/>
          <a:stretch>
            <a:fillRect/>
          </a:stretch>
        </p:blipFill>
        <p:spPr bwMode="auto">
          <a:xfrm>
            <a:off x="5770551" y="2224338"/>
            <a:ext cx="3373449" cy="4633662"/>
          </a:xfrm>
          <a:prstGeom prst="rect">
            <a:avLst/>
          </a:prstGeom>
          <a:noFill/>
        </p:spPr>
      </p:pic>
      <p:sp>
        <p:nvSpPr>
          <p:cNvPr id="4" name="Rectangle 3"/>
          <p:cNvSpPr/>
          <p:nvPr/>
        </p:nvSpPr>
        <p:spPr>
          <a:xfrm>
            <a:off x="0" y="571480"/>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itle 1"/>
          <p:cNvSpPr txBox="1">
            <a:spLocks/>
          </p:cNvSpPr>
          <p:nvPr/>
        </p:nvSpPr>
        <p:spPr>
          <a:xfrm>
            <a:off x="107950" y="592421"/>
            <a:ext cx="8893206"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i-FI" sz="4400" noProof="0" dirty="0" err="1" smtClean="0">
                <a:latin typeface="+mj-lt"/>
                <a:ea typeface="+mj-ea"/>
                <a:cs typeface="+mj-cs"/>
              </a:rPr>
              <a:t>Somewhere</a:t>
            </a:r>
            <a:r>
              <a:rPr lang="fi-FI" sz="4400" noProof="0" dirty="0" smtClean="0">
                <a:latin typeface="+mj-lt"/>
                <a:ea typeface="+mj-ea"/>
                <a:cs typeface="+mj-cs"/>
              </a:rPr>
              <a:t> </a:t>
            </a:r>
            <a:r>
              <a:rPr lang="fi-FI" sz="4400" noProof="0" dirty="0" err="1" smtClean="0">
                <a:latin typeface="+mj-lt"/>
                <a:ea typeface="+mj-ea"/>
                <a:cs typeface="+mj-cs"/>
              </a:rPr>
              <a:t>beneath</a:t>
            </a:r>
            <a:r>
              <a:rPr lang="fi-FI" sz="4400" noProof="0" dirty="0" smtClean="0">
                <a:latin typeface="+mj-lt"/>
                <a:ea typeface="+mj-ea"/>
                <a:cs typeface="+mj-cs"/>
              </a:rPr>
              <a:t> the </a:t>
            </a:r>
            <a:r>
              <a:rPr lang="fi-FI" sz="4400" noProof="0" dirty="0" err="1" smtClean="0">
                <a:latin typeface="+mj-lt"/>
                <a:ea typeface="+mj-ea"/>
                <a:cs typeface="+mj-cs"/>
              </a:rPr>
              <a:t>hype</a:t>
            </a:r>
            <a:r>
              <a:rPr lang="fi-FI" sz="4400" noProof="0" dirty="0" smtClean="0">
                <a:latin typeface="+mj-lt"/>
                <a:ea typeface="+mj-ea"/>
                <a:cs typeface="+mj-cs"/>
              </a:rPr>
              <a:t> and </a:t>
            </a:r>
            <a:r>
              <a:rPr lang="fi-FI" sz="4400" noProof="0" dirty="0" err="1" smtClean="0">
                <a:latin typeface="+mj-lt"/>
                <a:ea typeface="+mj-ea"/>
                <a:cs typeface="+mj-cs"/>
              </a:rPr>
              <a:t>legends</a:t>
            </a:r>
            <a:r>
              <a:rPr lang="fi-FI" sz="4400" noProof="0" dirty="0" smtClean="0">
                <a:latin typeface="+mj-lt"/>
                <a:ea typeface="+mj-ea"/>
                <a:cs typeface="+mj-cs"/>
              </a:rPr>
              <a:t> </a:t>
            </a:r>
            <a:r>
              <a:rPr lang="fi-FI" sz="4400" noProof="0" dirty="0" err="1" smtClean="0">
                <a:latin typeface="+mj-lt"/>
                <a:ea typeface="+mj-ea"/>
                <a:cs typeface="+mj-cs"/>
              </a:rPr>
              <a:t>lies</a:t>
            </a:r>
            <a:r>
              <a:rPr lang="fi-FI" sz="4400" noProof="0" dirty="0" smtClean="0">
                <a:latin typeface="+mj-lt"/>
                <a:ea typeface="+mj-ea"/>
                <a:cs typeface="+mj-cs"/>
              </a:rPr>
              <a:t> the </a:t>
            </a:r>
            <a:r>
              <a:rPr lang="fi-FI" sz="4400" noProof="0" dirty="0" err="1" smtClean="0">
                <a:latin typeface="+mj-lt"/>
                <a:ea typeface="+mj-ea"/>
                <a:cs typeface="+mj-cs"/>
              </a:rPr>
              <a:t>truth</a:t>
            </a:r>
            <a:r>
              <a:rPr lang="fi-FI" sz="4400" noProof="0" dirty="0" smtClean="0">
                <a:latin typeface="+mj-lt"/>
                <a:ea typeface="+mj-ea"/>
                <a:cs typeface="+mj-cs"/>
              </a:rPr>
              <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266"/>
            <a:ext cx="3757610" cy="6011882"/>
          </a:xfrm>
        </p:spPr>
        <p:txBody>
          <a:bodyPr/>
          <a:lstStyle/>
          <a:p>
            <a:pPr marR="0" rtl="0"/>
            <a:r>
              <a:rPr lang="en-US" baseline="0" dirty="0" smtClean="0">
                <a:latin typeface="Calibri"/>
              </a:rPr>
              <a:t>Sproodle helps you find the best ideas and improve</a:t>
            </a:r>
            <a:r>
              <a:rPr lang="en-US" dirty="0" smtClean="0">
                <a:latin typeface="Calibri"/>
              </a:rPr>
              <a:t> </a:t>
            </a:r>
            <a:r>
              <a:rPr lang="en-US" baseline="0" dirty="0" smtClean="0">
                <a:latin typeface="Calibri"/>
              </a:rPr>
              <a:t>them	</a:t>
            </a:r>
            <a:endParaRPr lang="en-US" baseline="0" dirty="0" smtClean="0">
              <a:latin typeface="Times New Roman"/>
            </a:endParaRPr>
          </a:p>
        </p:txBody>
      </p:sp>
      <p:pic>
        <p:nvPicPr>
          <p:cNvPr id="1026" name="Picture 2"/>
          <p:cNvPicPr>
            <a:picLocks noChangeAspect="1" noChangeArrowheads="1"/>
          </p:cNvPicPr>
          <p:nvPr/>
        </p:nvPicPr>
        <p:blipFill>
          <a:blip r:embed="rId3" cstate="print"/>
          <a:srcRect/>
          <a:stretch>
            <a:fillRect/>
          </a:stretch>
        </p:blipFill>
        <p:spPr bwMode="auto">
          <a:xfrm>
            <a:off x="4333495" y="1714488"/>
            <a:ext cx="4453347" cy="3071834"/>
          </a:xfrm>
          <a:prstGeom prst="rect">
            <a:avLst/>
          </a:prstGeom>
          <a:noFill/>
          <a:ln w="9525">
            <a:noFill/>
            <a:miter lim="800000"/>
            <a:headEnd/>
            <a:tailEnd/>
          </a:ln>
          <a:effectLst/>
        </p:spPr>
      </p:pic>
    </p:spTree>
    <p:extLst>
      <p:ext uri="{BB962C8B-B14F-4D97-AF65-F5344CB8AC3E}">
        <p14:creationId xmlns:p14="http://schemas.microsoft.com/office/powerpoint/2007/7/12/main" xmlns="" val="1845110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7222" y="-24"/>
            <a:ext cx="10317616" cy="6858000"/>
          </a:xfrm>
          <a:prstGeom prst="rect">
            <a:avLst/>
          </a:prstGeom>
          <a:noFill/>
          <a:ln w="9525">
            <a:noFill/>
            <a:miter lim="800000"/>
            <a:headEnd/>
            <a:tailEnd/>
          </a:ln>
          <a:effectLst/>
        </p:spPr>
      </p:pic>
    </p:spTree>
    <p:extLst>
      <p:ext uri="{BB962C8B-B14F-4D97-AF65-F5344CB8AC3E}">
        <p14:creationId xmlns:p14="http://schemas.microsoft.com/office/powerpoint/2007/7/12/main" xmlns="" val="366778891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85784" y="-24"/>
            <a:ext cx="9517041" cy="6858000"/>
          </a:xfrm>
          <a:prstGeom prst="rect">
            <a:avLst/>
          </a:prstGeom>
          <a:noFill/>
          <a:ln w="9525">
            <a:noFill/>
            <a:miter lim="800000"/>
            <a:headEnd/>
            <a:tailEnd/>
          </a:ln>
          <a:effectLst/>
        </p:spPr>
      </p:pic>
    </p:spTree>
    <p:extLst>
      <p:ext uri="{BB962C8B-B14F-4D97-AF65-F5344CB8AC3E}">
        <p14:creationId xmlns:p14="http://schemas.microsoft.com/office/powerpoint/2007/7/12/main" xmlns="" val="1975372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es\Documents\My Dropbox\Licensed Images\iStock_000002670389Small.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1" y="-12715"/>
            <a:ext cx="9144001" cy="6874907"/>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sp>
        <p:nvSpPr>
          <p:cNvPr id="7" name="Rectangle 6"/>
          <p:cNvSpPr/>
          <p:nvPr/>
        </p:nvSpPr>
        <p:spPr>
          <a:xfrm>
            <a:off x="0" y="4725144"/>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p:cNvSpPr txBox="1">
            <a:spLocks/>
          </p:cNvSpPr>
          <p:nvPr/>
        </p:nvSpPr>
        <p:spPr>
          <a:xfrm>
            <a:off x="357158" y="496039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dirty="0" smtClean="0">
                <a:latin typeface="InfoDispRegular-Roman" pitchFamily="2" charset="0"/>
              </a:rPr>
              <a:t>We create less software</a:t>
            </a:r>
            <a:r>
              <a:rPr lang="sv-SE" dirty="0" smtClean="0">
                <a:solidFill>
                  <a:schemeClr val="bg1"/>
                </a:solidFill>
                <a:latin typeface="InfoDispRegular-Roman" pitchFamily="2" charset="0"/>
              </a:rPr>
              <a:t>. </a:t>
            </a:r>
            <a:r>
              <a:rPr lang="sv-SE" baseline="30000" dirty="0" smtClean="0">
                <a:solidFill>
                  <a:srgbClr val="FFC000"/>
                </a:solidFill>
                <a:latin typeface="InfoDispRegular-Roman" pitchFamily="2" charset="0"/>
              </a:rPr>
              <a:t>TM</a:t>
            </a:r>
            <a:endParaRPr lang="sv-SE" baseline="30000" dirty="0">
              <a:solidFill>
                <a:srgbClr val="FFC000"/>
              </a:solidFill>
              <a:latin typeface="InfoDispRegular-Roman" pitchFamily="2" charset="0"/>
            </a:endParaRPr>
          </a:p>
        </p:txBody>
      </p:sp>
    </p:spTree>
    <p:extLst>
      <p:ext uri="{BB962C8B-B14F-4D97-AF65-F5344CB8AC3E}">
        <p14:creationId xmlns:p14="http://schemas.microsoft.com/office/powerpoint/2010/main" xmlns="" val="438951076"/>
      </p:ext>
    </p:extLst>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82475"/>
          </a:xfrm>
          <a:prstGeom prst="rect">
            <a:avLst/>
          </a:prstGeom>
          <a:noFill/>
          <a:ln w="9525">
            <a:noFill/>
            <a:miter lim="800000"/>
            <a:headEnd/>
            <a:tailEnd/>
          </a:ln>
        </p:spPr>
      </p:pic>
    </p:spTree>
    <p:extLst>
      <p:ext uri="{BB962C8B-B14F-4D97-AF65-F5344CB8AC3E}">
        <p14:creationId xmlns:p14="http://schemas.microsoft.com/office/powerpoint/2007/7/12/main" xmlns="" val="2158867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285916" y="-24"/>
            <a:ext cx="11525288" cy="7203305"/>
          </a:xfrm>
          <a:prstGeom prst="rect">
            <a:avLst/>
          </a:prstGeom>
          <a:noFill/>
          <a:ln w="9525">
            <a:noFill/>
            <a:miter lim="800000"/>
            <a:headEnd/>
            <a:tailEnd/>
          </a:ln>
        </p:spPr>
      </p:pic>
    </p:spTree>
    <p:extLst>
      <p:ext uri="{BB962C8B-B14F-4D97-AF65-F5344CB8AC3E}">
        <p14:creationId xmlns:p14="http://schemas.microsoft.com/office/powerpoint/2007/7/12/main" xmlns="" val="3686467988"/>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2285984" y="2571744"/>
            <a:ext cx="4453347" cy="3071834"/>
          </a:xfrm>
          <a:prstGeom prst="rect">
            <a:avLst/>
          </a:prstGeom>
          <a:noFill/>
          <a:ln w="9525">
            <a:noFill/>
            <a:miter lim="800000"/>
            <a:headEnd/>
            <a:tailEnd/>
          </a:ln>
          <a:effectLst/>
        </p:spPr>
      </p:pic>
    </p:spTree>
    <p:extLst>
      <p:ext uri="{BB962C8B-B14F-4D97-AF65-F5344CB8AC3E}">
        <p14:creationId xmlns:p14="http://schemas.microsoft.com/office/powerpoint/2007/7/12/main" xmlns="" val="40483808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2" descr="C:\Users\nicke\AppData\Local\Microsoft\Windows\Temporary Internet Files\Content.Outlook\GYQV6L34\catalyst-logodraft-big (3).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996696"/>
            <a:ext cx="9144000" cy="4864608"/>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07/7/12/main" xmlns="" val="79199196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Users\nicke\Pictures\Licensed Images\iStock_000008799074Medium.jpg"/>
          <p:cNvPicPr>
            <a:picLocks noChangeAspect="1" noChangeArrowheads="1"/>
          </p:cNvPicPr>
          <p:nvPr/>
        </p:nvPicPr>
        <p:blipFill rotWithShape="1">
          <a:blip r:embed="rId3" cstate="print">
            <a:extLst>
              <a:ext uri="BEBA8EAE-BF5A-486c-A8C5-ECC9F3942E4B">
                <a14:imgProps xmlns:a14="http://schemas.microsoft.com/office/drawing/2007/7/7/main" xmlns="">
                  <a14:imgLayer r:embed="rId4">
                    <a14:imgEffect>
                      <a14:brightnessContrast contrast="20000"/>
                    </a14:imgEffect>
                  </a14:imgLayer>
                </a14:imgProps>
              </a:ext>
              <a:ext uri="28A0092B-C50C-407e-A947-70E740481C1C">
                <a14:useLocalDpi xmlns:a14="http://schemas.microsoft.com/office/drawing/2007/7/7/main" xmlns="" val="0"/>
              </a:ext>
            </a:extLst>
          </a:blip>
          <a:srcRect l="3642" t="3055" r="11937" b="3612"/>
          <a:stretch/>
        </p:blipFill>
        <p:spPr bwMode="auto">
          <a:xfrm>
            <a:off x="-1" y="0"/>
            <a:ext cx="9143999" cy="685799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4" name="Rectangle 3"/>
          <p:cNvSpPr/>
          <p:nvPr/>
        </p:nvSpPr>
        <p:spPr>
          <a:xfrm>
            <a:off x="0" y="336225"/>
            <a:ext cx="9144000" cy="1714512"/>
          </a:xfrm>
          <a:prstGeom prst="rect">
            <a:avLst/>
          </a:prstGeom>
          <a:blipFill dpi="0" rotWithShape="1">
            <a:blip r:embed="rId5"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pPr>
              <a:spcAft>
                <a:spcPts val="600"/>
              </a:spcAft>
            </a:pPr>
            <a:r>
              <a:rPr lang="en-US" dirty="0"/>
              <a:t>There is a threefold business opportunity in effective Field Service Management</a:t>
            </a:r>
            <a:r>
              <a:rPr lang="en-US" dirty="0" smtClean="0"/>
              <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07/7/12/main" xmlns="" val="343682800"/>
              </p:ext>
            </p:extLst>
          </p:nvPr>
        </p:nvGraphicFramePr>
        <p:xfrm>
          <a:off x="142875" y="2214563"/>
          <a:ext cx="8858250" cy="3911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07/7/12/main" xmlns="" val="732236007"/>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07/7/7/main" xmlns="" val="0"/>
              </a:ext>
            </a:extLst>
          </a:blip>
          <a:srcRect l="15060" t="18247" r="13277" b="15740"/>
          <a:stretch/>
        </p:blipFill>
        <p:spPr bwMode="auto">
          <a:xfrm>
            <a:off x="-1" y="928670"/>
            <a:ext cx="9115107" cy="5246609"/>
          </a:xfrm>
          <a:prstGeom prst="rect">
            <a:avLst/>
          </a:prstGeom>
          <a:extLst>
            <a:ext uri="{909E8E84-426E-40dd-AFC4-6F175D3DCCD1}">
              <a14:hiddenFill xmlns:a14="http://schemas.microsoft.com/office/drawing/2007/7/7/main" xmlns="">
                <a:solidFill>
                  <a:schemeClr val="accent1"/>
                </a:solidFill>
              </a14:hiddenFill>
            </a:ext>
            <a:ext uri="{91240B29-F687-4f45-9708-019B960494DF}">
              <a14:hiddenLine xmlns:a14="http://schemas.microsoft.com/office/drawing/2007/7/7/main" xmlns="" w="9525">
                <a:solidFill>
                  <a:schemeClr val="tx1"/>
                </a:solidFill>
                <a:miter lim="800000"/>
                <a:headEnd/>
                <a:tailEnd/>
              </a14:hiddenLine>
            </a:ext>
            <a:ext uri="{AF507438-7753-43e0-B8FC-AC1667EBCBE1}">
              <a14:hiddenEffects xmlns:a14="http://schemas.microsoft.com/office/drawing/2007/7/7/main" xmlns="">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07/7/12/main" xmlns="" val="79488064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17"/>
          <p:cNvGrpSpPr/>
          <p:nvPr/>
        </p:nvGrpSpPr>
        <p:grpSpPr>
          <a:xfrm>
            <a:off x="1928810" y="2528260"/>
            <a:ext cx="5286380" cy="1801481"/>
            <a:chOff x="428596" y="500042"/>
            <a:chExt cx="5286380" cy="1801481"/>
          </a:xfrm>
        </p:grpSpPr>
        <p:grpSp>
          <p:nvGrpSpPr>
            <p:cNvPr id="3" name="Group 2"/>
            <p:cNvGrpSpPr/>
            <p:nvPr/>
          </p:nvGrpSpPr>
          <p:grpSpPr>
            <a:xfrm>
              <a:off x="428596" y="500042"/>
              <a:ext cx="4741098" cy="753185"/>
              <a:chOff x="142876" y="201707"/>
              <a:chExt cx="4741098" cy="753185"/>
            </a:xfrm>
          </p:grpSpPr>
          <p:sp>
            <p:nvSpPr>
              <p:cNvPr id="4" name="TextBox 3"/>
              <p:cNvSpPr txBox="1"/>
              <p:nvPr/>
            </p:nvSpPr>
            <p:spPr>
              <a:xfrm>
                <a:off x="812008" y="431672"/>
                <a:ext cx="4071966" cy="523220"/>
              </a:xfrm>
              <a:prstGeom prst="rect">
                <a:avLst/>
              </a:prstGeom>
              <a:noFill/>
            </p:spPr>
            <p:txBody>
              <a:bodyPr wrap="square" rtlCol="0">
                <a:spAutoFit/>
              </a:bodyPr>
              <a:lstStyle/>
              <a:p>
                <a:r>
                  <a:rPr lang="fi-FI" sz="2800" b="1" dirty="0">
                    <a:latin typeface="TitilliumText14L" pitchFamily="50" charset="0"/>
                  </a:rPr>
                  <a:t>Catalyst </a:t>
                </a:r>
                <a:r>
                  <a:rPr lang="fi-FI" sz="2800" b="1" dirty="0" smtClean="0">
                    <a:latin typeface="TitilliumText14L" pitchFamily="50" charset="0"/>
                  </a:rPr>
                  <a:t> Designer</a:t>
                </a:r>
                <a:endParaRPr lang="fi-FI" sz="2800" b="1" dirty="0">
                  <a:latin typeface="TitilliumText14L" pitchFamily="50" charset="0"/>
                </a:endParaRPr>
              </a:p>
            </p:txBody>
          </p:sp>
          <p:pic>
            <p:nvPicPr>
              <p:cNvPr id="5" name="Picture 2" descr="C:\Users\nicke\AppData\Local\Microsoft\Windows\Temporary Internet Files\Content.Outlook\GYQV6L34\catalyst-logodraft-big (3).png"/>
              <p:cNvPicPr>
                <a:picLocks noChangeAspect="1" noChangeArrowheads="1"/>
              </p:cNvPicPr>
              <p:nvPr/>
            </p:nvPicPr>
            <p:blipFill rotWithShape="1">
              <a:blip r:embed="rId3" cstate="print">
                <a:clrChange>
                  <a:clrFrom>
                    <a:srgbClr val="393939"/>
                  </a:clrFrom>
                  <a:clrTo>
                    <a:srgbClr val="393939">
                      <a:alpha val="0"/>
                    </a:srgbClr>
                  </a:clrTo>
                </a:clrChange>
                <a:extLst>
                  <a:ext uri="28A0092B-C50C-407e-A947-70E740481C1C">
                    <a14:useLocalDpi xmlns="" xmlns:a14="http://schemas.microsoft.com/office/drawing/2007/7/7/main" val="0"/>
                  </a:ext>
                </a:extLst>
              </a:blip>
              <a:srcRect t="17691" r="64741" b="24516"/>
              <a:stretch/>
            </p:blipFill>
            <p:spPr bwMode="auto">
              <a:xfrm>
                <a:off x="142876" y="201707"/>
                <a:ext cx="755649" cy="658906"/>
              </a:xfrm>
              <a:prstGeom prst="rect">
                <a:avLst/>
              </a:prstGeom>
              <a:extLst>
                <a:ext uri="{909E8E84-426E-40dd-AFC4-6F175D3DCCD1}">
                  <a14:hiddenFill xmlns="" xmlns:a14="http://schemas.microsoft.com/office/drawing/2007/7/7/main">
                    <a:solidFill>
                      <a:srgbClr xmlns:mc="http://schemas.openxmlformats.org/markup-compatibility/2006" val="FFFFFF" mc:Ignorable=""/>
                    </a:solidFill>
                  </a14:hiddenFill>
                </a:ext>
              </a:extLst>
            </p:spPr>
          </p:pic>
        </p:grpSp>
        <p:sp>
          <p:nvSpPr>
            <p:cNvPr id="16" name="Rectangle 15"/>
            <p:cNvSpPr/>
            <p:nvPr/>
          </p:nvSpPr>
          <p:spPr>
            <a:xfrm>
              <a:off x="1142976" y="1285860"/>
              <a:ext cx="4572000" cy="1015663"/>
            </a:xfrm>
            <a:prstGeom prst="rect">
              <a:avLst/>
            </a:prstGeom>
          </p:spPr>
          <p:txBody>
            <a:bodyPr>
              <a:spAutoFit/>
            </a:bodyPr>
            <a:lstStyle/>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smtClean="0"/>
                <a:t>Build </a:t>
              </a:r>
              <a:r>
                <a:rPr lang="en-US" sz="2000" dirty="0"/>
                <a:t>and maintain service structures</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Maintain Spare Parts information</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177800" algn="l"/>
                </a:tabLst>
                <a:defRPr/>
              </a:pPr>
              <a:r>
                <a:rPr lang="en-US" sz="2000" dirty="0"/>
                <a:t>Use drag and drop to build the catalog</a:t>
              </a:r>
            </a:p>
          </p:txBody>
        </p:sp>
      </p:grpSp>
    </p:spTree>
    <p:extLst>
      <p:ext uri="{BB962C8B-B14F-4D97-AF65-F5344CB8AC3E}">
        <p14:creationId xmlns="" xmlns:p14="http://schemas.microsoft.com/office/powerpoint/2007/7/12/main" val="130215914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150573" y="444488"/>
            <a:ext cx="8842855" cy="5969025"/>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91240B29-F687-4f45-9708-019B960494DF}">
              <a14:hiddenLine xmlns:a14="http://schemas.microsoft.com/office/drawing/2007/7/7/main" xmlns="" w="9525">
                <a:solidFill>
                  <a:srgbClr xmlns:mc="http://schemas.openxmlformats.org/markup-compatibility/2006" val="000000" mc:Ignorable=""/>
                </a:solidFill>
                <a:miter lim="800000"/>
                <a:headEnd/>
                <a:tailEnd/>
              </a14:hiddenLine>
            </a:ext>
          </a:extLst>
        </p:spPr>
      </p:pic>
    </p:spTree>
    <p:extLst>
      <p:ext uri="{BB962C8B-B14F-4D97-AF65-F5344CB8AC3E}">
        <p14:creationId xmlns:p14="http://schemas.microsoft.com/office/powerpoint/2007/7/12/main" xmlns="" val="2376921211"/>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18"/>
          <p:cNvGrpSpPr/>
          <p:nvPr/>
        </p:nvGrpSpPr>
        <p:grpSpPr>
          <a:xfrm>
            <a:off x="1000108" y="2391313"/>
            <a:ext cx="7143784" cy="2075374"/>
            <a:chOff x="500034" y="2143116"/>
            <a:chExt cx="7143784" cy="2075374"/>
          </a:xfrm>
        </p:grpSpPr>
        <p:grpSp>
          <p:nvGrpSpPr>
            <p:cNvPr id="3" name="Group 11"/>
            <p:cNvGrpSpPr/>
            <p:nvPr/>
          </p:nvGrpSpPr>
          <p:grpSpPr>
            <a:xfrm>
              <a:off x="500034" y="2143116"/>
              <a:ext cx="4741098" cy="753185"/>
              <a:chOff x="142876" y="201707"/>
              <a:chExt cx="4741098" cy="753185"/>
            </a:xfrm>
          </p:grpSpPr>
          <p:sp>
            <p:nvSpPr>
              <p:cNvPr id="13" name="TextBox 12"/>
              <p:cNvSpPr txBox="1"/>
              <p:nvPr/>
            </p:nvSpPr>
            <p:spPr>
              <a:xfrm>
                <a:off x="812008" y="431672"/>
                <a:ext cx="4071966" cy="523220"/>
              </a:xfrm>
              <a:prstGeom prst="rect">
                <a:avLst/>
              </a:prstGeom>
              <a:noFill/>
            </p:spPr>
            <p:txBody>
              <a:bodyPr wrap="square" rtlCol="0">
                <a:spAutoFit/>
              </a:bodyPr>
              <a:lstStyle/>
              <a:p>
                <a:r>
                  <a:rPr lang="fi-FI" sz="2800" b="1" dirty="0">
                    <a:latin typeface="TitilliumText14L" pitchFamily="50" charset="0"/>
                  </a:rPr>
                  <a:t>Catalyst </a:t>
                </a:r>
                <a:r>
                  <a:rPr lang="fi-FI" sz="2800" b="1" dirty="0" smtClean="0">
                    <a:latin typeface="TitilliumText14L" pitchFamily="50" charset="0"/>
                  </a:rPr>
                  <a:t> Control</a:t>
                </a:r>
                <a:endParaRPr lang="fi-FI" sz="2800" b="1" dirty="0">
                  <a:latin typeface="TitilliumText14L" pitchFamily="50" charset="0"/>
                </a:endParaRPr>
              </a:p>
            </p:txBody>
          </p:sp>
          <p:pic>
            <p:nvPicPr>
              <p:cNvPr id="14" name="Picture 2" descr="C:\Users\nicke\AppData\Local\Microsoft\Windows\Temporary Internet Files\Content.Outlook\GYQV6L34\catalyst-logodraft-big (3).png"/>
              <p:cNvPicPr>
                <a:picLocks noChangeAspect="1" noChangeArrowheads="1"/>
              </p:cNvPicPr>
              <p:nvPr/>
            </p:nvPicPr>
            <p:blipFill rotWithShape="1">
              <a:blip r:embed="rId3" cstate="print">
                <a:clrChange>
                  <a:clrFrom>
                    <a:srgbClr val="393939"/>
                  </a:clrFrom>
                  <a:clrTo>
                    <a:srgbClr val="393939">
                      <a:alpha val="0"/>
                    </a:srgbClr>
                  </a:clrTo>
                </a:clrChange>
                <a:extLst>
                  <a:ext uri="28A0092B-C50C-407e-A947-70E740481C1C">
                    <a14:useLocalDpi xmlns="" xmlns:a14="http://schemas.microsoft.com/office/drawing/2007/7/7/main" val="0"/>
                  </a:ext>
                </a:extLst>
              </a:blip>
              <a:srcRect t="17691" r="64741" b="24516"/>
              <a:stretch/>
            </p:blipFill>
            <p:spPr bwMode="auto">
              <a:xfrm>
                <a:off x="142876" y="201707"/>
                <a:ext cx="755649" cy="658906"/>
              </a:xfrm>
              <a:prstGeom prst="rect">
                <a:avLst/>
              </a:prstGeom>
              <a:extLst>
                <a:ext uri="{909E8E84-426E-40dd-AFC4-6F175D3DCCD1}">
                  <a14:hiddenFill xmlns="" xmlns:a14="http://schemas.microsoft.com/office/drawing/2007/7/7/main">
                    <a:solidFill>
                      <a:srgbClr xmlns:mc="http://schemas.openxmlformats.org/markup-compatibility/2006" val="FFFFFF" mc:Ignorable=""/>
                    </a:solidFill>
                  </a14:hiddenFill>
                </a:ext>
              </a:extLst>
            </p:spPr>
          </p:pic>
        </p:grpSp>
        <p:sp>
          <p:nvSpPr>
            <p:cNvPr id="17" name="Rectangle 16"/>
            <p:cNvSpPr/>
            <p:nvPr/>
          </p:nvSpPr>
          <p:spPr>
            <a:xfrm>
              <a:off x="1285852" y="2895051"/>
              <a:ext cx="6357966" cy="1323439"/>
            </a:xfrm>
            <a:prstGeom prst="rect">
              <a:avLst/>
            </a:prstGeom>
          </p:spPr>
          <p:txBody>
            <a:bodyPr wrap="square">
              <a:spAutoFit/>
            </a:bodyPr>
            <a:lstStyle/>
            <a:p>
              <a:pPr marL="177800" lvl="1" indent="-177800" fontAlgn="auto">
                <a:spcBef>
                  <a:spcPts val="0"/>
                </a:spcBef>
                <a:spcAft>
                  <a:spcPts val="0"/>
                </a:spcAft>
                <a:buClr>
                  <a:schemeClr val="accent1">
                    <a:lumMod val="60000"/>
                    <a:lumOff val="40000"/>
                  </a:schemeClr>
                </a:buClr>
                <a:buSzPct val="120000"/>
                <a:buFont typeface="Arial" pitchFamily="34" charset="0"/>
                <a:buChar char="•"/>
                <a:defRPr/>
              </a:pPr>
              <a:r>
                <a:rPr lang="en-US" sz="2000" dirty="0"/>
                <a:t>Connect Catalyst modules to your ERP system </a:t>
              </a:r>
              <a:endParaRPr lang="en-US" sz="2000" dirty="0" smtClean="0"/>
            </a:p>
            <a:p>
              <a:pPr marL="177800" lvl="1" indent="-177800" fontAlgn="auto">
                <a:spcBef>
                  <a:spcPts val="0"/>
                </a:spcBef>
                <a:spcAft>
                  <a:spcPts val="0"/>
                </a:spcAft>
                <a:buClr>
                  <a:schemeClr val="accent1">
                    <a:lumMod val="60000"/>
                    <a:lumOff val="40000"/>
                  </a:schemeClr>
                </a:buClr>
                <a:buSzPct val="120000"/>
                <a:buFont typeface="Arial" pitchFamily="34" charset="0"/>
                <a:buChar char="•"/>
                <a:defRPr/>
              </a:pPr>
              <a:r>
                <a:rPr lang="en-US" sz="2000" dirty="0" smtClean="0"/>
                <a:t>Use </a:t>
              </a:r>
              <a:r>
                <a:rPr lang="en-US" sz="2000" dirty="0"/>
                <a:t>Catalyst Control to  manage service plans / contracts as well as service orders and history </a:t>
              </a:r>
            </a:p>
            <a:p>
              <a:pPr marL="177800" lvl="1" indent="-177800" fontAlgn="auto">
                <a:spcBef>
                  <a:spcPts val="0"/>
                </a:spcBef>
                <a:spcAft>
                  <a:spcPts val="0"/>
                </a:spcAft>
                <a:buClr>
                  <a:schemeClr val="accent1">
                    <a:lumMod val="60000"/>
                    <a:lumOff val="40000"/>
                  </a:schemeClr>
                </a:buClr>
                <a:buSzPct val="120000"/>
                <a:buFont typeface="Arial" pitchFamily="34" charset="0"/>
                <a:buChar char="•"/>
                <a:defRPr/>
              </a:pPr>
              <a:r>
                <a:rPr lang="en-US" sz="2000" dirty="0"/>
                <a:t>Receive and allocate service cases directly from MS Outlook</a:t>
              </a:r>
            </a:p>
          </p:txBody>
        </p:sp>
      </p:grpSp>
    </p:spTree>
    <p:extLst>
      <p:ext uri="{BB962C8B-B14F-4D97-AF65-F5344CB8AC3E}">
        <p14:creationId xmlns="" xmlns:p14="http://schemas.microsoft.com/office/powerpoint/2007/7/12/main" val="706183912"/>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nicke\AppData\Local\Microsoft\Windows\Temporary Internet Files\Content.Outlook\GYQV6L34\ohjelmistokehys10.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800100" y="0"/>
            <a:ext cx="7543800"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07/7/12/main" xmlns="" val="300405137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cke\Pictures\Licensed Images\iStock_000006952750Large.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1188890" y="1"/>
            <a:ext cx="10332890"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From 100% projects in 2005…</a:t>
            </a:r>
            <a:endParaRPr lang="en-US" dirty="0"/>
          </a:p>
        </p:txBody>
      </p:sp>
    </p:spTree>
    <p:extLst>
      <p:ext uri="{BB962C8B-B14F-4D97-AF65-F5344CB8AC3E}">
        <p14:creationId xmlns:p14="http://schemas.microsoft.com/office/powerpoint/2007/7/12/main" xmlns="" val="1084230057"/>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ke\AppData\Local\Microsoft\Windows\Temporary Internet Files\Content.Outlook\GYQV6L34\service-orders (3).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1210235" y="-142900"/>
            <a:ext cx="6723529"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07/7/12/main" xmlns="" val="1077384349"/>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outlook-sidebar (2).png"/>
          <p:cNvPicPr>
            <a:picLocks noChangeAspect="1"/>
          </p:cNvPicPr>
          <p:nvPr/>
        </p:nvPicPr>
        <p:blipFill>
          <a:blip r:embed="rId3" cstate="print">
            <a:extLst>
              <a:ext uri="28A0092B-C50C-407e-A947-70E740481C1C">
                <a14:useLocalDpi xmlns:a14="http://schemas.microsoft.com/office/drawing/2007/7/7/main" xmlns="" val="0"/>
              </a:ext>
            </a:extLst>
          </a:blip>
          <a:srcRect t="-4817" b="12500"/>
          <a:stretch>
            <a:fillRect/>
          </a:stretch>
        </p:blipFill>
        <p:spPr bwMode="auto">
          <a:xfrm>
            <a:off x="571488" y="-348369"/>
            <a:ext cx="8001024" cy="720637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91240B29-F687-4f45-9708-019B960494DF}">
              <a14:hiddenLine xmlns:a14="http://schemas.microsoft.com/office/drawing/2007/7/7/main" xmlns="" w="9525">
                <a:solidFill>
                  <a:srgbClr xmlns:mc="http://schemas.openxmlformats.org/markup-compatibility/2006" val="000000" mc:Ignorable=""/>
                </a:solidFill>
                <a:miter lim="800000"/>
                <a:headEnd/>
                <a:tailEnd/>
              </a14:hiddenLine>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2912928851"/>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22"/>
          <p:cNvGrpSpPr/>
          <p:nvPr/>
        </p:nvGrpSpPr>
        <p:grpSpPr>
          <a:xfrm>
            <a:off x="1291508" y="2256202"/>
            <a:ext cx="6560984" cy="2345596"/>
            <a:chOff x="188092" y="4000504"/>
            <a:chExt cx="6560984" cy="2345596"/>
          </a:xfrm>
        </p:grpSpPr>
        <p:grpSp>
          <p:nvGrpSpPr>
            <p:cNvPr id="3" name="Group 5"/>
            <p:cNvGrpSpPr/>
            <p:nvPr/>
          </p:nvGrpSpPr>
          <p:grpSpPr>
            <a:xfrm>
              <a:off x="188092" y="4000504"/>
              <a:ext cx="4741098" cy="753185"/>
              <a:chOff x="142876" y="201707"/>
              <a:chExt cx="4741098" cy="753185"/>
            </a:xfrm>
          </p:grpSpPr>
          <p:sp>
            <p:nvSpPr>
              <p:cNvPr id="7" name="TextBox 6"/>
              <p:cNvSpPr txBox="1"/>
              <p:nvPr/>
            </p:nvSpPr>
            <p:spPr>
              <a:xfrm>
                <a:off x="812008" y="431672"/>
                <a:ext cx="4071966" cy="523220"/>
              </a:xfrm>
              <a:prstGeom prst="rect">
                <a:avLst/>
              </a:prstGeom>
              <a:noFill/>
            </p:spPr>
            <p:txBody>
              <a:bodyPr wrap="square" rtlCol="0">
                <a:spAutoFit/>
              </a:bodyPr>
              <a:lstStyle/>
              <a:p>
                <a:r>
                  <a:rPr lang="fi-FI" sz="2800" b="1" dirty="0">
                    <a:latin typeface="TitilliumText14L" pitchFamily="50" charset="0"/>
                  </a:rPr>
                  <a:t>Catalyst </a:t>
                </a:r>
                <a:r>
                  <a:rPr lang="fi-FI" sz="2800" b="1" dirty="0" smtClean="0">
                    <a:latin typeface="TitilliumText14L" pitchFamily="50" charset="0"/>
                  </a:rPr>
                  <a:t> Toolbox</a:t>
                </a:r>
                <a:endParaRPr lang="fi-FI" sz="2800" b="1" dirty="0">
                  <a:latin typeface="TitilliumText14L" pitchFamily="50" charset="0"/>
                </a:endParaRPr>
              </a:p>
            </p:txBody>
          </p:sp>
          <p:pic>
            <p:nvPicPr>
              <p:cNvPr id="8" name="Picture 2" descr="C:\Users\nicke\AppData\Local\Microsoft\Windows\Temporary Internet Files\Content.Outlook\GYQV6L34\catalyst-logodraft-big (3).png"/>
              <p:cNvPicPr>
                <a:picLocks noChangeAspect="1" noChangeArrowheads="1"/>
              </p:cNvPicPr>
              <p:nvPr/>
            </p:nvPicPr>
            <p:blipFill rotWithShape="1">
              <a:blip r:embed="rId3" cstate="print">
                <a:clrChange>
                  <a:clrFrom>
                    <a:srgbClr val="393939"/>
                  </a:clrFrom>
                  <a:clrTo>
                    <a:srgbClr val="393939">
                      <a:alpha val="0"/>
                    </a:srgbClr>
                  </a:clrTo>
                </a:clrChange>
                <a:extLst>
                  <a:ext uri="28A0092B-C50C-407e-A947-70E740481C1C">
                    <a14:useLocalDpi xmlns="" xmlns:a14="http://schemas.microsoft.com/office/drawing/2007/7/7/main" val="0"/>
                  </a:ext>
                </a:extLst>
              </a:blip>
              <a:srcRect t="17691" r="64741" b="24516"/>
              <a:stretch/>
            </p:blipFill>
            <p:spPr bwMode="auto">
              <a:xfrm>
                <a:off x="142876" y="201707"/>
                <a:ext cx="755649" cy="658906"/>
              </a:xfrm>
              <a:prstGeom prst="rect">
                <a:avLst/>
              </a:prstGeom>
              <a:extLst>
                <a:ext uri="{909E8E84-426E-40dd-AFC4-6F175D3DCCD1}">
                  <a14:hiddenFill xmlns="" xmlns:a14="http://schemas.microsoft.com/office/drawing/2007/7/7/main">
                    <a:solidFill>
                      <a:srgbClr xmlns:mc="http://schemas.openxmlformats.org/markup-compatibility/2006" val="FFFFFF" mc:Ignorable=""/>
                    </a:solidFill>
                  </a14:hiddenFill>
                </a:ext>
              </a:extLst>
            </p:spPr>
          </p:pic>
        </p:grpSp>
        <p:sp>
          <p:nvSpPr>
            <p:cNvPr id="22" name="Rectangle 21"/>
            <p:cNvSpPr/>
            <p:nvPr/>
          </p:nvSpPr>
          <p:spPr>
            <a:xfrm>
              <a:off x="928662" y="4714884"/>
              <a:ext cx="5820414" cy="1631216"/>
            </a:xfrm>
            <a:prstGeom prst="rect">
              <a:avLst/>
            </a:prstGeom>
          </p:spPr>
          <p:txBody>
            <a:bodyPr wrap="square">
              <a:spAutoFit/>
            </a:bodyPr>
            <a:lstStyle/>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Access Machine Cards and Service History </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Perform the service work on and capture related data </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Search for spare parts</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Print spare parts catalogs</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177800" algn="l"/>
                </a:tabLst>
                <a:defRPr/>
              </a:pPr>
              <a:r>
                <a:rPr lang="en-US" sz="2000" dirty="0"/>
                <a:t>Extensible offline framework</a:t>
              </a:r>
            </a:p>
          </p:txBody>
        </p:sp>
      </p:grpSp>
    </p:spTree>
    <p:extLst>
      <p:ext uri="{BB962C8B-B14F-4D97-AF65-F5344CB8AC3E}">
        <p14:creationId xmlns="" xmlns:p14="http://schemas.microsoft.com/office/powerpoint/2007/7/12/main" val="1946684929"/>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nicke\Documents\_Projects\eCraft.Catalyst\catalyst-mockups-pack\catalyst-mockups-pack\toolbox.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116378"/>
            <a:ext cx="9144000" cy="6625244"/>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07/7/12/main" xmlns="" val="117714421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nicke\Documents\_Projects\eCraft.Catalyst\catalyst-mockups-pack\catalyst-mockups-pack\osakartta4.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1472513"/>
            <a:ext cx="9144000" cy="3912973"/>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07/7/12/main" xmlns="" val="4247788060"/>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20"/>
          <p:cNvGrpSpPr/>
          <p:nvPr/>
        </p:nvGrpSpPr>
        <p:grpSpPr>
          <a:xfrm>
            <a:off x="2130013" y="2410091"/>
            <a:ext cx="4883974" cy="2037819"/>
            <a:chOff x="4143372" y="4214818"/>
            <a:chExt cx="4883974" cy="2037819"/>
          </a:xfrm>
        </p:grpSpPr>
        <p:grpSp>
          <p:nvGrpSpPr>
            <p:cNvPr id="3" name="Group 8"/>
            <p:cNvGrpSpPr/>
            <p:nvPr/>
          </p:nvGrpSpPr>
          <p:grpSpPr>
            <a:xfrm>
              <a:off x="4143372" y="4214818"/>
              <a:ext cx="4741098" cy="753185"/>
              <a:chOff x="142876" y="201707"/>
              <a:chExt cx="4741098" cy="753185"/>
            </a:xfrm>
          </p:grpSpPr>
          <p:sp>
            <p:nvSpPr>
              <p:cNvPr id="10" name="TextBox 9"/>
              <p:cNvSpPr txBox="1"/>
              <p:nvPr/>
            </p:nvSpPr>
            <p:spPr>
              <a:xfrm>
                <a:off x="812008" y="431672"/>
                <a:ext cx="4071966" cy="523220"/>
              </a:xfrm>
              <a:prstGeom prst="rect">
                <a:avLst/>
              </a:prstGeom>
              <a:noFill/>
            </p:spPr>
            <p:txBody>
              <a:bodyPr wrap="square" rtlCol="0">
                <a:spAutoFit/>
              </a:bodyPr>
              <a:lstStyle/>
              <a:p>
                <a:r>
                  <a:rPr lang="fi-FI" sz="2800" b="1" dirty="0">
                    <a:latin typeface="TitilliumText14L" pitchFamily="50" charset="0"/>
                  </a:rPr>
                  <a:t>Catalyst </a:t>
                </a:r>
                <a:r>
                  <a:rPr lang="fi-FI" sz="2800" b="1" dirty="0" smtClean="0">
                    <a:latin typeface="TitilliumText14L" pitchFamily="50" charset="0"/>
                  </a:rPr>
                  <a:t>Web Sales</a:t>
                </a:r>
                <a:endParaRPr lang="fi-FI" sz="2800" b="1" dirty="0">
                  <a:latin typeface="TitilliumText14L" pitchFamily="50" charset="0"/>
                </a:endParaRPr>
              </a:p>
            </p:txBody>
          </p:sp>
          <p:pic>
            <p:nvPicPr>
              <p:cNvPr id="11" name="Picture 2" descr="C:\Users\nicke\AppData\Local\Microsoft\Windows\Temporary Internet Files\Content.Outlook\GYQV6L34\catalyst-logodraft-big (3).png"/>
              <p:cNvPicPr>
                <a:picLocks noChangeAspect="1" noChangeArrowheads="1"/>
              </p:cNvPicPr>
              <p:nvPr/>
            </p:nvPicPr>
            <p:blipFill rotWithShape="1">
              <a:blip r:embed="rId3" cstate="print">
                <a:clrChange>
                  <a:clrFrom>
                    <a:srgbClr val="393939"/>
                  </a:clrFrom>
                  <a:clrTo>
                    <a:srgbClr val="393939">
                      <a:alpha val="0"/>
                    </a:srgbClr>
                  </a:clrTo>
                </a:clrChange>
                <a:extLst>
                  <a:ext uri="28A0092B-C50C-407e-A947-70E740481C1C">
                    <a14:useLocalDpi xmlns="" xmlns:a14="http://schemas.microsoft.com/office/drawing/2007/7/7/main" val="0"/>
                  </a:ext>
                </a:extLst>
              </a:blip>
              <a:srcRect t="17691" r="64741" b="24516"/>
              <a:stretch/>
            </p:blipFill>
            <p:spPr bwMode="auto">
              <a:xfrm>
                <a:off x="142876" y="201707"/>
                <a:ext cx="755649" cy="658906"/>
              </a:xfrm>
              <a:prstGeom prst="rect">
                <a:avLst/>
              </a:prstGeom>
              <a:extLst>
                <a:ext uri="{909E8E84-426E-40dd-AFC4-6F175D3DCCD1}">
                  <a14:hiddenFill xmlns="" xmlns:a14="http://schemas.microsoft.com/office/drawing/2007/7/7/main">
                    <a:solidFill>
                      <a:srgbClr xmlns:mc="http://schemas.openxmlformats.org/markup-compatibility/2006" val="FFFFFF" mc:Ignorable=""/>
                    </a:solidFill>
                  </a14:hiddenFill>
                </a:ext>
              </a:extLst>
            </p:spPr>
          </p:pic>
        </p:grpSp>
        <p:sp>
          <p:nvSpPr>
            <p:cNvPr id="20" name="Rectangle 19"/>
            <p:cNvSpPr/>
            <p:nvPr/>
          </p:nvSpPr>
          <p:spPr>
            <a:xfrm>
              <a:off x="4857784" y="4929198"/>
              <a:ext cx="4169562" cy="1323439"/>
            </a:xfrm>
            <a:prstGeom prst="rect">
              <a:avLst/>
            </a:prstGeom>
          </p:spPr>
          <p:txBody>
            <a:bodyPr wrap="square">
              <a:spAutoFit/>
            </a:bodyPr>
            <a:lstStyle/>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Search for spare parts</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88900" algn="l"/>
                </a:tabLst>
                <a:defRPr/>
              </a:pPr>
              <a:r>
                <a:rPr lang="en-US" sz="2000" dirty="0"/>
                <a:t>Browse spare parts catalogs</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177800" algn="l"/>
                </a:tabLst>
                <a:defRPr/>
              </a:pPr>
              <a:r>
                <a:rPr lang="en-US" sz="2000" dirty="0"/>
                <a:t>View availability and buy parts </a:t>
              </a:r>
            </a:p>
            <a:p>
              <a:pPr marL="177800" indent="-177800" fontAlgn="auto">
                <a:spcBef>
                  <a:spcPts val="0"/>
                </a:spcBef>
                <a:spcAft>
                  <a:spcPts val="0"/>
                </a:spcAft>
                <a:buClr>
                  <a:schemeClr val="accent1">
                    <a:lumMod val="60000"/>
                    <a:lumOff val="40000"/>
                  </a:schemeClr>
                </a:buClr>
                <a:buSzPct val="120000"/>
                <a:buFont typeface="Arial" pitchFamily="34" charset="0"/>
                <a:buChar char="•"/>
                <a:tabLst>
                  <a:tab pos="177800" algn="l"/>
                </a:tabLst>
                <a:defRPr/>
              </a:pPr>
              <a:r>
                <a:rPr lang="en-US" sz="2000" dirty="0"/>
                <a:t>Embeddable in almost any web shop</a:t>
              </a:r>
            </a:p>
          </p:txBody>
        </p:sp>
      </p:grpSp>
    </p:spTree>
    <p:extLst>
      <p:ext uri="{BB962C8B-B14F-4D97-AF65-F5344CB8AC3E}">
        <p14:creationId xmlns="" xmlns:p14="http://schemas.microsoft.com/office/powerpoint/2007/7/12/main" val="706183912"/>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es\AppData\Local\Microsoft\Windows\Temporary Internet Files\Content.Outlook\3Z9NKLQV\fartec-layout2 (2).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07/7/12/main" xmlns="" val="2067019806"/>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0" y="0"/>
            <a:ext cx="91440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2" descr="C:\Users\nicke\AppData\Local\Microsoft\Windows\Temporary Internet Files\Content.Outlook\GYQV6L34\catalyst-logodraft-big (3).pn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996696"/>
            <a:ext cx="9144000" cy="4864608"/>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07/7/12/main" xmlns="" val="55583639"/>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Users\nicke\Pictures\Licensed Images\iStock_000008799074Medium.jpg"/>
          <p:cNvPicPr>
            <a:picLocks noChangeAspect="1" noChangeArrowheads="1"/>
          </p:cNvPicPr>
          <p:nvPr/>
        </p:nvPicPr>
        <p:blipFill rotWithShape="1">
          <a:blip r:embed="rId3" cstate="print">
            <a:extLst>
              <a:ext uri="BEBA8EAE-BF5A-486c-A8C5-ECC9F3942E4B">
                <a14:imgProps xmlns:a14="http://schemas.microsoft.com/office/drawing/2007/7/7/main" xmlns="">
                  <a14:imgLayer r:embed="rId4">
                    <a14:imgEffect>
                      <a14:brightnessContrast contrast="20000"/>
                    </a14:imgEffect>
                  </a14:imgLayer>
                </a14:imgProps>
              </a:ext>
              <a:ext uri="28A0092B-C50C-407e-A947-70E740481C1C">
                <a14:useLocalDpi xmlns:a14="http://schemas.microsoft.com/office/drawing/2007/7/7/main" xmlns="" val="0"/>
              </a:ext>
            </a:extLst>
          </a:blip>
          <a:srcRect l="3642" t="3055" r="11937" b="3612"/>
          <a:stretch/>
        </p:blipFill>
        <p:spPr bwMode="auto">
          <a:xfrm>
            <a:off x="-1" y="0"/>
            <a:ext cx="9143999" cy="685799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5"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We went through three </a:t>
            </a:r>
            <a:br>
              <a:rPr lang="en-US" dirty="0" smtClean="0"/>
            </a:br>
            <a:r>
              <a:rPr lang="en-US" dirty="0" smtClean="0"/>
              <a:t>stages of maturity.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07/7/12/main" xmlns="" val="1223310215"/>
              </p:ext>
            </p:extLst>
          </p:nvPr>
        </p:nvGraphicFramePr>
        <p:xfrm>
          <a:off x="1142976" y="2571744"/>
          <a:ext cx="6858017" cy="391160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1782403" y="2285992"/>
            <a:ext cx="1217961" cy="707886"/>
          </a:xfrm>
          <a:prstGeom prst="rect">
            <a:avLst/>
          </a:prstGeom>
          <a:noFill/>
        </p:spPr>
        <p:txBody>
          <a:bodyPr wrap="none" rtlCol="0">
            <a:spAutoFit/>
          </a:bodyPr>
          <a:lstStyle/>
          <a:p>
            <a:pPr algn="ctr"/>
            <a:r>
              <a:rPr lang="en-US" sz="2000" dirty="0" smtClean="0">
                <a:solidFill>
                  <a:schemeClr val="bg1"/>
                </a:solidFill>
              </a:rPr>
              <a:t>Prove that </a:t>
            </a:r>
            <a:br>
              <a:rPr lang="en-US" sz="2000" dirty="0" smtClean="0">
                <a:solidFill>
                  <a:schemeClr val="bg1"/>
                </a:solidFill>
              </a:rPr>
            </a:br>
            <a:r>
              <a:rPr lang="en-US" sz="2000" dirty="0" smtClean="0">
                <a:solidFill>
                  <a:schemeClr val="bg1"/>
                </a:solidFill>
              </a:rPr>
              <a:t>it works.</a:t>
            </a:r>
            <a:endParaRPr lang="en-US" sz="2000" dirty="0">
              <a:solidFill>
                <a:schemeClr val="bg1"/>
              </a:solidFill>
            </a:endParaRPr>
          </a:p>
        </p:txBody>
      </p:sp>
      <p:sp>
        <p:nvSpPr>
          <p:cNvPr id="8" name="TextBox 7"/>
          <p:cNvSpPr txBox="1"/>
          <p:nvPr/>
        </p:nvSpPr>
        <p:spPr>
          <a:xfrm>
            <a:off x="3674021" y="2285992"/>
            <a:ext cx="1728037" cy="1015663"/>
          </a:xfrm>
          <a:prstGeom prst="rect">
            <a:avLst/>
          </a:prstGeom>
          <a:noFill/>
        </p:spPr>
        <p:txBody>
          <a:bodyPr wrap="none" rtlCol="0">
            <a:spAutoFit/>
          </a:bodyPr>
          <a:lstStyle/>
          <a:p>
            <a:pPr algn="ctr"/>
            <a:r>
              <a:rPr lang="en-US" sz="2000" dirty="0" smtClean="0">
                <a:solidFill>
                  <a:schemeClr val="bg1"/>
                </a:solidFill>
              </a:rPr>
              <a:t>Understand</a:t>
            </a:r>
            <a:br>
              <a:rPr lang="en-US" sz="2000" dirty="0" smtClean="0">
                <a:solidFill>
                  <a:schemeClr val="bg1"/>
                </a:solidFill>
              </a:rPr>
            </a:br>
            <a:r>
              <a:rPr lang="en-US" sz="2000" dirty="0" smtClean="0">
                <a:solidFill>
                  <a:schemeClr val="bg1"/>
                </a:solidFill>
              </a:rPr>
              <a:t>the implications</a:t>
            </a:r>
            <a:br>
              <a:rPr lang="en-US" sz="2000" dirty="0" smtClean="0">
                <a:solidFill>
                  <a:schemeClr val="bg1"/>
                </a:solidFill>
              </a:rPr>
            </a:br>
            <a:r>
              <a:rPr lang="en-US" sz="2000" dirty="0" smtClean="0">
                <a:solidFill>
                  <a:schemeClr val="bg1"/>
                </a:solidFill>
              </a:rPr>
              <a:t>of the platform.</a:t>
            </a:r>
            <a:endParaRPr lang="en-US" sz="2000" dirty="0">
              <a:solidFill>
                <a:schemeClr val="bg1"/>
              </a:solidFill>
            </a:endParaRPr>
          </a:p>
        </p:txBody>
      </p:sp>
      <p:sp>
        <p:nvSpPr>
          <p:cNvPr id="9" name="TextBox 8"/>
          <p:cNvSpPr txBox="1"/>
          <p:nvPr/>
        </p:nvSpPr>
        <p:spPr>
          <a:xfrm>
            <a:off x="5827111" y="2285992"/>
            <a:ext cx="1789592" cy="707886"/>
          </a:xfrm>
          <a:prstGeom prst="rect">
            <a:avLst/>
          </a:prstGeom>
          <a:noFill/>
        </p:spPr>
        <p:txBody>
          <a:bodyPr wrap="none" rtlCol="0">
            <a:spAutoFit/>
          </a:bodyPr>
          <a:lstStyle/>
          <a:p>
            <a:pPr algn="ctr"/>
            <a:r>
              <a:rPr lang="en-US" sz="2000" dirty="0" smtClean="0">
                <a:solidFill>
                  <a:schemeClr val="bg1"/>
                </a:solidFill>
              </a:rPr>
              <a:t>Optimize for cost</a:t>
            </a:r>
            <a:br>
              <a:rPr lang="en-US" sz="2000" dirty="0" smtClean="0">
                <a:solidFill>
                  <a:schemeClr val="bg1"/>
                </a:solidFill>
              </a:rPr>
            </a:br>
            <a:r>
              <a:rPr lang="en-US" sz="2000" dirty="0" smtClean="0">
                <a:solidFill>
                  <a:schemeClr val="bg1"/>
                </a:solidFill>
              </a:rPr>
              <a:t>and ease of use.</a:t>
            </a:r>
            <a:endParaRPr lang="en-US" sz="2000" dirty="0">
              <a:solidFill>
                <a:schemeClr val="bg1"/>
              </a:solidFill>
            </a:endParaRPr>
          </a:p>
        </p:txBody>
      </p:sp>
    </p:spTree>
    <p:extLst>
      <p:ext uri="{BB962C8B-B14F-4D97-AF65-F5344CB8AC3E}">
        <p14:creationId xmlns:p14="http://schemas.microsoft.com/office/powerpoint/2007/7/12/main" xmlns="" val="1383108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00108"/>
          </a:xfrm>
          <a:prstGeom prst="rect">
            <a:avLst/>
          </a:prstGeom>
          <a:solidFill>
            <a:srgbClr val="D4D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Users\nicke\Pictures\Licensed Images\iStock_000006004995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752641"/>
            <a:ext cx="9144000" cy="610535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So what does this do to our software projects and architecture?</a:t>
            </a:r>
            <a:endParaRPr lang="en-US" dirty="0"/>
          </a:p>
        </p:txBody>
      </p:sp>
    </p:spTree>
    <p:extLst>
      <p:ext uri="{BB962C8B-B14F-4D97-AF65-F5344CB8AC3E}">
        <p14:creationId xmlns:p14="http://schemas.microsoft.com/office/powerpoint/2007/7/12/main" xmlns="" val="406139570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wes\Pictures\Licensed Images\iStock_000004343641Medium.jpg"/>
          <p:cNvPicPr>
            <a:picLocks noChangeAspect="1" noChangeArrowheads="1"/>
          </p:cNvPicPr>
          <p:nvPr/>
        </p:nvPicPr>
        <p:blipFill rotWithShape="1">
          <a:blip r:embed="rId3" cstate="print">
            <a:extLst>
              <a:ext uri="28A0092B-C50C-407e-A947-70E740481C1C">
                <a14:useLocalDpi xmlns:a14="http://schemas.microsoft.com/office/drawing/2007/7/7/main" xmlns="" val="0"/>
              </a:ext>
            </a:extLst>
          </a:blip>
          <a:srcRect l="-92" r="244"/>
          <a:stretch/>
        </p:blipFill>
        <p:spPr bwMode="auto">
          <a:xfrm>
            <a:off x="-509451" y="0"/>
            <a:ext cx="10280467"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4" name="Rectangle 3"/>
          <p:cNvSpPr/>
          <p:nvPr/>
        </p:nvSpPr>
        <p:spPr>
          <a:xfrm>
            <a:off x="0" y="478632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07950" y="4807263"/>
            <a:ext cx="8893206" cy="1643074"/>
          </a:xfrm>
        </p:spPr>
        <p:txBody>
          <a:bodyPr/>
          <a:lstStyle/>
          <a:p>
            <a:r>
              <a:rPr lang="en-US" dirty="0" smtClean="0"/>
              <a:t>…to 50% products in 2013.</a:t>
            </a:r>
            <a:endParaRPr lang="en-US" dirty="0"/>
          </a:p>
        </p:txBody>
      </p:sp>
    </p:spTree>
    <p:extLst>
      <p:ext uri="{BB962C8B-B14F-4D97-AF65-F5344CB8AC3E}">
        <p14:creationId xmlns:p14="http://schemas.microsoft.com/office/powerpoint/2007/7/12/main" xmlns="" val="4180541870"/>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Users\nicke\Pictures\Licensed Images\iStock_000006772944Small.jpg"/>
          <p:cNvPicPr>
            <a:picLocks noChangeAspect="1" noChangeArrowheads="1"/>
          </p:cNvPicPr>
          <p:nvPr/>
        </p:nvPicPr>
        <p:blipFill>
          <a:blip r:embed="rId3" cstate="print"/>
          <a:srcRect/>
          <a:stretch>
            <a:fillRect/>
          </a:stretch>
        </p:blipFill>
        <p:spPr bwMode="auto">
          <a:xfrm>
            <a:off x="1318673" y="2214554"/>
            <a:ext cx="5896533" cy="4422401"/>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You are not moving your existing physical architecture to the cloud.</a:t>
            </a: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cke\Pictures\Licensed Images\iStock_000000298009Small.jpg"/>
          <p:cNvPicPr>
            <a:picLocks noChangeAspect="1" noChangeArrowheads="1"/>
          </p:cNvPicPr>
          <p:nvPr/>
        </p:nvPicPr>
        <p:blipFill>
          <a:blip r:embed="rId3" cstate="print"/>
          <a:srcRect/>
          <a:stretch>
            <a:fillRect/>
          </a:stretch>
        </p:blipFill>
        <p:spPr bwMode="auto">
          <a:xfrm>
            <a:off x="-64" y="0"/>
            <a:ext cx="9144064"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 Therefore your logical architecture needs to be rethought as well.</a:t>
            </a: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smtClean="0"/>
              <a:t>A</a:t>
            </a:r>
            <a:r>
              <a:rPr lang="en-US" sz="4000" kern="1200" dirty="0" smtClean="0">
                <a:solidFill>
                  <a:schemeClr val="tx1"/>
                </a:solidFill>
                <a:latin typeface="+mj-lt"/>
                <a:ea typeface="+mj-ea"/>
                <a:cs typeface="+mj-cs"/>
              </a:rPr>
              <a:t>pplications </a:t>
            </a:r>
            <a:r>
              <a:rPr lang="en-US" dirty="0" smtClean="0"/>
              <a:t>should be</a:t>
            </a:r>
            <a:r>
              <a:rPr lang="en-US" sz="4000" kern="1200" dirty="0" smtClean="0">
                <a:solidFill>
                  <a:schemeClr val="tx1"/>
                </a:solidFill>
                <a:latin typeface="+mj-lt"/>
                <a:ea typeface="+mj-ea"/>
                <a:cs typeface="+mj-cs"/>
              </a:rPr>
              <a:t> architected for scalability.</a:t>
            </a:r>
          </a:p>
        </p:txBody>
      </p:sp>
      <p:pic>
        <p:nvPicPr>
          <p:cNvPr id="22530" name="Picture 2" descr="C:\Users\nicke\Pictures\Licensed Images\iStock_000002646725Small.jpg"/>
          <p:cNvPicPr>
            <a:picLocks noChangeAspect="1" noChangeArrowheads="1"/>
          </p:cNvPicPr>
          <p:nvPr/>
        </p:nvPicPr>
        <p:blipFill>
          <a:blip r:embed="rId4" cstate="print"/>
          <a:srcRect/>
          <a:stretch>
            <a:fillRect/>
          </a:stretch>
        </p:blipFill>
        <p:spPr bwMode="auto">
          <a:xfrm>
            <a:off x="857224" y="3011739"/>
            <a:ext cx="5786446" cy="3846285"/>
          </a:xfrm>
          <a:prstGeom prst="rect">
            <a:avLst/>
          </a:prstGeom>
          <a:noFill/>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Being able to scale the front end and the back end separately is a great advantage.</a:t>
            </a:r>
          </a:p>
        </p:txBody>
      </p:sp>
      <p:pic>
        <p:nvPicPr>
          <p:cNvPr id="23554" name="Picture 2" descr="C:\Users\nicke\Pictures\Licensed Images\iStock_000002646761Small.jpg"/>
          <p:cNvPicPr>
            <a:picLocks noChangeAspect="1" noChangeArrowheads="1"/>
          </p:cNvPicPr>
          <p:nvPr/>
        </p:nvPicPr>
        <p:blipFill>
          <a:blip r:embed="rId4" cstate="print"/>
          <a:srcRect/>
          <a:stretch>
            <a:fillRect/>
          </a:stretch>
        </p:blipFill>
        <p:spPr bwMode="auto">
          <a:xfrm>
            <a:off x="1142976" y="2786058"/>
            <a:ext cx="5715040" cy="3798821"/>
          </a:xfrm>
          <a:prstGeom prst="rect">
            <a:avLst/>
          </a:prstGeom>
          <a:noFill/>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icke\Pictures\Licensed Images\iStock_000000807542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The front end and the back end communicate asynchronously. Which is hard to develop for.</a:t>
            </a: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cke\Pictures\Licensed Images\iStock_000006479244Small.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en-US" dirty="0" smtClean="0"/>
              <a:t>A lot of the time our logical architectures </a:t>
            </a:r>
            <a:br>
              <a:rPr lang="en-US" dirty="0" smtClean="0"/>
            </a:br>
            <a:r>
              <a:rPr lang="en-US" dirty="0" smtClean="0"/>
              <a:t>are affected by the tools we use.</a:t>
            </a:r>
            <a:endParaRPr lang="en-US" dirty="0"/>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Let's admit it, we take shortcuts when we build applications.</a:t>
            </a:r>
          </a:p>
        </p:txBody>
      </p:sp>
      <p:pic>
        <p:nvPicPr>
          <p:cNvPr id="19458" name="Picture 2" descr="C:\Users\nicke\Pictures\Licensed Images\iStock_000004406114Small.jpg"/>
          <p:cNvPicPr>
            <a:picLocks noChangeAspect="1" noChangeArrowheads="1"/>
          </p:cNvPicPr>
          <p:nvPr/>
        </p:nvPicPr>
        <p:blipFill>
          <a:blip r:embed="rId4" cstate="print"/>
          <a:srcRect/>
          <a:stretch>
            <a:fillRect/>
          </a:stretch>
        </p:blipFill>
        <p:spPr bwMode="auto">
          <a:xfrm>
            <a:off x="1142976" y="2279589"/>
            <a:ext cx="6000792" cy="4578411"/>
          </a:xfrm>
          <a:prstGeom prst="rect">
            <a:avLst/>
          </a:prstGeom>
          <a:noFill/>
        </p:spPr>
      </p:pic>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cke\Pictures\Licensed Images\iStock_000008463296Small.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We mix our presentation layer with our data layer.</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Our applications don't always have a clear separation of concerns between modules.</a:t>
            </a:r>
          </a:p>
        </p:txBody>
      </p:sp>
      <p:pic>
        <p:nvPicPr>
          <p:cNvPr id="18434" name="Picture 2" descr="C:\Users\nicke\Pictures\Licensed Images\iStock_000002144306Small.jpg"/>
          <p:cNvPicPr>
            <a:picLocks noChangeAspect="1" noChangeArrowheads="1"/>
          </p:cNvPicPr>
          <p:nvPr/>
        </p:nvPicPr>
        <p:blipFill>
          <a:blip r:embed="rId4" cstate="screen">
            <a:clrChange>
              <a:clrFrom>
                <a:srgbClr val="F6F5F5"/>
              </a:clrFrom>
              <a:clrTo>
                <a:srgbClr val="F6F5F5">
                  <a:alpha val="0"/>
                </a:srgbClr>
              </a:clrTo>
            </a:clrChange>
          </a:blip>
          <a:srcRect/>
          <a:stretch>
            <a:fillRect/>
          </a:stretch>
        </p:blipFill>
        <p:spPr bwMode="auto">
          <a:xfrm>
            <a:off x="0" y="3483259"/>
            <a:ext cx="5072066" cy="3374741"/>
          </a:xfrm>
          <a:prstGeom prst="rect">
            <a:avLst/>
          </a:prstGeom>
          <a:noFill/>
        </p:spPr>
      </p:pic>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0" y="-1"/>
            <a:ext cx="9144000" cy="6858001"/>
          </a:xfrm>
          <a:prstGeom prst="rect">
            <a:avLst/>
          </a:prstGeom>
          <a:noFill/>
          <a:ln w="9525">
            <a:noFill/>
            <a:miter lim="800000"/>
            <a:headEnd/>
            <a:tailEnd/>
          </a:ln>
          <a:effectLst/>
        </p:spPr>
      </p:pic>
      <p:sp>
        <p:nvSpPr>
          <p:cNvPr id="5" name="Rectangle 4"/>
          <p:cNvSpPr/>
          <p:nvPr/>
        </p:nvSpPr>
        <p:spPr>
          <a:xfrm>
            <a:off x="0" y="4908257"/>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42844" y="4929198"/>
            <a:ext cx="8858312" cy="1643074"/>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And in all honesty, </a:t>
            </a:r>
            <a:r>
              <a:rPr lang="en-US" dirty="0" smtClean="0"/>
              <a:t>the tools and most samples make it almost too easy to get it wrong…</a:t>
            </a:r>
            <a:endParaRPr lang="en-US" sz="4000" kern="1200" dirty="0" smtClean="0">
              <a:solidFill>
                <a:schemeClr val="tx1"/>
              </a:solidFill>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The key? Software as a Service and cloud services.</a:t>
            </a:r>
            <a:endParaRPr lang="en-US" dirty="0"/>
          </a:p>
        </p:txBody>
      </p:sp>
      <p:pic>
        <p:nvPicPr>
          <p:cNvPr id="1026" name="Picture 2" descr="C:\Users\nicke\Pictures\Licensed Images\iStock_000004775103XSmall.jpg"/>
          <p:cNvPicPr>
            <a:picLocks noChangeAspect="1" noChangeArrowheads="1"/>
          </p:cNvPicPr>
          <p:nvPr/>
        </p:nvPicPr>
        <p:blipFill>
          <a:blip r:embed="rId4" cstate="print">
            <a:extLst>
              <a:ext uri="28A0092B-C50C-407e-A947-70E740481C1C">
                <a14:useLocalDpi xmlns:a14="http://schemas.microsoft.com/office/drawing/2007/7/7/main" xmlns="" val="0"/>
              </a:ext>
            </a:extLst>
          </a:blip>
          <a:srcRect/>
          <a:stretch>
            <a:fillRect/>
          </a:stretch>
        </p:blipFill>
        <p:spPr bwMode="auto">
          <a:xfrm>
            <a:off x="4729457" y="3143248"/>
            <a:ext cx="4414543" cy="2944835"/>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4109932429"/>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C:\Users\vhemmila\Documents\My Dropbox\Licensed Images\iStock_000000970360XSmall.jpg"/>
          <p:cNvPicPr>
            <a:picLocks noChangeAspect="1" noChangeArrowheads="1"/>
          </p:cNvPicPr>
          <p:nvPr/>
        </p:nvPicPr>
        <p:blipFill>
          <a:blip r:embed="rId3" cstate="print"/>
          <a:srcRect/>
          <a:stretch>
            <a:fillRect/>
          </a:stretch>
        </p:blipFill>
        <p:spPr bwMode="auto">
          <a:xfrm>
            <a:off x="0" y="-420377"/>
            <a:ext cx="9144000" cy="7278377"/>
          </a:xfrm>
          <a:prstGeom prst="rect">
            <a:avLst/>
          </a:prstGeom>
          <a:noFill/>
        </p:spPr>
      </p:pic>
      <p:sp>
        <p:nvSpPr>
          <p:cNvPr id="4" name="Rectangle 3"/>
          <p:cNvSpPr/>
          <p:nvPr/>
        </p:nvSpPr>
        <p:spPr>
          <a:xfrm>
            <a:off x="0" y="428604"/>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itle 1"/>
          <p:cNvSpPr txBox="1">
            <a:spLocks/>
          </p:cNvSpPr>
          <p:nvPr/>
        </p:nvSpPr>
        <p:spPr>
          <a:xfrm>
            <a:off x="142844" y="449545"/>
            <a:ext cx="8858312"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Cloud makes</a:t>
            </a:r>
            <a:r>
              <a:rPr kumimoji="0" lang="en-US" sz="4000" b="0" i="0" u="none" strike="noStrike" kern="1200" cap="none" spc="0" normalizeH="0" noProof="0" dirty="0" smtClean="0">
                <a:ln>
                  <a:noFill/>
                </a:ln>
                <a:solidFill>
                  <a:schemeClr val="tx1"/>
                </a:solidFill>
                <a:effectLst/>
                <a:uLnTx/>
                <a:uFillTx/>
                <a:latin typeface="+mj-lt"/>
                <a:ea typeface="+mj-ea"/>
                <a:cs typeface="+mj-cs"/>
              </a:rPr>
              <a:t> most of this too see-trough to get away with.</a:t>
            </a: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Your current approach to testing might not be so easy to adapt to the Cloud.</a:t>
            </a:r>
          </a:p>
        </p:txBody>
      </p:sp>
      <p:pic>
        <p:nvPicPr>
          <p:cNvPr id="21507" name="Picture 3" descr="C:\Users\nicke\Pictures\Licensed Images\iStock_000005849464Small.jpg"/>
          <p:cNvPicPr>
            <a:picLocks noChangeAspect="1" noChangeArrowheads="1"/>
          </p:cNvPicPr>
          <p:nvPr/>
        </p:nvPicPr>
        <p:blipFill>
          <a:blip r:embed="rId4" cstate="print"/>
          <a:srcRect/>
          <a:stretch>
            <a:fillRect/>
          </a:stretch>
        </p:blipFill>
        <p:spPr bwMode="auto">
          <a:xfrm>
            <a:off x="2714612" y="2571744"/>
            <a:ext cx="6234138" cy="4144633"/>
          </a:xfrm>
          <a:prstGeom prst="rect">
            <a:avLst/>
          </a:prstGeom>
          <a:noFill/>
        </p:spPr>
      </p:pic>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cke\Pictures\Licensed Images\iStock_000004802507Small.jpg"/>
          <p:cNvPicPr>
            <a:picLocks noChangeAspect="1" noChangeArrowheads="1"/>
          </p:cNvPicPr>
          <p:nvPr/>
        </p:nvPicPr>
        <p:blipFill>
          <a:blip r:embed="rId3" cstate="print"/>
          <a:srcRect/>
          <a:stretch>
            <a:fillRect/>
          </a:stretch>
        </p:blipFill>
        <p:spPr bwMode="auto">
          <a:xfrm>
            <a:off x="1964513" y="1876760"/>
            <a:ext cx="5214974" cy="498124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High-performance applications are hard, and few people have experience building them.</a:t>
            </a: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icke\Pictures\Licensed Images\iStock_000003995793Small.jpg"/>
          <p:cNvPicPr>
            <a:picLocks noChangeAspect="1" noChangeArrowheads="1"/>
          </p:cNvPicPr>
          <p:nvPr/>
        </p:nvPicPr>
        <p:blipFill>
          <a:blip r:embed="rId3" cstate="print"/>
          <a:srcRect/>
          <a:stretch>
            <a:fillRect/>
          </a:stretch>
        </p:blipFill>
        <p:spPr bwMode="auto">
          <a:xfrm>
            <a:off x="-64" y="0"/>
            <a:ext cx="9144064"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Windows Azure applications should follow a strict architectural pattern.</a:t>
            </a: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4" name="Picture 3" descr="C:\Users\nicke\Pictures\Licensed Images\iStock_000008376416Small.jpg"/>
            <p:cNvPicPr>
              <a:picLocks noChangeAspect="1" noChangeArrowheads="1"/>
            </p:cNvPicPr>
            <p:nvPr/>
          </p:nvPicPr>
          <p:blipFill>
            <a:blip r:embed="rId3" cstate="print"/>
            <a:srcRect/>
            <a:stretch>
              <a:fillRect/>
            </a:stretch>
          </p:blipFill>
          <p:spPr bwMode="auto">
            <a:xfrm>
              <a:off x="0" y="471642"/>
              <a:ext cx="9144000" cy="6386358"/>
            </a:xfrm>
            <a:prstGeom prst="rect">
              <a:avLst/>
            </a:prstGeom>
            <a:noFill/>
          </p:spPr>
        </p:pic>
        <p:pic>
          <p:nvPicPr>
            <p:cNvPr id="5" name="Picture 3" descr="C:\Users\nicke\Pictures\Licensed Images\iStock_000008376416Small.jpg"/>
            <p:cNvPicPr>
              <a:picLocks noChangeAspect="1" noChangeArrowheads="1"/>
            </p:cNvPicPr>
            <p:nvPr/>
          </p:nvPicPr>
          <p:blipFill>
            <a:blip r:embed="rId4" cstate="print"/>
            <a:srcRect/>
            <a:stretch>
              <a:fillRect/>
            </a:stretch>
          </p:blipFill>
          <p:spPr bwMode="auto">
            <a:xfrm>
              <a:off x="0" y="0"/>
              <a:ext cx="9144000" cy="1294263"/>
            </a:xfrm>
            <a:prstGeom prst="rect">
              <a:avLst/>
            </a:prstGeom>
            <a:noFill/>
          </p:spPr>
        </p:pic>
      </p:grpSp>
      <p:sp>
        <p:nvSpPr>
          <p:cNvPr id="6" name="Rectangle 5"/>
          <p:cNvSpPr/>
          <p:nvPr/>
        </p:nvSpPr>
        <p:spPr>
          <a:xfrm>
            <a:off x="0" y="336225"/>
            <a:ext cx="9144000" cy="1714512"/>
          </a:xfrm>
          <a:prstGeom prst="rect">
            <a:avLst/>
          </a:prstGeom>
          <a:blipFill dpi="0" rotWithShape="1">
            <a:blip r:embed="rId5"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Windows Azure is intended for bulk technologies.</a:t>
            </a:r>
          </a:p>
        </p:txBody>
      </p:sp>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The mainstream web front ends, like ASP.NET with Ajax and </a:t>
            </a:r>
            <a:r>
              <a:rPr lang="en-US" sz="4000" kern="1200" dirty="0" err="1" smtClean="0">
                <a:solidFill>
                  <a:schemeClr val="tx1"/>
                </a:solidFill>
                <a:latin typeface="+mj-lt"/>
                <a:ea typeface="+mj-ea"/>
                <a:cs typeface="+mj-cs"/>
              </a:rPr>
              <a:t>Silverlight</a:t>
            </a:r>
            <a:r>
              <a:rPr lang="en-US" sz="4000" kern="1200" dirty="0" smtClean="0">
                <a:solidFill>
                  <a:schemeClr val="tx1"/>
                </a:solidFill>
                <a:latin typeface="+mj-lt"/>
                <a:ea typeface="+mj-ea"/>
                <a:cs typeface="+mj-cs"/>
              </a:rPr>
              <a:t>.</a:t>
            </a:r>
          </a:p>
        </p:txBody>
      </p:sp>
      <p:pic>
        <p:nvPicPr>
          <p:cNvPr id="9" name="Picture 2" descr="http://www.underconsideration.com/brandnew/archives/silverlight_detail.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5429256" y="3714752"/>
            <a:ext cx="2458512" cy="1824416"/>
          </a:xfrm>
          <a:prstGeom prst="rect">
            <a:avLst/>
          </a:prstGeom>
          <a:noFill/>
        </p:spPr>
      </p:pic>
      <p:pic>
        <p:nvPicPr>
          <p:cNvPr id="12" name="Picture 4" descr="http://upload.wikimedia.org/wikipedia/en/4/44/ASPNETlogo.gif"/>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43035" y="4071948"/>
            <a:ext cx="2771775" cy="857250"/>
          </a:xfrm>
          <a:prstGeom prst="rect">
            <a:avLst/>
          </a:prstGeom>
          <a:noFill/>
        </p:spPr>
      </p:pic>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You can use services based on WCF.</a:t>
            </a:r>
          </a:p>
        </p:txBody>
      </p:sp>
      <p:pic>
        <p:nvPicPr>
          <p:cNvPr id="30722" name="Picture 2" descr="nzcf logo"/>
          <p:cNvPicPr>
            <a:picLocks noChangeAspect="1" noChangeArrowheads="1"/>
          </p:cNvPicPr>
          <p:nvPr/>
        </p:nvPicPr>
        <p:blipFill>
          <a:blip r:embed="rId4" cstate="print"/>
          <a:srcRect/>
          <a:stretch>
            <a:fillRect/>
          </a:stretch>
        </p:blipFill>
        <p:spPr bwMode="auto">
          <a:xfrm>
            <a:off x="2643174" y="2571744"/>
            <a:ext cx="3357579" cy="3581419"/>
          </a:xfrm>
          <a:prstGeom prst="rect">
            <a:avLst/>
          </a:prstGeom>
          <a:noFill/>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en-US" dirty="0" smtClean="0"/>
              <a:t>Anything that requires a separate installation is out.</a:t>
            </a:r>
            <a:endParaRPr lang="en-US" dirty="0"/>
          </a:p>
        </p:txBody>
      </p:sp>
      <p:pic>
        <p:nvPicPr>
          <p:cNvPr id="29697" name="Picture 1" descr="C:\Users\nicke\Pictures\Licensed Images\iStock_000000126330Small.jpg"/>
          <p:cNvPicPr>
            <a:picLocks noChangeAspect="1" noChangeArrowheads="1"/>
          </p:cNvPicPr>
          <p:nvPr/>
        </p:nvPicPr>
        <p:blipFill>
          <a:blip r:embed="rId4" cstate="print"/>
          <a:srcRect/>
          <a:stretch>
            <a:fillRect/>
          </a:stretch>
        </p:blipFill>
        <p:spPr bwMode="auto">
          <a:xfrm>
            <a:off x="500034" y="2357430"/>
            <a:ext cx="5357850" cy="4018388"/>
          </a:xfrm>
          <a:prstGeom prst="rect">
            <a:avLst/>
          </a:prstGeom>
          <a:noFill/>
        </p:spPr>
      </p:pic>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nicke\Pictures\Licensed Images\iStock_000000300075Small.jpg"/>
          <p:cNvPicPr>
            <a:picLocks noChangeAspect="1" noChangeArrowheads="1"/>
          </p:cNvPicPr>
          <p:nvPr/>
        </p:nvPicPr>
        <p:blipFill>
          <a:blip r:embed="rId3" cstate="print"/>
          <a:srcRect/>
          <a:stretch>
            <a:fillRect/>
          </a:stretch>
        </p:blipFill>
        <p:spPr bwMode="auto">
          <a:xfrm>
            <a:off x="714348" y="62558"/>
            <a:ext cx="4453554" cy="6795442"/>
          </a:xfrm>
          <a:prstGeom prst="rect">
            <a:avLst/>
          </a:prstGeom>
          <a:noFill/>
        </p:spPr>
      </p:pic>
      <p:sp>
        <p:nvSpPr>
          <p:cNvPr id="5" name="Rectangle 4"/>
          <p:cNvSpPr/>
          <p:nvPr/>
        </p:nvSpPr>
        <p:spPr>
          <a:xfrm>
            <a:off x="0" y="478632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42844" y="4807263"/>
            <a:ext cx="8858312" cy="1643074"/>
          </a:xfrm>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Some applications aren't suited for Azure, or not worth the effort.</a:t>
            </a:r>
          </a:p>
        </p:txBody>
      </p:sp>
      <p:pic>
        <p:nvPicPr>
          <p:cNvPr id="115714" name="Picture 2"/>
          <p:cNvPicPr>
            <a:picLocks noChangeAspect="1" noChangeArrowheads="1"/>
          </p:cNvPicPr>
          <p:nvPr/>
        </p:nvPicPr>
        <p:blipFill>
          <a:blip r:embed="rId5" cstate="print"/>
          <a:srcRect/>
          <a:stretch>
            <a:fillRect/>
          </a:stretch>
        </p:blipFill>
        <p:spPr bwMode="auto">
          <a:xfrm>
            <a:off x="952600" y="583355"/>
            <a:ext cx="2719387" cy="188436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en-US" dirty="0" smtClean="0"/>
              <a:t>Obviously applications that require a close proximity to specific other applications.</a:t>
            </a:r>
            <a:endParaRPr lang="en-US" dirty="0"/>
          </a:p>
        </p:txBody>
      </p:sp>
      <p:pic>
        <p:nvPicPr>
          <p:cNvPr id="21506" name="Picture 2" descr="C:\Users\nicke\Pictures\Licensed Images\iStock_000007078020Small.jpg"/>
          <p:cNvPicPr>
            <a:picLocks noChangeAspect="1" noChangeArrowheads="1"/>
          </p:cNvPicPr>
          <p:nvPr/>
        </p:nvPicPr>
        <p:blipFill>
          <a:blip r:embed="rId4" cstate="screen"/>
          <a:srcRect/>
          <a:stretch>
            <a:fillRect/>
          </a:stretch>
        </p:blipFill>
        <p:spPr bwMode="auto">
          <a:xfrm>
            <a:off x="1892742" y="5072074"/>
            <a:ext cx="5358517" cy="634997"/>
          </a:xfrm>
          <a:prstGeom prst="rect">
            <a:avLst/>
          </a:prstGeom>
          <a:noFill/>
        </p:spPr>
      </p:pic>
      <p:pic>
        <p:nvPicPr>
          <p:cNvPr id="21507" name="Picture 3" descr="C:\Temp\Downloads\iconex_v_bundle_png\iconexperience\v_collections_png\basic_foundation\256x256\shadow\window_dialog.png"/>
          <p:cNvPicPr>
            <a:picLocks noChangeAspect="1" noChangeArrowheads="1"/>
          </p:cNvPicPr>
          <p:nvPr/>
        </p:nvPicPr>
        <p:blipFill>
          <a:blip r:embed="rId5" cstate="print"/>
          <a:srcRect/>
          <a:stretch>
            <a:fillRect/>
          </a:stretch>
        </p:blipFill>
        <p:spPr bwMode="auto">
          <a:xfrm>
            <a:off x="1231517" y="3357562"/>
            <a:ext cx="1625971" cy="1625971"/>
          </a:xfrm>
          <a:prstGeom prst="rect">
            <a:avLst/>
          </a:prstGeom>
          <a:noFill/>
        </p:spPr>
      </p:pic>
      <p:pic>
        <p:nvPicPr>
          <p:cNvPr id="21508" name="Picture 4" descr="C:\Temp\Downloads\iconex_v_bundle_png\iconexperience\v_collections_png\basic_foundation\256x256\shadow\window_equalizer.png"/>
          <p:cNvPicPr>
            <a:picLocks noChangeAspect="1" noChangeArrowheads="1"/>
          </p:cNvPicPr>
          <p:nvPr/>
        </p:nvPicPr>
        <p:blipFill>
          <a:blip r:embed="rId6" cstate="print"/>
          <a:srcRect/>
          <a:stretch>
            <a:fillRect/>
          </a:stretch>
        </p:blipFill>
        <p:spPr bwMode="auto">
          <a:xfrm>
            <a:off x="6286512" y="3357562"/>
            <a:ext cx="1625971" cy="1625971"/>
          </a:xfrm>
          <a:prstGeom prst="rect">
            <a:avLst/>
          </a:prstGeom>
          <a:noFill/>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nicke\Pictures\Licensed Images\iStock_000005149721Small.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4" name="Rectangle 3"/>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Today I’ll share with you a few </a:t>
            </a:r>
            <a:br>
              <a:rPr lang="en-US" dirty="0" smtClean="0"/>
            </a:br>
            <a:r>
              <a:rPr lang="en-US" dirty="0" smtClean="0"/>
              <a:t>things we’ve learned along the way.</a:t>
            </a:r>
            <a:endParaRPr lang="en-US" dirty="0"/>
          </a:p>
        </p:txBody>
      </p:sp>
    </p:spTree>
    <p:extLst>
      <p:ext uri="{BB962C8B-B14F-4D97-AF65-F5344CB8AC3E}">
        <p14:creationId xmlns:p14="http://schemas.microsoft.com/office/powerpoint/2007/7/12/main" xmlns="" val="283502722"/>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Applications where you've invested </a:t>
            </a:r>
            <a:br>
              <a:rPr lang="en-US" sz="4000" kern="1200" dirty="0" smtClean="0">
                <a:solidFill>
                  <a:schemeClr val="tx1"/>
                </a:solidFill>
                <a:latin typeface="+mj-lt"/>
                <a:ea typeface="+mj-ea"/>
                <a:cs typeface="+mj-cs"/>
              </a:rPr>
            </a:br>
            <a:r>
              <a:rPr lang="en-US" sz="4000" kern="1200" dirty="0" smtClean="0">
                <a:solidFill>
                  <a:schemeClr val="tx1"/>
                </a:solidFill>
                <a:latin typeface="+mj-lt"/>
                <a:ea typeface="+mj-ea"/>
                <a:cs typeface="+mj-cs"/>
              </a:rPr>
              <a:t>heavily in tools.</a:t>
            </a:r>
          </a:p>
        </p:txBody>
      </p:sp>
      <p:pic>
        <p:nvPicPr>
          <p:cNvPr id="26625" name="Picture 1" descr="C:\Users\nicke\Pictures\Licensed Images\iStock_000002131299Small.jpg"/>
          <p:cNvPicPr>
            <a:picLocks noChangeAspect="1" noChangeArrowheads="1"/>
          </p:cNvPicPr>
          <p:nvPr/>
        </p:nvPicPr>
        <p:blipFill>
          <a:blip r:embed="rId4" cstate="print"/>
          <a:srcRect/>
          <a:stretch>
            <a:fillRect/>
          </a:stretch>
        </p:blipFill>
        <p:spPr bwMode="auto">
          <a:xfrm>
            <a:off x="820024" y="2914838"/>
            <a:ext cx="5823678" cy="3871748"/>
          </a:xfrm>
          <a:prstGeom prst="rect">
            <a:avLst/>
          </a:prstGeom>
          <a:noFill/>
        </p:spPr>
      </p:pic>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Asiakas ei luota tai laki estää</a:t>
            </a:r>
            <a:endParaRPr lang="en-US" dirty="0"/>
          </a:p>
        </p:txBody>
      </p:sp>
      <p:pic>
        <p:nvPicPr>
          <p:cNvPr id="10242" name="Picture 2" descr="C:\Users\vhemmila\Documents\My Dropbox\Licensed Images\iStock_000002225094XSmall.jpg"/>
          <p:cNvPicPr>
            <a:picLocks noChangeAspect="1" noChangeArrowheads="1"/>
          </p:cNvPicPr>
          <p:nvPr/>
        </p:nvPicPr>
        <p:blipFill>
          <a:blip r:embed="rId3" cstate="print"/>
          <a:srcRect/>
          <a:stretch>
            <a:fillRect/>
          </a:stretch>
        </p:blipFill>
        <p:spPr bwMode="auto">
          <a:xfrm>
            <a:off x="-1000164" y="0"/>
            <a:ext cx="10344051" cy="6858000"/>
          </a:xfrm>
          <a:prstGeom prst="rect">
            <a:avLst/>
          </a:prstGeom>
          <a:noFill/>
        </p:spPr>
      </p:pic>
      <p:sp>
        <p:nvSpPr>
          <p:cNvPr id="4" name="Rectangle 3"/>
          <p:cNvSpPr/>
          <p:nvPr/>
        </p:nvSpPr>
        <p:spPr>
          <a:xfrm>
            <a:off x="0" y="407194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itle 1"/>
          <p:cNvSpPr txBox="1">
            <a:spLocks/>
          </p:cNvSpPr>
          <p:nvPr/>
        </p:nvSpPr>
        <p:spPr>
          <a:xfrm>
            <a:off x="142844" y="4092883"/>
            <a:ext cx="8858312"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Or where you really</a:t>
            </a:r>
            <a:r>
              <a:rPr kumimoji="0" lang="en-US" sz="4000" b="0" i="0" u="none" strike="noStrike" kern="1200" cap="none" spc="0" normalizeH="0" noProof="0" dirty="0" smtClean="0">
                <a:ln>
                  <a:noFill/>
                </a:ln>
                <a:solidFill>
                  <a:schemeClr val="tx1"/>
                </a:solidFill>
                <a:effectLst/>
                <a:uLnTx/>
                <a:uFillTx/>
                <a:latin typeface="+mj-lt"/>
                <a:ea typeface="+mj-ea"/>
                <a:cs typeface="+mj-cs"/>
              </a:rPr>
              <a:t> haven’t been able to create the atmosphere of trust.</a:t>
            </a: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kern="1200" dirty="0" smtClean="0">
                <a:solidFill>
                  <a:schemeClr val="tx1"/>
                </a:solidFill>
                <a:latin typeface="+mj-lt"/>
                <a:ea typeface="+mj-ea"/>
                <a:cs typeface="+mj-cs"/>
              </a:rPr>
              <a:t>Not all applications can easily be deployed to a cloud.</a:t>
            </a:r>
          </a:p>
        </p:txBody>
      </p:sp>
      <p:pic>
        <p:nvPicPr>
          <p:cNvPr id="18434" name="Picture 2" descr="C:\Users\nicke\Pictures\Licensed Images\iStock_000005227189Small.jpg"/>
          <p:cNvPicPr>
            <a:picLocks noChangeAspect="1" noChangeArrowheads="1"/>
          </p:cNvPicPr>
          <p:nvPr/>
        </p:nvPicPr>
        <p:blipFill>
          <a:blip r:embed="rId4" cstate="print"/>
          <a:srcRect/>
          <a:stretch>
            <a:fillRect/>
          </a:stretch>
        </p:blipFill>
        <p:spPr bwMode="auto">
          <a:xfrm>
            <a:off x="1034667" y="2714620"/>
            <a:ext cx="5751911" cy="3828725"/>
          </a:xfrm>
          <a:prstGeom prst="rect">
            <a:avLst/>
          </a:prstGeom>
          <a:noFill/>
        </p:spPr>
      </p:pic>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4" name="Picture 3" descr="C:\Users\nicke\Pictures\Licensed Images\iStock_000008376416Small.jpg"/>
            <p:cNvPicPr>
              <a:picLocks noChangeAspect="1" noChangeArrowheads="1"/>
            </p:cNvPicPr>
            <p:nvPr/>
          </p:nvPicPr>
          <p:blipFill>
            <a:blip r:embed="rId3" cstate="print"/>
            <a:srcRect/>
            <a:stretch>
              <a:fillRect/>
            </a:stretch>
          </p:blipFill>
          <p:spPr bwMode="auto">
            <a:xfrm>
              <a:off x="0" y="471642"/>
              <a:ext cx="9144000" cy="6386358"/>
            </a:xfrm>
            <a:prstGeom prst="rect">
              <a:avLst/>
            </a:prstGeom>
            <a:noFill/>
          </p:spPr>
        </p:pic>
        <p:pic>
          <p:nvPicPr>
            <p:cNvPr id="5" name="Picture 3" descr="C:\Users\nicke\Pictures\Licensed Images\iStock_000008376416Small.jpg"/>
            <p:cNvPicPr>
              <a:picLocks noChangeAspect="1" noChangeArrowheads="1"/>
            </p:cNvPicPr>
            <p:nvPr/>
          </p:nvPicPr>
          <p:blipFill>
            <a:blip r:embed="rId4" cstate="print"/>
            <a:srcRect/>
            <a:stretch>
              <a:fillRect/>
            </a:stretch>
          </p:blipFill>
          <p:spPr bwMode="auto">
            <a:xfrm>
              <a:off x="0" y="0"/>
              <a:ext cx="9144000" cy="1294263"/>
            </a:xfrm>
            <a:prstGeom prst="rect">
              <a:avLst/>
            </a:prstGeom>
            <a:noFill/>
          </p:spPr>
        </p:pic>
      </p:gr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cke\Pictures\Licensed Images\iStock_000005305116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214346" y="0"/>
            <a:ext cx="10302799"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Selling something as a service forces </a:t>
            </a:r>
            <a:br>
              <a:rPr lang="en-US" dirty="0" smtClean="0"/>
            </a:br>
            <a:r>
              <a:rPr lang="en-US" dirty="0" smtClean="0"/>
              <a:t>us to architect for usability.</a:t>
            </a:r>
            <a:endParaRPr lang="en-US" dirty="0"/>
          </a:p>
        </p:txBody>
      </p:sp>
    </p:spTree>
    <p:extLst>
      <p:ext uri="{BB962C8B-B14F-4D97-AF65-F5344CB8AC3E}">
        <p14:creationId xmlns:p14="http://schemas.microsoft.com/office/powerpoint/2007/7/12/main" xmlns="" val="2230656878"/>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ke\Downloads\iStock_000010613271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249637"/>
            <a:ext cx="9144000" cy="6608363"/>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2" name="Title 1"/>
          <p:cNvSpPr>
            <a:spLocks noGrp="1"/>
          </p:cNvSpPr>
          <p:nvPr>
            <p:ph type="title"/>
          </p:nvPr>
        </p:nvSpPr>
        <p:spPr>
          <a:xfrm>
            <a:off x="428596" y="357166"/>
            <a:ext cx="8572560" cy="2786082"/>
          </a:xfrm>
        </p:spPr>
        <p:txBody>
          <a:bodyPr>
            <a:normAutofit/>
          </a:bodyPr>
          <a:lstStyle/>
          <a:p>
            <a:pPr algn="l"/>
            <a:r>
              <a:rPr lang="en-US" dirty="0" smtClean="0"/>
              <a:t>People still </a:t>
            </a:r>
            <a:br>
              <a:rPr lang="en-US" dirty="0" smtClean="0"/>
            </a:br>
            <a:r>
              <a:rPr lang="en-US" dirty="0" smtClean="0"/>
              <a:t>believe in </a:t>
            </a:r>
            <a:br>
              <a:rPr lang="en-US" dirty="0" smtClean="0"/>
            </a:br>
            <a:r>
              <a:rPr lang="en-US" dirty="0" smtClean="0"/>
              <a:t>the Usability Fairy.</a:t>
            </a:r>
            <a:endParaRPr lang="en-US" dirty="0"/>
          </a:p>
        </p:txBody>
      </p:sp>
    </p:spTree>
    <p:extLst>
      <p:ext uri="{BB962C8B-B14F-4D97-AF65-F5344CB8AC3E}">
        <p14:creationId xmlns:p14="http://schemas.microsoft.com/office/powerpoint/2007/7/12/main" xmlns="" val="2103539297"/>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cke\Pictures\Licensed Images\iStock_000003076701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71470" y="1"/>
            <a:ext cx="9931634"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It’s easy for unsatisfied users of a </a:t>
            </a:r>
            <a:br>
              <a:rPr lang="en-US" dirty="0" smtClean="0"/>
            </a:br>
            <a:r>
              <a:rPr lang="en-US" dirty="0" smtClean="0"/>
              <a:t>service to walk away.</a:t>
            </a:r>
            <a:endParaRPr lang="en-US" dirty="0"/>
          </a:p>
        </p:txBody>
      </p:sp>
    </p:spTree>
    <p:extLst>
      <p:ext uri="{BB962C8B-B14F-4D97-AF65-F5344CB8AC3E}">
        <p14:creationId xmlns:p14="http://schemas.microsoft.com/office/powerpoint/2007/7/12/main" xmlns="" val="867824005"/>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icke\Pictures\Licensed Images\iStock_000007201516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a:t>Running in the cloud forces us to architect for cost.</a:t>
            </a:r>
          </a:p>
        </p:txBody>
      </p:sp>
    </p:spTree>
    <p:extLst>
      <p:ext uri="{BB962C8B-B14F-4D97-AF65-F5344CB8AC3E}">
        <p14:creationId xmlns:p14="http://schemas.microsoft.com/office/powerpoint/2007/7/12/main" xmlns="" val="386055058"/>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Softa ja hardis olleet eri budjeteissa</a:t>
            </a:r>
            <a:endParaRPr lang="en-US" dirty="0"/>
          </a:p>
        </p:txBody>
      </p:sp>
      <p:pic>
        <p:nvPicPr>
          <p:cNvPr id="2050" name="Picture 2" descr="C:\Users\vhemmila\Desktop\iStock_000007639281Small.bmp"/>
          <p:cNvPicPr>
            <a:picLocks noChangeAspect="1" noChangeArrowheads="1"/>
          </p:cNvPicPr>
          <p:nvPr/>
        </p:nvPicPr>
        <p:blipFill>
          <a:blip r:embed="rId3" cstate="print"/>
          <a:srcRect/>
          <a:stretch>
            <a:fillRect/>
          </a:stretch>
        </p:blipFill>
        <p:spPr bwMode="auto">
          <a:xfrm>
            <a:off x="22632" y="0"/>
            <a:ext cx="9121368" cy="6858001"/>
          </a:xfrm>
          <a:prstGeom prst="rect">
            <a:avLst/>
          </a:prstGeom>
          <a:noFill/>
        </p:spPr>
      </p:pic>
      <p:sp>
        <p:nvSpPr>
          <p:cNvPr id="4" name="Rectangle 3"/>
          <p:cNvSpPr/>
          <p:nvPr/>
        </p:nvSpPr>
        <p:spPr>
          <a:xfrm>
            <a:off x="152400" y="4886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itle 1"/>
          <p:cNvSpPr txBox="1">
            <a:spLocks/>
          </p:cNvSpPr>
          <p:nvPr/>
        </p:nvSpPr>
        <p:spPr>
          <a:xfrm>
            <a:off x="260350" y="509566"/>
            <a:ext cx="8893206"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Hardware has been considered an investment.</a:t>
            </a:r>
            <a:endParaRPr kumimoji="0" lang="en-US" sz="4400" b="0" i="0" u="none" strike="noStrike" kern="1200" cap="none" spc="0" normalizeH="0" baseline="0" dirty="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descr="C:\Users\vhemmila\Desktop\iStock_000002915944Largesm.bmp"/>
          <p:cNvPicPr>
            <a:picLocks noChangeAspect="1" noChangeArrowheads="1"/>
          </p:cNvPicPr>
          <p:nvPr/>
        </p:nvPicPr>
        <p:blipFill>
          <a:blip r:embed="rId3" cstate="print"/>
          <a:srcRect/>
          <a:stretch>
            <a:fillRect/>
          </a:stretch>
        </p:blipFill>
        <p:spPr bwMode="auto">
          <a:xfrm>
            <a:off x="0" y="785794"/>
            <a:ext cx="9144000" cy="6086478"/>
          </a:xfrm>
          <a:prstGeom prst="rect">
            <a:avLst/>
          </a:prstGeom>
          <a:noFill/>
        </p:spPr>
      </p:pic>
      <p:sp>
        <p:nvSpPr>
          <p:cNvPr id="6" name="Rectangle 5"/>
          <p:cNvSpPr/>
          <p:nvPr/>
        </p:nvSpPr>
        <p:spPr>
          <a:xfrm>
            <a:off x="0" y="50004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itle 1"/>
          <p:cNvSpPr txBox="1">
            <a:spLocks/>
          </p:cNvSpPr>
          <p:nvPr/>
        </p:nvSpPr>
        <p:spPr>
          <a:xfrm>
            <a:off x="107950" y="520983"/>
            <a:ext cx="8893206"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Azure can take care of the service level for you.</a:t>
            </a:r>
            <a:endParaRPr kumimoji="0" lang="en-US" sz="4400" b="0" i="0" u="none" strike="noStrike" kern="1200" cap="none" spc="0" normalizeH="0" baseline="0" dirty="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6146" name="Picture 2" descr="C:\Users\nicke\Pictures\Licensed Images\iStock_000004140040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0" y="341826"/>
            <a:ext cx="9144000" cy="6174348"/>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pic>
        <p:nvPicPr>
          <p:cNvPr id="8" name="Picture 2" descr="C:\Users\nicke\Desktop\eCraftLogo.png"/>
          <p:cNvPicPr>
            <a:picLocks noChangeAspect="1" noChangeArrowheads="1"/>
          </p:cNvPicPr>
          <p:nvPr/>
        </p:nvPicPr>
        <p:blipFill rotWithShape="1">
          <a:blip r:embed="rId4" cstate="print">
            <a:extLst>
              <a:ext uri="28A0092B-C50C-407e-A947-70E740481C1C">
                <a14:useLocalDpi xmlns:a14="http://schemas.microsoft.com/office/drawing/2007/7/7/main" xmlns="" val="0"/>
              </a:ext>
            </a:extLst>
          </a:blip>
          <a:srcRect b="21817"/>
          <a:stretch/>
        </p:blipFill>
        <p:spPr bwMode="auto">
          <a:xfrm>
            <a:off x="3428992" y="1366816"/>
            <a:ext cx="2628900" cy="122874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9" name="Title 1"/>
          <p:cNvSpPr txBox="1">
            <a:spLocks/>
          </p:cNvSpPr>
          <p:nvPr/>
        </p:nvSpPr>
        <p:spPr>
          <a:xfrm>
            <a:off x="3214678" y="2714620"/>
            <a:ext cx="2714644" cy="438152"/>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sv-SE" dirty="0" smtClean="0">
                <a:solidFill>
                  <a:schemeClr val="bg1"/>
                </a:solidFill>
              </a:rPr>
              <a:t>+</a:t>
            </a:r>
            <a:endParaRPr lang="sv-SE" dirty="0">
              <a:solidFill>
                <a:schemeClr val="bg1"/>
              </a:solidFill>
            </a:endParaRPr>
          </a:p>
        </p:txBody>
      </p:sp>
      <p:pic>
        <p:nvPicPr>
          <p:cNvPr id="14341" name="Picture 5" descr="C:\Users\nicke\Pictures\Licensed Images\iStock_000003575000XSmall.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07/7/7/main" xmlns="" val="0"/>
              </a:ext>
            </a:extLst>
          </a:blip>
          <a:srcRect/>
          <a:stretch>
            <a:fillRect/>
          </a:stretch>
        </p:blipFill>
        <p:spPr bwMode="auto">
          <a:xfrm>
            <a:off x="6157925" y="2414580"/>
            <a:ext cx="2372673" cy="1574803"/>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pic>
        <p:nvPicPr>
          <p:cNvPr id="16" name="Picture 8" descr="C:\Temp\Downloads\iconex_v_bundle_png\iconexperience\v_collections_png\objects_people_industries\256x256\shadow\cloud.png"/>
          <p:cNvPicPr>
            <a:picLocks noChangeAspect="1" noChangeArrowheads="1"/>
          </p:cNvPicPr>
          <p:nvPr/>
        </p:nvPicPr>
        <p:blipFill>
          <a:blip r:embed="rId6" cstate="print"/>
          <a:srcRect/>
          <a:stretch>
            <a:fillRect/>
          </a:stretch>
        </p:blipFill>
        <p:spPr bwMode="auto">
          <a:xfrm>
            <a:off x="1071538" y="2143116"/>
            <a:ext cx="1366830" cy="1366830"/>
          </a:xfrm>
          <a:prstGeom prst="rect">
            <a:avLst/>
          </a:prstGeom>
          <a:noFill/>
        </p:spPr>
      </p:pic>
      <p:pic>
        <p:nvPicPr>
          <p:cNvPr id="11" name="Picture 8" descr="C:\Temp\Downloads\iconex_v_bundle_png\iconexperience\v_collections_png\objects_people_industries\256x256\shadow\cloud.png"/>
          <p:cNvPicPr>
            <a:picLocks noChangeAspect="1" noChangeArrowheads="1"/>
          </p:cNvPicPr>
          <p:nvPr/>
        </p:nvPicPr>
        <p:blipFill>
          <a:blip r:embed="rId6" cstate="print"/>
          <a:srcRect/>
          <a:stretch>
            <a:fillRect/>
          </a:stretch>
        </p:blipFill>
        <p:spPr bwMode="auto">
          <a:xfrm>
            <a:off x="4071934" y="3143248"/>
            <a:ext cx="776294" cy="776294"/>
          </a:xfrm>
          <a:prstGeom prst="rect">
            <a:avLst/>
          </a:prstGeom>
          <a:noFill/>
        </p:spPr>
      </p:pic>
    </p:spTree>
    <p:extLst>
      <p:ext uri="{BB962C8B-B14F-4D97-AF65-F5344CB8AC3E}">
        <p14:creationId xmlns:p14="http://schemas.microsoft.com/office/powerpoint/2007/7/12/main" xmlns="" val="3654910122"/>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It becomes easier for the bean counters to look at costs they do not understand.</a:t>
            </a:r>
            <a:endParaRPr lang="en-US" dirty="0"/>
          </a:p>
        </p:txBody>
      </p:sp>
      <p:pic>
        <p:nvPicPr>
          <p:cNvPr id="23555" name="Picture 3" descr="C:\Users\nicke\Pictures\Licensed Images\iStock_000002253276XSmall.jpg"/>
          <p:cNvPicPr>
            <a:picLocks noChangeAspect="1" noChangeArrowheads="1"/>
          </p:cNvPicPr>
          <p:nvPr/>
        </p:nvPicPr>
        <p:blipFill>
          <a:blip r:embed="rId4" cstate="print">
            <a:clrChange>
              <a:clrFrom>
                <a:srgbClr val="F8F4F3"/>
              </a:clrFrom>
              <a:clrTo>
                <a:srgbClr val="F8F4F3">
                  <a:alpha val="0"/>
                </a:srgbClr>
              </a:clrTo>
            </a:clrChange>
            <a:extLst>
              <a:ext uri="28A0092B-C50C-407e-A947-70E740481C1C">
                <a14:useLocalDpi xmlns:a14="http://schemas.microsoft.com/office/drawing/2007/7/7/main" xmlns="" val="0"/>
              </a:ext>
            </a:extLst>
          </a:blip>
          <a:srcRect/>
          <a:stretch>
            <a:fillRect/>
          </a:stretch>
        </p:blipFill>
        <p:spPr bwMode="auto">
          <a:xfrm>
            <a:off x="3214678" y="2857496"/>
            <a:ext cx="5397500" cy="35814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900546627"/>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cke\Pictures\Licensed Images\iStock_000000298009Small.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1" y="0"/>
            <a:ext cx="9959009"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Architecting for low cost means architecting differently.</a:t>
            </a:r>
            <a:endParaRPr lang="en-US" dirty="0"/>
          </a:p>
        </p:txBody>
      </p:sp>
    </p:spTree>
    <p:extLst>
      <p:ext uri="{BB962C8B-B14F-4D97-AF65-F5344CB8AC3E}">
        <p14:creationId xmlns:p14="http://schemas.microsoft.com/office/powerpoint/2007/7/12/main" xmlns="" val="3590433909"/>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3" cstate="print"/>
          <a:srcRect/>
          <a:stretch>
            <a:fillRect/>
          </a:stretch>
        </p:blipFill>
        <p:spPr bwMode="auto">
          <a:xfrm>
            <a:off x="1178705" y="3167074"/>
            <a:ext cx="2857500" cy="1905000"/>
          </a:xfrm>
          <a:prstGeom prst="rect">
            <a:avLst/>
          </a:prstGeom>
          <a:noFill/>
          <a:ln w="9525">
            <a:noFill/>
            <a:miter lim="800000"/>
            <a:headEnd/>
            <a:tailEnd/>
          </a:ln>
          <a:effectLst>
            <a:reflection blurRad="6350" stA="50000" endA="300" endPos="55500" dist="101600" dir="5400000" sy="-100000" algn="bl" rotWithShape="0"/>
          </a:effectLst>
        </p:spPr>
      </p:pic>
      <p:pic>
        <p:nvPicPr>
          <p:cNvPr id="6" name="Picture 4"/>
          <p:cNvPicPr>
            <a:picLocks noChangeAspect="1" noChangeArrowheads="1"/>
          </p:cNvPicPr>
          <p:nvPr/>
        </p:nvPicPr>
        <p:blipFill>
          <a:blip r:embed="rId4" cstate="print"/>
          <a:srcRect/>
          <a:stretch>
            <a:fillRect/>
          </a:stretch>
        </p:blipFill>
        <p:spPr bwMode="auto">
          <a:xfrm>
            <a:off x="5107795" y="2881324"/>
            <a:ext cx="2857500" cy="2190750"/>
          </a:xfrm>
          <a:prstGeom prst="rect">
            <a:avLst/>
          </a:prstGeom>
          <a:noFill/>
          <a:ln w="9525">
            <a:noFill/>
            <a:miter lim="800000"/>
            <a:headEnd/>
            <a:tailEnd/>
          </a:ln>
          <a:effectLst>
            <a:reflection blurRad="6350" stA="50000" endA="300" endPos="55500" dist="101600" dir="5400000" sy="-100000" algn="bl" rotWithShape="0"/>
          </a:effectLst>
        </p:spPr>
      </p:pic>
      <p:sp>
        <p:nvSpPr>
          <p:cNvPr id="3" name="Rectangle 2"/>
          <p:cNvSpPr/>
          <p:nvPr/>
        </p:nvSpPr>
        <p:spPr>
          <a:xfrm>
            <a:off x="0" y="336225"/>
            <a:ext cx="9144000" cy="1714512"/>
          </a:xfrm>
          <a:prstGeom prst="rect">
            <a:avLst/>
          </a:prstGeom>
          <a:blipFill dpi="0" rotWithShape="1">
            <a:blip r:embed="rId5"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en-US" dirty="0" smtClean="0"/>
              <a:t>Architecting for multi-tenancy is not something we are used to.</a:t>
            </a:r>
            <a:endParaRPr lang="en-US" dirty="0"/>
          </a:p>
        </p:txBody>
      </p:sp>
    </p:spTree>
    <p:extLst>
      <p:ext uri="{BB962C8B-B14F-4D97-AF65-F5344CB8AC3E}">
        <p14:creationId xmlns:p14="http://schemas.microsoft.com/office/powerpoint/2007/7/12/main" xmlns="" val="3434716694"/>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smtClean="0"/>
              <a:t>Miten tehdä oikeasti </a:t>
            </a:r>
            <a:r>
              <a:rPr lang="fi-FI" dirty="0" err="1" smtClean="0"/>
              <a:t>multitenantteja/paketteja</a:t>
            </a:r>
            <a:r>
              <a:rPr lang="fi-FI" dirty="0" smtClean="0"/>
              <a:t> kun asiakas haluaa kuitenkin räätäliä</a:t>
            </a:r>
            <a:endParaRPr lang="en-US" dirty="0"/>
          </a:p>
        </p:txBody>
      </p:sp>
      <p:pic>
        <p:nvPicPr>
          <p:cNvPr id="1027" name="Picture 3" descr="C:\Users\vhemmila\Desktop\iStock_000009339689Largesm.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0" y="857232"/>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1"/>
          <p:cNvSpPr txBox="1">
            <a:spLocks/>
          </p:cNvSpPr>
          <p:nvPr/>
        </p:nvSpPr>
        <p:spPr>
          <a:xfrm>
            <a:off x="250794" y="928670"/>
            <a:ext cx="8893206" cy="164307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i-FI" sz="4400" noProof="0" dirty="0" err="1" smtClean="0">
                <a:latin typeface="+mj-lt"/>
                <a:ea typeface="+mj-ea"/>
                <a:cs typeface="+mj-cs"/>
              </a:rPr>
              <a:t>How</a:t>
            </a:r>
            <a:r>
              <a:rPr lang="fi-FI" sz="4400" noProof="0" dirty="0" smtClean="0">
                <a:latin typeface="+mj-lt"/>
                <a:ea typeface="+mj-ea"/>
                <a:cs typeface="+mj-cs"/>
              </a:rPr>
              <a:t> to </a:t>
            </a:r>
            <a:r>
              <a:rPr lang="fi-FI" sz="4400" noProof="0" dirty="0" err="1" smtClean="0">
                <a:latin typeface="+mj-lt"/>
                <a:ea typeface="+mj-ea"/>
                <a:cs typeface="+mj-cs"/>
              </a:rPr>
              <a:t>multi-tenant</a:t>
            </a:r>
            <a:r>
              <a:rPr lang="fi-FI" sz="4400" noProof="0" dirty="0" smtClean="0">
                <a:latin typeface="+mj-lt"/>
                <a:ea typeface="+mj-ea"/>
                <a:cs typeface="+mj-cs"/>
              </a:rPr>
              <a:t> </a:t>
            </a:r>
            <a:r>
              <a:rPr lang="fi-FI" sz="4400" noProof="0" dirty="0" err="1" smtClean="0">
                <a:latin typeface="+mj-lt"/>
                <a:ea typeface="+mj-ea"/>
                <a:cs typeface="+mj-cs"/>
              </a:rPr>
              <a:t>when</a:t>
            </a:r>
            <a:r>
              <a:rPr lang="fi-FI" sz="4400" noProof="0" dirty="0" smtClean="0">
                <a:latin typeface="+mj-lt"/>
                <a:ea typeface="+mj-ea"/>
                <a:cs typeface="+mj-cs"/>
              </a:rPr>
              <a:t> </a:t>
            </a:r>
            <a:r>
              <a:rPr lang="fi-FI" sz="4400" noProof="0" dirty="0" err="1" smtClean="0">
                <a:latin typeface="+mj-lt"/>
                <a:ea typeface="+mj-ea"/>
                <a:cs typeface="+mj-cs"/>
              </a:rPr>
              <a:t>everybody</a:t>
            </a:r>
            <a:r>
              <a:rPr lang="fi-FI" sz="4400" noProof="0" dirty="0" smtClean="0">
                <a:latin typeface="+mj-lt"/>
                <a:ea typeface="+mj-ea"/>
                <a:cs typeface="+mj-cs"/>
              </a:rPr>
              <a:t> </a:t>
            </a:r>
            <a:r>
              <a:rPr lang="fi-FI" sz="4400" noProof="0" dirty="0" err="1" smtClean="0">
                <a:latin typeface="+mj-lt"/>
                <a:ea typeface="+mj-ea"/>
                <a:cs typeface="+mj-cs"/>
              </a:rPr>
              <a:t>wants</a:t>
            </a:r>
            <a:r>
              <a:rPr lang="fi-FI" sz="4400" noProof="0" dirty="0" smtClean="0">
                <a:latin typeface="+mj-lt"/>
                <a:ea typeface="+mj-ea"/>
                <a:cs typeface="+mj-cs"/>
              </a:rPr>
              <a:t> </a:t>
            </a:r>
            <a:r>
              <a:rPr lang="fi-FI" sz="4400" noProof="0" dirty="0" err="1" smtClean="0">
                <a:latin typeface="+mj-lt"/>
                <a:ea typeface="+mj-ea"/>
                <a:cs typeface="+mj-cs"/>
              </a:rPr>
              <a:t>different</a:t>
            </a:r>
            <a:r>
              <a:rPr lang="fi-FI" sz="4400" noProof="0" dirty="0" smtClean="0">
                <a:latin typeface="+mj-lt"/>
                <a:ea typeface="+mj-ea"/>
                <a:cs typeface="+mj-cs"/>
              </a:rPr>
              <a:t> </a:t>
            </a:r>
            <a:r>
              <a:rPr lang="fi-FI" sz="4400" noProof="0" dirty="0" err="1" smtClean="0">
                <a:latin typeface="+mj-lt"/>
                <a:ea typeface="+mj-ea"/>
                <a:cs typeface="+mj-cs"/>
              </a:rPr>
              <a:t>things</a:t>
            </a:r>
            <a:r>
              <a:rPr lang="fi-FI" sz="4400" noProof="0" dirty="0" smtClean="0">
                <a:latin typeface="+mj-lt"/>
                <a:ea typeface="+mj-ea"/>
                <a:cs typeface="+mj-cs"/>
              </a:rPr>
              <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Users\nicke\Pictures\Licensed Images\iStock_000002646725Small.jpg"/>
          <p:cNvPicPr>
            <a:picLocks noChangeAspect="1" noChangeArrowheads="1"/>
          </p:cNvPicPr>
          <p:nvPr/>
        </p:nvPicPr>
        <p:blipFill>
          <a:blip r:embed="rId3" cstate="print"/>
          <a:srcRect/>
          <a:stretch>
            <a:fillRect/>
          </a:stretch>
        </p:blipFill>
        <p:spPr bwMode="auto">
          <a:xfrm>
            <a:off x="0" y="3011715"/>
            <a:ext cx="5786446" cy="3846285"/>
          </a:xfrm>
          <a:prstGeom prst="rect">
            <a:avLst/>
          </a:prstGeom>
          <a:noFill/>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dirty="0" smtClean="0"/>
              <a:t>Achieving high performance and scalability is difficult.</a:t>
            </a:r>
            <a:endParaRPr lang="en-US" dirty="0"/>
          </a:p>
        </p:txBody>
      </p:sp>
    </p:spTree>
    <p:extLst>
      <p:ext uri="{BB962C8B-B14F-4D97-AF65-F5344CB8AC3E}">
        <p14:creationId xmlns:p14="http://schemas.microsoft.com/office/powerpoint/2007/7/12/main" xmlns="" val="2407481412"/>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36225"/>
            <a:ext cx="9144000" cy="1714512"/>
          </a:xfrm>
          <a:prstGeom prst="rect">
            <a:avLst/>
          </a:prstGeom>
          <a:blipFill dpi="0" rotWithShape="1">
            <a:blip r:embed="rId3"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fontScale="90000"/>
          </a:bodyPr>
          <a:lstStyle/>
          <a:p>
            <a:r>
              <a:rPr lang="en-US" dirty="0" smtClean="0"/>
              <a:t>Conclusion: Both the service aspect and the cloud aspect affect how we design software.</a:t>
            </a:r>
            <a:endParaRPr lang="en-US" dirty="0"/>
          </a:p>
        </p:txBody>
      </p:sp>
      <p:pic>
        <p:nvPicPr>
          <p:cNvPr id="27650" name="Picture 2" descr="C:\Users\nicke\Pictures\Licensed Images\iStock_000003995793Small.jpg"/>
          <p:cNvPicPr>
            <a:picLocks noChangeAspect="1" noChangeArrowheads="1"/>
          </p:cNvPicPr>
          <p:nvPr/>
        </p:nvPicPr>
        <p:blipFill>
          <a:blip r:embed="rId4" cstate="print">
            <a:extLst>
              <a:ext uri="28A0092B-C50C-407e-A947-70E740481C1C">
                <a14:useLocalDpi xmlns:a14="http://schemas.microsoft.com/office/drawing/2007/7/7/main" xmlns="" val="0"/>
              </a:ext>
            </a:extLst>
          </a:blip>
          <a:srcRect/>
          <a:stretch>
            <a:fillRect/>
          </a:stretch>
        </p:blipFill>
        <p:spPr bwMode="auto">
          <a:xfrm>
            <a:off x="0" y="2062010"/>
            <a:ext cx="7215206" cy="479599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3160524059"/>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cke\Pictures\Licensed Images\iStock_000006823591Medium.jpg"/>
          <p:cNvPicPr>
            <a:picLocks noChangeAspect="1" noChangeArrowheads="1"/>
          </p:cNvPicPr>
          <p:nvPr/>
        </p:nvPicPr>
        <p:blipFill>
          <a:blip r:embed="rId3" cstate="print">
            <a:extLst>
              <a:ext uri="28A0092B-C50C-407e-A947-70E740481C1C">
                <a14:useLocalDpi xmlns:a14="http://schemas.microsoft.com/office/drawing/2007/7/7/main" xmlns="" val="0"/>
              </a:ext>
            </a:extLst>
          </a:blip>
          <a:srcRect/>
          <a:stretch>
            <a:fillRect/>
          </a:stretch>
        </p:blipFill>
        <p:spPr bwMode="auto">
          <a:xfrm>
            <a:off x="-1" y="0"/>
            <a:ext cx="10293315" cy="6858000"/>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3" name="Rectangle 2"/>
          <p:cNvSpPr/>
          <p:nvPr/>
        </p:nvSpPr>
        <p:spPr>
          <a:xfrm>
            <a:off x="0" y="336225"/>
            <a:ext cx="9144000" cy="1714512"/>
          </a:xfrm>
          <a:prstGeom prst="rect">
            <a:avLst/>
          </a:prstGeom>
          <a:blipFill dpi="0" rotWithShape="1">
            <a:blip r:embed="rId4"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fontScale="90000"/>
          </a:bodyPr>
          <a:lstStyle/>
          <a:p>
            <a:r>
              <a:rPr lang="en-US" dirty="0" smtClean="0"/>
              <a:t>Understanding and measuring what happens inside our applications is crucial.</a:t>
            </a:r>
            <a:endParaRPr lang="en-US" dirty="0"/>
          </a:p>
        </p:txBody>
      </p:sp>
    </p:spTree>
    <p:extLst>
      <p:ext uri="{BB962C8B-B14F-4D97-AF65-F5344CB8AC3E}">
        <p14:creationId xmlns:p14="http://schemas.microsoft.com/office/powerpoint/2007/7/12/main" xmlns="" val="3286590619"/>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Users\nicke\Pictures\Licensed Images\iStock_000008799074Medium.jpg"/>
          <p:cNvPicPr>
            <a:picLocks noChangeAspect="1" noChangeArrowheads="1"/>
          </p:cNvPicPr>
          <p:nvPr/>
        </p:nvPicPr>
        <p:blipFill rotWithShape="1">
          <a:blip r:embed="rId3" cstate="print">
            <a:extLst>
              <a:ext uri="BEBA8EAE-BF5A-486c-A8C5-ECC9F3942E4B">
                <a14:imgProps xmlns:a14="http://schemas.microsoft.com/office/drawing/2007/7/7/main" xmlns="">
                  <a14:imgLayer r:embed="rId4">
                    <a14:imgEffect>
                      <a14:brightnessContrast contrast="20000"/>
                    </a14:imgEffect>
                  </a14:imgLayer>
                </a14:imgProps>
              </a:ext>
              <a:ext uri="28A0092B-C50C-407e-A947-70E740481C1C">
                <a14:useLocalDpi xmlns:a14="http://schemas.microsoft.com/office/drawing/2007/7/7/main" xmlns="" val="0"/>
              </a:ext>
            </a:extLst>
          </a:blip>
          <a:srcRect l="3642" t="3055" r="11937" b="3612"/>
          <a:stretch/>
        </p:blipFill>
        <p:spPr bwMode="auto">
          <a:xfrm>
            <a:off x="-1" y="0"/>
            <a:ext cx="9143999" cy="6857999"/>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4" name="Rectangle 3"/>
          <p:cNvSpPr/>
          <p:nvPr/>
        </p:nvSpPr>
        <p:spPr>
          <a:xfrm>
            <a:off x="0" y="336225"/>
            <a:ext cx="9144000" cy="1714512"/>
          </a:xfrm>
          <a:prstGeom prst="rect">
            <a:avLst/>
          </a:prstGeom>
          <a:blipFill dpi="0" rotWithShape="1">
            <a:blip r:embed="rId5" cstate="print">
              <a:alphaModFix amt="7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normAutofit/>
          </a:bodyPr>
          <a:lstStyle/>
          <a:p>
            <a:r>
              <a:rPr lang="sv-SE" noProof="0" dirty="0" smtClean="0"/>
              <a:t>Questions and Answers.</a:t>
            </a:r>
            <a:endParaRPr lang="sv-SE" noProof="0" dirty="0"/>
          </a:p>
        </p:txBody>
      </p:sp>
      <p:pic>
        <p:nvPicPr>
          <p:cNvPr id="21506" name="Picture 2" descr="C:\Users\nicke\Pictures\Licensed Images\iStock_000005891047Small.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07/7/7/main" xmlns="" val="0"/>
              </a:ext>
            </a:extLst>
          </a:blip>
          <a:srcRect/>
          <a:stretch>
            <a:fillRect/>
          </a:stretch>
        </p:blipFill>
        <p:spPr bwMode="auto">
          <a:xfrm>
            <a:off x="5286380" y="2786058"/>
            <a:ext cx="2485411" cy="3429024"/>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pic>
        <p:nvPicPr>
          <p:cNvPr id="21507" name="Picture 3" descr="C:\Users\nicke\Pictures\Licensed Images\iStock_000006534187Small.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07/7/7/main" xmlns="" val="0"/>
              </a:ext>
            </a:extLst>
          </a:blip>
          <a:srcRect/>
          <a:stretch>
            <a:fillRect/>
          </a:stretch>
        </p:blipFill>
        <p:spPr bwMode="auto">
          <a:xfrm>
            <a:off x="1500166" y="2500306"/>
            <a:ext cx="2786082" cy="4074772"/>
          </a:xfrm>
          <a:prstGeom prst="rect">
            <a:avLst/>
          </a:prstGeom>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Tree>
    <p:extLst>
      <p:ext uri="{BB962C8B-B14F-4D97-AF65-F5344CB8AC3E}">
        <p14:creationId xmlns:p14="http://schemas.microsoft.com/office/powerpoint/2007/7/12/main" xmlns="" val="743935449"/>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es\Documents\My Dropbox\Licensed Images\iStock_000003338142Small.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1" y="-18255"/>
            <a:ext cx="9144001" cy="6876256"/>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sp>
        <p:nvSpPr>
          <p:cNvPr id="4" name="TextBox 3"/>
          <p:cNvSpPr txBox="1"/>
          <p:nvPr/>
        </p:nvSpPr>
        <p:spPr>
          <a:xfrm>
            <a:off x="2483768" y="2276872"/>
            <a:ext cx="3888432" cy="1754326"/>
          </a:xfrm>
          <a:prstGeom prst="rect">
            <a:avLst/>
          </a:prstGeom>
          <a:noFill/>
        </p:spPr>
        <p:txBody>
          <a:bodyPr wrap="square" rtlCol="0">
            <a:spAutoFit/>
          </a:bodyPr>
          <a:lstStyle/>
          <a:p>
            <a:r>
              <a:rPr lang="sv-FI" sz="3600" b="1" dirty="0" smtClean="0">
                <a:solidFill>
                  <a:schemeClr val="bg1"/>
                </a:solidFill>
                <a:latin typeface="ACaslon Regular" pitchFamily="18" charset="0"/>
              </a:rPr>
              <a:t>Ville </a:t>
            </a:r>
            <a:r>
              <a:rPr lang="sv-FI" sz="3600" b="1" dirty="0" err="1" smtClean="0">
                <a:solidFill>
                  <a:schemeClr val="bg1"/>
                </a:solidFill>
                <a:latin typeface="ACaslon Regular" pitchFamily="18" charset="0"/>
              </a:rPr>
              <a:t>Hemmilä</a:t>
            </a:r>
            <a:endParaRPr lang="sv-FI" sz="3600" b="1" dirty="0" smtClean="0">
              <a:solidFill>
                <a:schemeClr val="bg1"/>
              </a:solidFill>
              <a:latin typeface="ACaslon Regular" pitchFamily="18" charset="0"/>
            </a:endParaRPr>
          </a:p>
          <a:p>
            <a:r>
              <a:rPr lang="sv-FI" sz="2400" dirty="0" err="1" smtClean="0">
                <a:solidFill>
                  <a:schemeClr val="bg1"/>
                </a:solidFill>
                <a:latin typeface="ACaslon Regular" pitchFamily="18" charset="0"/>
              </a:rPr>
              <a:t>www.episto.la</a:t>
            </a:r>
            <a:endParaRPr lang="sv-FI" sz="2400" dirty="0" smtClean="0">
              <a:solidFill>
                <a:schemeClr val="bg1"/>
              </a:solidFill>
              <a:latin typeface="ACaslon Regular" pitchFamily="18" charset="0"/>
            </a:endParaRPr>
          </a:p>
          <a:p>
            <a:r>
              <a:rPr lang="sv-FI" sz="2400" dirty="0" err="1" smtClean="0">
                <a:solidFill>
                  <a:schemeClr val="bg1"/>
                </a:solidFill>
                <a:latin typeface="ACaslon Regular" pitchFamily="18" charset="0"/>
              </a:rPr>
              <a:t>ville.hemmila@ecraft.com</a:t>
            </a:r>
            <a:endParaRPr lang="sv-FI" sz="2400" dirty="0" smtClean="0">
              <a:solidFill>
                <a:schemeClr val="bg1"/>
              </a:solidFill>
              <a:latin typeface="ACaslon Regular" pitchFamily="18" charset="0"/>
            </a:endParaRPr>
          </a:p>
          <a:p>
            <a:r>
              <a:rPr lang="sv-FI" sz="2400" dirty="0" smtClean="0">
                <a:solidFill>
                  <a:schemeClr val="bg1"/>
                </a:solidFill>
                <a:latin typeface="ACaslon Regular" pitchFamily="18" charset="0"/>
              </a:rPr>
              <a:t>040 069 5345</a:t>
            </a:r>
            <a:endParaRPr lang="en-US" sz="2400" dirty="0">
              <a:solidFill>
                <a:schemeClr val="bg1"/>
              </a:solidFill>
              <a:latin typeface="ACaslon Regular" pitchFamily="18" charset="0"/>
            </a:endParaRPr>
          </a:p>
        </p:txBody>
      </p:sp>
    </p:spTree>
    <p:extLst>
      <p:ext uri="{BB962C8B-B14F-4D97-AF65-F5344CB8AC3E}">
        <p14:creationId xmlns:p14="http://schemas.microsoft.com/office/powerpoint/2010/main" xmlns="" val="1458785157"/>
      </p:ext>
    </p:extLst>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1026" name="Picture 2" descr="C:\Users\wes\Downloads\Concierge_bg.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07/7/12/main" xmlns="" val="3274108778"/>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Craft">
      <a:majorFont>
        <a:latin typeface="InfoDispRegular-Roman"/>
        <a:ea typeface=""/>
        <a:cs typeface=""/>
      </a:majorFont>
      <a:minorFont>
        <a:latin typeface="InfoDispRegular-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uts:outSpaceData xmlns:outs="http://schemas.microsoft.com/office/2009/outspace/metadata">
  <outs:relatedDates>
    <outs:relatedDate>
      <outs:type>3</outs:type>
      <outs:displayName>Last Modified</outs:displayName>
      <outs:dateTime>2010-01-13T15:30:11Z</outs:dateTime>
      <outs:isPinned>true</outs:isPinned>
    </outs:relatedDate>
    <outs:relatedDate>
      <outs:type>2</outs:type>
      <outs:displayName>Created</outs:displayName>
      <outs:dateTime>2009-02-21T16:12:29Z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Nicklas Andersson</outs:displayName>
          <outs:accountName/>
        </outs:relatedPerson>
      </outs:people>
      <outs:source>0</outs:source>
      <outs:isPinned>true</outs:isPinned>
    </outs:relatedPeopleItem>
    <outs:relatedPeopleItem>
      <outs:category>Last modified by</outs:category>
      <outs:people>
        <outs:relatedPerson>
          <outs:displayName>Andersson, Nicklas</outs:displayName>
          <outs:accountName/>
        </outs:relatedPerson>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E5FCA7F0-82CC-4CEC-8B22-64E648B66C1D}">
  <ds:schemaRefs>
    <ds:schemaRef ds:uri="http://schemas.microsoft.com/office/2009/outspace/metadata"/>
  </ds:schemaRefs>
</ds:datastoreItem>
</file>

<file path=docProps/app.xml><?xml version="1.0" encoding="utf-8"?>
<Properties xmlns="http://schemas.openxmlformats.org/officeDocument/2006/extended-properties" xmlns:vt="http://schemas.openxmlformats.org/officeDocument/2006/docPropsVTypes">
  <TotalTime>14973</TotalTime>
  <Words>5457</Words>
  <Application>Microsoft Office PowerPoint</Application>
  <PresentationFormat>On-screen Show (4:3)</PresentationFormat>
  <Paragraphs>688</Paragraphs>
  <Slides>99</Slides>
  <Notes>97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InfoDispRegular-Roman</vt:lpstr>
      <vt:lpstr>Calibri</vt:lpstr>
      <vt:lpstr>Times New Roman</vt:lpstr>
      <vt:lpstr>TitilliumText14L</vt:lpstr>
      <vt:lpstr>ACaslon Regular</vt:lpstr>
      <vt:lpstr>Office Theme</vt:lpstr>
      <vt:lpstr>Slide 1</vt:lpstr>
      <vt:lpstr>Slide 2</vt:lpstr>
      <vt:lpstr>Slide 3</vt:lpstr>
      <vt:lpstr>Slide 4</vt:lpstr>
      <vt:lpstr>From 100% projects in 2005…</vt:lpstr>
      <vt:lpstr>…to 50% products in 2013.</vt:lpstr>
      <vt:lpstr>The key? Software as a Service and cloud services.</vt:lpstr>
      <vt:lpstr>Today I’ll share with you a few  things we’ve learned along the way.</vt:lpstr>
      <vt:lpstr>Slide 9</vt:lpstr>
      <vt:lpstr>Slide 10</vt:lpstr>
      <vt:lpstr>Slide 11</vt:lpstr>
      <vt:lpstr>Cloud Computing is being insanely  hyped right now.</vt:lpstr>
      <vt:lpstr>Sooner or later you'll have to understand or explain Cloud Computing.</vt:lpstr>
      <vt:lpstr>The hype is obscuring the real value.</vt:lpstr>
      <vt:lpstr>You need to understand how building applications for the cloud is different.</vt:lpstr>
      <vt:lpstr>There are a couple of common usage scenarios.</vt:lpstr>
      <vt:lpstr>Companies choose to deploy some of their internal applications on the cloud.</vt:lpstr>
      <vt:lpstr>Why? Because of the speed  of their own IT department.</vt:lpstr>
      <vt:lpstr>Software companies like us provide service-based offerings through the cloud.</vt:lpstr>
      <vt:lpstr>Why? Because it makes financial sense.</vt:lpstr>
      <vt:lpstr>Slide 21</vt:lpstr>
      <vt:lpstr>The Cloud promises to enable new business models and opportunities.</vt:lpstr>
      <vt:lpstr>You can succeed or fail with less risk.</vt:lpstr>
      <vt:lpstr>Most of the growth periods in our industry have started in someone's garage.</vt:lpstr>
      <vt:lpstr>Developers can be independent from the sysadmins.</vt:lpstr>
      <vt:lpstr>This something-as-a-service  and cloud stuff is confusing!</vt:lpstr>
      <vt:lpstr>We IT people seem to be able to talk about only one thing at a time.</vt:lpstr>
      <vt:lpstr>Slide 28</vt:lpstr>
      <vt:lpstr>The Cloud and Software as a Service  belong together.</vt:lpstr>
      <vt:lpstr>We mix apples and oranges…</vt:lpstr>
      <vt:lpstr>… and confuse a financial model …</vt:lpstr>
      <vt:lpstr>… with a deployment model.</vt:lpstr>
      <vt:lpstr>And we forget what problem we’re  trying to solve for our customers.</vt:lpstr>
      <vt:lpstr>In the end it ends up being just  another marketing exercise.</vt:lpstr>
      <vt:lpstr>Pilvestä voi olla hyötyä oikein käytettynä myös myyntipuolella.</vt:lpstr>
      <vt:lpstr>Sitä pilvi on oikeasti</vt:lpstr>
      <vt:lpstr>Sproodle helps you find the best ideas and improve them </vt:lpstr>
      <vt:lpstr>Slide 38</vt:lpstr>
      <vt:lpstr>Slide 39</vt:lpstr>
      <vt:lpstr>Slide 40</vt:lpstr>
      <vt:lpstr>Slide 41</vt:lpstr>
      <vt:lpstr>Slide 42</vt:lpstr>
      <vt:lpstr>Slide 43</vt:lpstr>
      <vt:lpstr>There is a threefold business opportunity in effective Field Service Management.</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We went through three  stages of maturity.</vt:lpstr>
      <vt:lpstr>So what does this do to our software projects and architecture?</vt:lpstr>
      <vt:lpstr>You are not moving your existing physical architecture to the cloud.</vt:lpstr>
      <vt:lpstr> Therefore your logical architecture needs to be rethought as well.</vt:lpstr>
      <vt:lpstr>Applications should be architected for scalability.</vt:lpstr>
      <vt:lpstr>Being able to scale the front end and the back end separately is a great advantage.</vt:lpstr>
      <vt:lpstr>The front end and the back end communicate asynchronously. Which is hard to develop for.</vt:lpstr>
      <vt:lpstr>A lot of the time our logical architectures  are affected by the tools we use.</vt:lpstr>
      <vt:lpstr>Let's admit it, we take shortcuts when we build applications.</vt:lpstr>
      <vt:lpstr>We mix our presentation layer with our data layer.</vt:lpstr>
      <vt:lpstr>Our applications don't always have a clear separation of concerns between modules.</vt:lpstr>
      <vt:lpstr>And in all honesty, the tools and most samples make it almost too easy to get it wrong…</vt:lpstr>
      <vt:lpstr>Slide 70</vt:lpstr>
      <vt:lpstr>Your current approach to testing might not be so easy to adapt to the Cloud.</vt:lpstr>
      <vt:lpstr>High-performance applications are hard, and few people have experience building them.</vt:lpstr>
      <vt:lpstr>Windows Azure applications should follow a strict architectural pattern.</vt:lpstr>
      <vt:lpstr>Windows Azure is intended for bulk technologies.</vt:lpstr>
      <vt:lpstr>The mainstream web front ends, like ASP.NET with Ajax and Silverlight.</vt:lpstr>
      <vt:lpstr>You can use services based on WCF.</vt:lpstr>
      <vt:lpstr>Anything that requires a separate installation is out.</vt:lpstr>
      <vt:lpstr>Some applications aren't suited for Azure, or not worth the effort.</vt:lpstr>
      <vt:lpstr>Obviously applications that require a close proximity to specific other applications.</vt:lpstr>
      <vt:lpstr>Applications where you've invested  heavily in tools.</vt:lpstr>
      <vt:lpstr>Asiakas ei luota tai laki estää</vt:lpstr>
      <vt:lpstr>Not all applications can easily be deployed to a cloud.</vt:lpstr>
      <vt:lpstr>Slide 83</vt:lpstr>
      <vt:lpstr>Selling something as a service forces  us to architect for usability.</vt:lpstr>
      <vt:lpstr>People still  believe in  the Usability Fairy.</vt:lpstr>
      <vt:lpstr>It’s easy for unsatisfied users of a  service to walk away.</vt:lpstr>
      <vt:lpstr>Running in the cloud forces us to architect for cost.</vt:lpstr>
      <vt:lpstr>Softa ja hardis olleet eri budjeteissa</vt:lpstr>
      <vt:lpstr>Slide 89</vt:lpstr>
      <vt:lpstr>It becomes easier for the bean counters to look at costs they do not understand.</vt:lpstr>
      <vt:lpstr>Architecting for low cost means architecting differently.</vt:lpstr>
      <vt:lpstr>Architecting for multi-tenancy is not something we are used to.</vt:lpstr>
      <vt:lpstr>Miten tehdä oikeasti multitenantteja/paketteja kun asiakas haluaa kuitenkin räätäliä</vt:lpstr>
      <vt:lpstr>Achieving high performance and scalability is difficult.</vt:lpstr>
      <vt:lpstr>Conclusion: Both the service aspect and the cloud aspect affect how we design software.</vt:lpstr>
      <vt:lpstr>Understanding and measuring what happens inside our applications is crucial.</vt:lpstr>
      <vt:lpstr>Questions and Answers.</vt:lpstr>
      <vt:lpstr>Slide 98</vt:lpstr>
      <vt:lpstr>Slide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Nicklas Andersson</dc:creator>
  <cp:lastModifiedBy>vhemmila</cp:lastModifiedBy>
  <cp:revision>775</cp:revision>
  <dcterms:created xsi:type="dcterms:W3CDTF">2009-02-21T16:12:29Z</dcterms:created>
  <dcterms:modified xsi:type="dcterms:W3CDTF">2010-06-07T13:50:34Z</dcterms:modified>
</cp:coreProperties>
</file>