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22" r:id="rId3"/>
    <p:sldMasterId id="2147483733" r:id="rId4"/>
    <p:sldMasterId id="2147483743" r:id="rId5"/>
    <p:sldMasterId id="2147483776" r:id="rId6"/>
    <p:sldMasterId id="2147483788" r:id="rId7"/>
    <p:sldMasterId id="2147483798" r:id="rId8"/>
    <p:sldMasterId id="2147483817" r:id="rId9"/>
    <p:sldMasterId id="2147483837" r:id="rId10"/>
    <p:sldMasterId id="2147483857" r:id="rId11"/>
  </p:sldMasterIdLst>
  <p:notesMasterIdLst>
    <p:notesMasterId r:id="rId23"/>
  </p:notesMasterIdLst>
  <p:handoutMasterIdLst>
    <p:handoutMasterId r:id="rId24"/>
  </p:handoutMasterIdLst>
  <p:sldIdLst>
    <p:sldId id="453" r:id="rId12"/>
    <p:sldId id="257" r:id="rId13"/>
    <p:sldId id="454" r:id="rId14"/>
    <p:sldId id="450" r:id="rId15"/>
    <p:sldId id="448" r:id="rId16"/>
    <p:sldId id="451" r:id="rId17"/>
    <p:sldId id="328" r:id="rId18"/>
    <p:sldId id="393" r:id="rId19"/>
    <p:sldId id="350" r:id="rId20"/>
    <p:sldId id="449" r:id="rId21"/>
    <p:sldId id="447" r:id="rId22"/>
  </p:sldIdLst>
  <p:sldSz cx="9144000" cy="6858000" type="screen4x3"/>
  <p:notesSz cx="6985000" cy="92837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FFFFF" mc:Ignorable=""/>
    <a:srgbClr xmlns:mc="http://schemas.openxmlformats.org/markup-compatibility/2006" xmlns:a14="http://schemas.microsoft.com/office/drawing/2010/main" val="000000" mc:Ignorable=""/>
    <a:srgbClr xmlns:mc="http://schemas.openxmlformats.org/markup-compatibility/2006" xmlns:a14="http://schemas.microsoft.com/office/drawing/2010/main" val="333333" mc:Ignorable=""/>
    <a:srgbClr xmlns:mc="http://schemas.openxmlformats.org/markup-compatibility/2006" xmlns:a14="http://schemas.microsoft.com/office/drawing/2010/main" val="292929" mc:Ignorable=""/>
    <a:srgbClr xmlns:mc="http://schemas.openxmlformats.org/markup-compatibility/2006" xmlns:a14="http://schemas.microsoft.com/office/drawing/2010/main" val="F8F57B" mc:Ignorable=""/>
    <a:srgbClr xmlns:mc="http://schemas.openxmlformats.org/markup-compatibility/2006" xmlns:a14="http://schemas.microsoft.com/office/drawing/2010/main" val="F6AE1E" mc:Ignorable=""/>
    <a:srgbClr xmlns:mc="http://schemas.openxmlformats.org/markup-compatibility/2006" xmlns:a14="http://schemas.microsoft.com/office/drawing/2010/main" val="FF0066" mc:Ignorable=""/>
    <a:srgbClr xmlns:mc="http://schemas.openxmlformats.org/markup-compatibility/2006" xmlns:a14="http://schemas.microsoft.com/office/drawing/2010/main" val="F3AF35" mc:Ignorable=""/>
    <a:srgbClr xmlns:mc="http://schemas.openxmlformats.org/markup-compatibility/2006" xmlns:a14="http://schemas.microsoft.com/office/drawing/2010/main" val="9C42E6" mc:Ignorable=""/>
    <a:srgbClr xmlns:mc="http://schemas.openxmlformats.org/markup-compatibility/2006" xmlns:a14="http://schemas.microsoft.com/office/drawing/2010/main" val="D1943B"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75331" autoAdjust="0"/>
  </p:normalViewPr>
  <p:slideViewPr>
    <p:cSldViewPr snapToGrid="0">
      <p:cViewPr>
        <p:scale>
          <a:sx n="75" d="100"/>
          <a:sy n="75" d="100"/>
        </p:scale>
        <p:origin x="-876" y="-72"/>
      </p:cViewPr>
      <p:guideLst>
        <p:guide orient="horz" pos="204"/>
        <p:guide orient="horz" pos="912"/>
        <p:guide orient="horz" pos="1484"/>
        <p:guide orient="horz" pos="1200"/>
        <p:guide orient="horz" pos="2389"/>
        <p:guide orient="horz" pos="4176"/>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56" d="100"/>
          <a:sy n="56" d="100"/>
        </p:scale>
        <p:origin x="-2508"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2" tIns="46476" rIns="92952" bIns="46476" rtlCol="0"/>
          <a:lstStyle>
            <a:lvl1pPr algn="l">
              <a:defRPr sz="1200"/>
            </a:lvl1pPr>
          </a:lstStyle>
          <a:p>
            <a:r>
              <a:rPr lang="en-US" dirty="0" smtClean="0">
                <a:latin typeface="Segoe UI" pitchFamily="34" charset="0"/>
              </a:rPr>
              <a:t>PDC 2009</a:t>
            </a:r>
            <a:endParaRPr lang="en-US" dirty="0">
              <a:latin typeface="Segoe UI" pitchFamily="34" charset="0"/>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2" tIns="46476" rIns="92952" bIns="46476" rtlCol="0"/>
          <a:lstStyle>
            <a:lvl1pPr algn="r">
              <a:defRPr sz="1200"/>
            </a:lvl1pPr>
          </a:lstStyle>
          <a:p>
            <a:fld id="{1C3F5198-D814-4F07-A84F-942E63C84983}" type="datetimeFigureOut">
              <a:rPr lang="en-US" smtClean="0">
                <a:latin typeface="Segoe UI" pitchFamily="34" charset="0"/>
              </a:rPr>
              <a:pPr/>
              <a:t>12/15/2009</a:t>
            </a:fld>
            <a:endParaRPr lang="en-US" dirty="0">
              <a:latin typeface="Segoe UI" pitchFamily="34" charset="0"/>
            </a:endParaRPr>
          </a:p>
        </p:txBody>
      </p:sp>
      <p:sp>
        <p:nvSpPr>
          <p:cNvPr id="4" name="Footer Placeholder 3"/>
          <p:cNvSpPr>
            <a:spLocks noGrp="1"/>
          </p:cNvSpPr>
          <p:nvPr>
            <p:ph type="ftr" sz="quarter" idx="2"/>
          </p:nvPr>
        </p:nvSpPr>
        <p:spPr>
          <a:xfrm>
            <a:off x="1" y="8817904"/>
            <a:ext cx="6364111" cy="464185"/>
          </a:xfrm>
          <a:prstGeom prst="rect">
            <a:avLst/>
          </a:prstGeom>
        </p:spPr>
        <p:txBody>
          <a:bodyPr vert="horz" lIns="92952" tIns="46476" rIns="92952" bIns="46476" rtlCol="0" anchor="b"/>
          <a:lstStyle>
            <a:lvl1pPr algn="l">
              <a:defRPr sz="1200"/>
            </a:lvl1pPr>
          </a:lstStyle>
          <a:p>
            <a:r>
              <a:rPr lang="en-US" sz="500" dirty="0" smtClean="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10/main" val="000000" mc:Ignorable=""/>
                </a:solidFill>
                <a:latin typeface="Segoe UI" pitchFamily="34" charset="0"/>
              </a:rPr>
            </a:br>
            <a:r>
              <a:rPr lang="en-US" sz="500"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64112" y="8817904"/>
            <a:ext cx="619272" cy="464185"/>
          </a:xfrm>
          <a:prstGeom prst="rect">
            <a:avLst/>
          </a:prstGeom>
        </p:spPr>
        <p:txBody>
          <a:bodyPr vert="horz" lIns="92952" tIns="46476" rIns="92952" bIns="46476"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08446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2" tIns="46476" rIns="92952" bIns="46476" rtlCol="0"/>
          <a:lstStyle>
            <a:lvl1pPr algn="l">
              <a:defRPr sz="1200">
                <a:latin typeface="Segoe UI" pitchFamily="34" charset="0"/>
              </a:defRPr>
            </a:lvl1pPr>
          </a:lstStyle>
          <a:p>
            <a:r>
              <a:rPr lang="en-US" dirty="0" smtClean="0"/>
              <a:t>PDC 2009</a:t>
            </a: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2" tIns="46476" rIns="92952" bIns="46476" rtlCol="0"/>
          <a:lstStyle>
            <a:lvl1pPr algn="r">
              <a:defRPr sz="1200">
                <a:latin typeface="Segoe UI" pitchFamily="34" charset="0"/>
              </a:defRPr>
            </a:lvl1pPr>
          </a:lstStyle>
          <a:p>
            <a:fld id="{7C3FBCD4-166E-446F-AF18-7D4A0CF9AEF6}" type="datetimeFigureOut">
              <a:rPr lang="en-US" smtClean="0"/>
              <a:pPr/>
              <a:t>12/15/2009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2" tIns="46476" rIns="92952" bIns="46476"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2" tIns="46476" rIns="92952" bIns="464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17904"/>
            <a:ext cx="6286500" cy="464185"/>
          </a:xfrm>
          <a:prstGeom prst="rect">
            <a:avLst/>
          </a:prstGeom>
        </p:spPr>
        <p:txBody>
          <a:bodyPr vert="horz" lIns="92952" tIns="46476" rIns="92952" bIns="46476" rtlCol="0" anchor="b"/>
          <a:lstStyle>
            <a:lvl1pPr algn="l">
              <a:defRPr sz="500">
                <a:latin typeface="Segoe" pitchFamily="34" charset="0"/>
              </a:defRPr>
            </a:lvl1pPr>
          </a:lstStyle>
          <a:p>
            <a:r>
              <a:rPr lang="en-US" dirty="0" smtClean="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286501" y="8817904"/>
            <a:ext cx="696883" cy="464185"/>
          </a:xfrm>
          <a:prstGeom prst="rect">
            <a:avLst/>
          </a:prstGeom>
        </p:spPr>
        <p:txBody>
          <a:bodyPr vert="horz" lIns="92952" tIns="46476" rIns="92952" bIns="46476"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88686478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12/15/2009 6:48 PM</a:t>
            </a:fld>
            <a:endParaRPr lang="en-US" dirty="0"/>
          </a:p>
        </p:txBody>
      </p:sp>
      <p:sp>
        <p:nvSpPr>
          <p:cNvPr id="6" name="Footer Placeholder 5"/>
          <p:cNvSpPr>
            <a:spLocks noGrp="1"/>
          </p:cNvSpPr>
          <p:nvPr>
            <p:ph type="ftr" sz="quarter" idx="12"/>
          </p:nvPr>
        </p:nvSpPr>
        <p:spPr>
          <a:xfrm>
            <a:off x="0" y="8817904"/>
            <a:ext cx="6286500" cy="464185"/>
          </a:xfrm>
        </p:spPr>
        <p:txBody>
          <a:bodyPr/>
          <a:lstStyle/>
          <a:p>
            <a:r>
              <a:rPr lang="en-US" dirty="0" smtClean="0">
                <a:solidFill>
                  <a:srgbClr xmlns:mc="http://schemas.openxmlformats.org/markup-compatibility/2006" xmlns:a14="http://schemas.microsoft.com/office/drawing/2010/main" val="000000" mc:Ignorable=""/>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286501" y="8817904"/>
            <a:ext cx="696883" cy="464185"/>
          </a:xfrm>
        </p:spPr>
        <p:txBody>
          <a:bodyPr/>
          <a:lstStyle/>
          <a:p>
            <a:fld id="{EC87E0CF-87F6-4B58-B8B8-DCAB2DAAF3C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12/15/2009 6:37 PM</a:t>
            </a:fld>
            <a:endParaRPr lang="en-US" dirty="0"/>
          </a:p>
        </p:txBody>
      </p:sp>
      <p:sp>
        <p:nvSpPr>
          <p:cNvPr id="6" name="Footer Placeholder 5"/>
          <p:cNvSpPr>
            <a:spLocks noGrp="1"/>
          </p:cNvSpPr>
          <p:nvPr>
            <p:ph type="ftr" sz="quarter" idx="12"/>
          </p:nvPr>
        </p:nvSpPr>
        <p:spPr>
          <a:xfrm>
            <a:off x="0" y="8817904"/>
            <a:ext cx="6286500" cy="464185"/>
          </a:xfrm>
        </p:spPr>
        <p:txBody>
          <a:bodyPr/>
          <a:lstStyle/>
          <a:p>
            <a:r>
              <a:rPr lang="en-US" dirty="0" smtClean="0">
                <a:solidFill>
                  <a:srgbClr xmlns:mc="http://schemas.openxmlformats.org/markup-compatibility/2006" xmlns:a14="http://schemas.microsoft.com/office/drawing/2010/main" val="000000" mc:Ignorable=""/>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286501" y="8817904"/>
            <a:ext cx="696883" cy="464185"/>
          </a:xfrm>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Nykyaikainen</a:t>
            </a:r>
            <a:r>
              <a:rPr lang="en-US" dirty="0" smtClean="0"/>
              <a:t> </a:t>
            </a:r>
            <a:r>
              <a:rPr lang="en-US" dirty="0" err="1" smtClean="0"/>
              <a:t>ohjemointiympäristö</a:t>
            </a:r>
            <a:r>
              <a:rPr lang="en-US" dirty="0" smtClean="0"/>
              <a:t> on </a:t>
            </a:r>
            <a:r>
              <a:rPr lang="en-US" dirty="0" err="1" smtClean="0"/>
              <a:t>monimutkainen</a:t>
            </a:r>
            <a:r>
              <a:rPr lang="en-US" dirty="0" smtClean="0"/>
              <a:t> – </a:t>
            </a:r>
            <a:r>
              <a:rPr lang="en-US" dirty="0" err="1" smtClean="0"/>
              <a:t>palvelin</a:t>
            </a:r>
            <a:r>
              <a:rPr lang="en-US" dirty="0" smtClean="0"/>
              <a:t>, pc,</a:t>
            </a:r>
            <a:r>
              <a:rPr lang="en-US" baseline="0" dirty="0" smtClean="0"/>
              <a:t> </a:t>
            </a:r>
            <a:r>
              <a:rPr lang="en-US" baseline="0" dirty="0" err="1" smtClean="0"/>
              <a:t>selain</a:t>
            </a:r>
            <a:r>
              <a:rPr lang="en-US" baseline="0" dirty="0" smtClean="0"/>
              <a:t>, </a:t>
            </a:r>
            <a:r>
              <a:rPr lang="en-US" baseline="0" dirty="0" err="1" smtClean="0"/>
              <a:t>mobiili</a:t>
            </a:r>
            <a:r>
              <a:rPr lang="en-US" baseline="0" dirty="0" smtClean="0"/>
              <a:t>, TV </a:t>
            </a:r>
            <a:r>
              <a:rPr lang="en-US" baseline="0" dirty="0" err="1" smtClean="0"/>
              <a:t>ja</a:t>
            </a:r>
            <a:r>
              <a:rPr lang="en-US" baseline="0" dirty="0" smtClean="0"/>
              <a:t> </a:t>
            </a:r>
            <a:r>
              <a:rPr lang="en-US" baseline="0" dirty="0" err="1" smtClean="0"/>
              <a:t>pelit</a:t>
            </a:r>
            <a:r>
              <a:rPr lang="en-US" baseline="0" dirty="0" smtClean="0"/>
              <a:t>. </a:t>
            </a:r>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err="1" smtClean="0"/>
              <a:t>Monimutkaisuudesta</a:t>
            </a:r>
            <a:r>
              <a:rPr lang="en-US" baseline="0" dirty="0" smtClean="0"/>
              <a:t> </a:t>
            </a:r>
            <a:r>
              <a:rPr lang="en-US" baseline="0" dirty="0" err="1" smtClean="0"/>
              <a:t>kaiken</a:t>
            </a:r>
            <a:r>
              <a:rPr lang="en-US" baseline="0" dirty="0" smtClean="0"/>
              <a:t> </a:t>
            </a:r>
            <a:r>
              <a:rPr lang="en-US" baseline="0" dirty="0" err="1" smtClean="0"/>
              <a:t>pitäisi</a:t>
            </a:r>
            <a:r>
              <a:rPr lang="en-US" baseline="0" dirty="0" smtClean="0"/>
              <a:t> </a:t>
            </a:r>
            <a:r>
              <a:rPr lang="en-US" baseline="0" dirty="0" err="1" smtClean="0"/>
              <a:t>voida</a:t>
            </a:r>
            <a:r>
              <a:rPr lang="en-US" baseline="0" dirty="0" smtClean="0"/>
              <a:t> </a:t>
            </a:r>
            <a:r>
              <a:rPr lang="en-US" baseline="0" dirty="0" err="1" smtClean="0"/>
              <a:t>toimia</a:t>
            </a:r>
            <a:r>
              <a:rPr lang="en-US" baseline="0" dirty="0" smtClean="0"/>
              <a:t> </a:t>
            </a:r>
            <a:r>
              <a:rPr lang="en-US" baseline="0" dirty="0" err="1" smtClean="0"/>
              <a:t>yhdessä</a:t>
            </a:r>
            <a:r>
              <a:rPr lang="en-US" baseline="0" dirty="0" smtClean="0"/>
              <a:t> </a:t>
            </a:r>
            <a:r>
              <a:rPr lang="en-US" baseline="0" dirty="0" err="1" smtClean="0"/>
              <a:t>ja</a:t>
            </a:r>
            <a:r>
              <a:rPr lang="en-US" baseline="0" dirty="0" smtClean="0"/>
              <a:t> olla </a:t>
            </a:r>
            <a:r>
              <a:rPr lang="en-US" baseline="0" dirty="0" err="1" smtClean="0"/>
              <a:t>käyttälle</a:t>
            </a:r>
            <a:r>
              <a:rPr lang="en-US" baseline="0" dirty="0" smtClean="0"/>
              <a:t> </a:t>
            </a:r>
            <a:r>
              <a:rPr lang="en-US" baseline="0" dirty="0" err="1" smtClean="0"/>
              <a:t>helppokäyttöistä</a:t>
            </a:r>
            <a:r>
              <a:rPr lang="en-US" baseline="0" dirty="0" smtClean="0"/>
              <a:t>. </a:t>
            </a:r>
            <a:endParaRPr lang="en-US" dirty="0" smtClean="0"/>
          </a:p>
          <a:p>
            <a:r>
              <a:rPr lang="en-US" baseline="0" dirty="0" err="1" smtClean="0"/>
              <a:t>Kaikki</a:t>
            </a:r>
            <a:r>
              <a:rPr lang="en-US" baseline="0" dirty="0" smtClean="0"/>
              <a:t> </a:t>
            </a:r>
            <a:r>
              <a:rPr lang="en-US" baseline="0" dirty="0" err="1" smtClean="0"/>
              <a:t>voivat</a:t>
            </a:r>
            <a:r>
              <a:rPr lang="en-US" baseline="0" dirty="0" smtClean="0"/>
              <a:t> </a:t>
            </a:r>
            <a:r>
              <a:rPr lang="en-US" baseline="0" dirty="0" err="1" smtClean="0"/>
              <a:t>myös</a:t>
            </a:r>
            <a:r>
              <a:rPr lang="en-US" baseline="0" dirty="0" smtClean="0"/>
              <a:t> </a:t>
            </a:r>
            <a:r>
              <a:rPr lang="en-US" baseline="0" dirty="0" err="1" smtClean="0"/>
              <a:t>käyttää</a:t>
            </a:r>
            <a:r>
              <a:rPr lang="en-US" baseline="0" dirty="0" smtClean="0"/>
              <a:t> </a:t>
            </a:r>
            <a:r>
              <a:rPr lang="en-US" baseline="0" dirty="0" err="1" smtClean="0"/>
              <a:t>pilvipalveluita</a:t>
            </a:r>
            <a:r>
              <a:rPr lang="en-US" baseline="0" dirty="0" smtClean="0"/>
              <a:t>.</a:t>
            </a:r>
          </a:p>
          <a:p>
            <a:endParaRPr lang="en-US" dirty="0" smtClean="0"/>
          </a:p>
          <a:p>
            <a:r>
              <a:rPr lang="en-US" dirty="0" smtClean="0"/>
              <a:t>Three screens and the cloud - </a:t>
            </a:r>
            <a:r>
              <a:rPr lang="en-US" dirty="0" err="1" smtClean="0"/>
              <a:t>Kolme</a:t>
            </a:r>
            <a:r>
              <a:rPr lang="en-US" dirty="0" smtClean="0"/>
              <a:t> </a:t>
            </a:r>
            <a:r>
              <a:rPr lang="en-US" dirty="0" err="1" smtClean="0"/>
              <a:t>näyttöä</a:t>
            </a:r>
            <a:r>
              <a:rPr lang="en-US" dirty="0" smtClean="0"/>
              <a:t> </a:t>
            </a:r>
            <a:r>
              <a:rPr lang="en-US" dirty="0" err="1" smtClean="0"/>
              <a:t>j</a:t>
            </a:r>
            <a:r>
              <a:rPr lang="en-US" baseline="0" dirty="0" err="1" smtClean="0"/>
              <a:t>a</a:t>
            </a:r>
            <a:r>
              <a:rPr lang="en-US" baseline="0" dirty="0" smtClean="0"/>
              <a:t> </a:t>
            </a:r>
            <a:r>
              <a:rPr lang="en-US" baseline="0" dirty="0" err="1" smtClean="0"/>
              <a:t>pilvi</a:t>
            </a:r>
            <a:endParaRPr lang="en-US" baseline="0" dirty="0" smtClean="0"/>
          </a:p>
          <a:p>
            <a:endParaRPr lang="en-US" dirty="0" smtClean="0"/>
          </a:p>
          <a:p>
            <a:r>
              <a:rPr lang="en-US" dirty="0" err="1" smtClean="0"/>
              <a:t>Saumaton</a:t>
            </a:r>
            <a:r>
              <a:rPr lang="en-US" dirty="0" smtClean="0"/>
              <a:t> </a:t>
            </a:r>
            <a:r>
              <a:rPr lang="en-US" dirty="0" err="1" smtClean="0"/>
              <a:t>käyttäjäkokemus</a:t>
            </a:r>
            <a:r>
              <a:rPr lang="en-US" baseline="0" dirty="0" smtClean="0"/>
              <a:t> </a:t>
            </a:r>
            <a:r>
              <a:rPr lang="en-US" baseline="0" dirty="0" err="1" smtClean="0"/>
              <a:t>mobiilissa</a:t>
            </a:r>
            <a:r>
              <a:rPr lang="en-US" baseline="0" dirty="0" smtClean="0"/>
              <a:t>, </a:t>
            </a:r>
            <a:r>
              <a:rPr lang="en-US" baseline="0" dirty="0" err="1" smtClean="0"/>
              <a:t>pc:llä</a:t>
            </a:r>
            <a:r>
              <a:rPr lang="en-US" baseline="0" dirty="0" smtClean="0"/>
              <a:t> </a:t>
            </a:r>
            <a:r>
              <a:rPr lang="en-US" baseline="0" dirty="0" err="1" smtClean="0"/>
              <a:t>ja</a:t>
            </a:r>
            <a:r>
              <a:rPr lang="en-US" baseline="0" dirty="0" smtClean="0"/>
              <a:t> </a:t>
            </a:r>
            <a:r>
              <a:rPr lang="en-US" baseline="0" dirty="0" err="1" smtClean="0"/>
              <a:t>isolla</a:t>
            </a:r>
            <a:r>
              <a:rPr lang="en-US" baseline="0" dirty="0" smtClean="0"/>
              <a:t> </a:t>
            </a:r>
            <a:r>
              <a:rPr lang="en-US" baseline="0" dirty="0" err="1" smtClean="0"/>
              <a:t>näytöllä</a:t>
            </a:r>
            <a:endParaRPr lang="en-US" baseline="0" dirty="0" smtClean="0"/>
          </a:p>
          <a:p>
            <a:endParaRPr lang="en-US" baseline="0" dirty="0" smtClean="0"/>
          </a:p>
          <a:p>
            <a:r>
              <a:rPr lang="en-US" baseline="0" dirty="0" err="1" smtClean="0"/>
              <a:t>Olemassa</a:t>
            </a:r>
            <a:r>
              <a:rPr lang="en-US" baseline="0" dirty="0" smtClean="0"/>
              <a:t> </a:t>
            </a:r>
            <a:r>
              <a:rPr lang="en-US" baseline="0" dirty="0" err="1" smtClean="0"/>
              <a:t>olevan</a:t>
            </a:r>
            <a:r>
              <a:rPr lang="en-US" baseline="0" dirty="0" smtClean="0"/>
              <a:t> </a:t>
            </a:r>
            <a:r>
              <a:rPr lang="en-US" baseline="0" dirty="0" err="1" smtClean="0"/>
              <a:t>osaamisen</a:t>
            </a:r>
            <a:r>
              <a:rPr lang="en-US" baseline="0" dirty="0" smtClean="0"/>
              <a:t> </a:t>
            </a:r>
            <a:r>
              <a:rPr lang="en-US" baseline="0" dirty="0" err="1" smtClean="0"/>
              <a:t>ja</a:t>
            </a:r>
            <a:r>
              <a:rPr lang="en-US" baseline="0" dirty="0" smtClean="0"/>
              <a:t> </a:t>
            </a:r>
            <a:r>
              <a:rPr lang="en-US" baseline="0" dirty="0" err="1" smtClean="0"/>
              <a:t>investointien</a:t>
            </a:r>
            <a:r>
              <a:rPr lang="en-US" baseline="0" dirty="0" smtClean="0"/>
              <a:t> </a:t>
            </a:r>
            <a:r>
              <a:rPr lang="en-US" baseline="0" dirty="0" err="1" smtClean="0"/>
              <a:t>hyväksikäyttö</a:t>
            </a:r>
            <a:r>
              <a:rPr lang="en-US" baseline="0" dirty="0" smtClean="0"/>
              <a:t> </a:t>
            </a:r>
            <a:r>
              <a:rPr lang="en-US" baseline="0" dirty="0" err="1" smtClean="0"/>
              <a:t>myös</a:t>
            </a:r>
            <a:r>
              <a:rPr lang="en-US" baseline="0" dirty="0" smtClean="0"/>
              <a:t> </a:t>
            </a:r>
            <a:r>
              <a:rPr lang="en-US" baseline="0" dirty="0" err="1" smtClean="0"/>
              <a:t>silloin</a:t>
            </a:r>
            <a:r>
              <a:rPr lang="en-US" baseline="0" dirty="0" smtClean="0"/>
              <a:t> kun </a:t>
            </a:r>
            <a:r>
              <a:rPr lang="en-US" baseline="0" dirty="0" err="1" smtClean="0"/>
              <a:t>tehdään</a:t>
            </a:r>
            <a:r>
              <a:rPr lang="en-US" baseline="0" dirty="0" smtClean="0"/>
              <a:t> </a:t>
            </a:r>
            <a:r>
              <a:rPr lang="en-US" baseline="0" dirty="0" err="1" smtClean="0"/>
              <a:t>sovelluksia</a:t>
            </a:r>
            <a:r>
              <a:rPr lang="en-US" baseline="0" dirty="0" smtClean="0"/>
              <a:t> </a:t>
            </a:r>
            <a:r>
              <a:rPr lang="en-US" baseline="0" dirty="0" err="1" smtClean="0"/>
              <a:t>pilveen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79607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Segoe UI" pitchFamily="34" charset="0"/>
                <a:ea typeface="+mn-ea"/>
                <a:cs typeface="+mn-cs"/>
              </a:rPr>
              <a:t>A hybrid model will and should dominate for the next 10 years - Gartner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48383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aseline="0" dirty="0" err="1" smtClean="0"/>
              <a:t>Muutokselle</a:t>
            </a:r>
            <a:r>
              <a:rPr lang="en-US" sz="800" baseline="0" dirty="0" smtClean="0"/>
              <a:t> </a:t>
            </a:r>
            <a:r>
              <a:rPr lang="en-US" sz="800" baseline="0" dirty="0" err="1" smtClean="0"/>
              <a:t>ja</a:t>
            </a:r>
            <a:r>
              <a:rPr lang="en-US" sz="800" baseline="0" dirty="0" smtClean="0"/>
              <a:t> </a:t>
            </a:r>
            <a:r>
              <a:rPr lang="en-US" sz="800" baseline="0" dirty="0" err="1" smtClean="0"/>
              <a:t>uudelle</a:t>
            </a:r>
            <a:r>
              <a:rPr lang="en-US" sz="800" baseline="0" dirty="0" smtClean="0"/>
              <a:t> </a:t>
            </a:r>
            <a:r>
              <a:rPr lang="en-US" sz="800" baseline="0" dirty="0" err="1" smtClean="0"/>
              <a:t>ajattelulle</a:t>
            </a:r>
            <a:r>
              <a:rPr lang="en-US" sz="800" baseline="0" dirty="0" smtClean="0"/>
              <a:t> on </a:t>
            </a:r>
            <a:r>
              <a:rPr lang="en-US" sz="800" baseline="0" dirty="0" err="1" smtClean="0"/>
              <a:t>kysysntää</a:t>
            </a:r>
            <a:r>
              <a:rPr lang="en-US" sz="800" baseline="0" dirty="0" smtClean="0"/>
              <a:t>. </a:t>
            </a:r>
            <a:r>
              <a:rPr lang="en-US" sz="800" baseline="0" dirty="0" err="1" smtClean="0"/>
              <a:t>Asiakkaat</a:t>
            </a:r>
            <a:r>
              <a:rPr lang="en-US" sz="800" baseline="0" dirty="0" smtClean="0"/>
              <a:t> </a:t>
            </a:r>
            <a:r>
              <a:rPr lang="en-US" sz="800" baseline="0" dirty="0" err="1" smtClean="0"/>
              <a:t>vaativat</a:t>
            </a:r>
            <a:r>
              <a:rPr lang="en-US" sz="800" baseline="0" dirty="0" smtClean="0"/>
              <a:t> </a:t>
            </a:r>
            <a:r>
              <a:rPr lang="en-US" sz="800" baseline="0" dirty="0" err="1" smtClean="0"/>
              <a:t>enemmän</a:t>
            </a:r>
            <a:r>
              <a:rPr lang="en-US" sz="800" baseline="0" dirty="0" smtClean="0"/>
              <a:t>.</a:t>
            </a:r>
          </a:p>
          <a:p>
            <a:endParaRPr lang="en-US" sz="80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485">
              <a:spcAft>
                <a:spcPts val="339"/>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Gartner annual Application Architecture, Development and Integration (AADI) Summit in Las Vegas</a:t>
            </a:r>
            <a:r>
              <a:rPr lang="en-US" sz="900" kern="1200" baseline="0" dirty="0" smtClean="0">
                <a:solidFill>
                  <a:schemeClr val="tx1"/>
                </a:solidFill>
                <a:effectLst/>
                <a:latin typeface="Segoe UI" pitchFamily="34" charset="0"/>
                <a:ea typeface="+mn-ea"/>
                <a:cs typeface="+mn-cs"/>
              </a:rPr>
              <a:t> </a:t>
            </a:r>
            <a:r>
              <a:rPr lang="en-US" sz="900" kern="1200" baseline="0" dirty="0" err="1" smtClean="0">
                <a:solidFill>
                  <a:schemeClr val="tx1"/>
                </a:solidFill>
                <a:effectLst/>
                <a:latin typeface="Segoe UI" pitchFamily="34" charset="0"/>
                <a:ea typeface="+mn-ea"/>
                <a:cs typeface="+mn-cs"/>
              </a:rPr>
              <a:t>viime</a:t>
            </a:r>
            <a:r>
              <a:rPr lang="en-US" sz="900" kern="1200" baseline="0" dirty="0" smtClean="0">
                <a:solidFill>
                  <a:schemeClr val="tx1"/>
                </a:solidFill>
                <a:effectLst/>
                <a:latin typeface="Segoe UI" pitchFamily="34" charset="0"/>
                <a:ea typeface="+mn-ea"/>
                <a:cs typeface="+mn-cs"/>
              </a:rPr>
              <a:t> </a:t>
            </a:r>
            <a:r>
              <a:rPr lang="en-US" sz="900" kern="1200" baseline="0" dirty="0" err="1" smtClean="0">
                <a:solidFill>
                  <a:schemeClr val="tx1"/>
                </a:solidFill>
                <a:effectLst/>
                <a:latin typeface="Segoe UI" pitchFamily="34" charset="0"/>
                <a:ea typeface="+mn-ea"/>
                <a:cs typeface="+mn-cs"/>
              </a:rPr>
              <a:t>viikolla</a:t>
            </a:r>
            <a:endParaRPr lang="en-US" sz="900" kern="1200" baseline="0" dirty="0" smtClean="0">
              <a:solidFill>
                <a:schemeClr val="tx1"/>
              </a:solidFill>
              <a:effectLst/>
              <a:latin typeface="Segoe UI" pitchFamily="34" charset="0"/>
              <a:ea typeface="+mn-ea"/>
              <a:cs typeface="+mn-cs"/>
            </a:endParaRPr>
          </a:p>
          <a:p>
            <a:endParaRPr lang="en-US" sz="9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i="1" kern="1200" dirty="0" smtClean="0">
                <a:solidFill>
                  <a:schemeClr val="tx1"/>
                </a:solidFill>
                <a:effectLst/>
                <a:latin typeface="Segoe UI" pitchFamily="34" charset="0"/>
                <a:ea typeface="+mn-ea"/>
                <a:cs typeface="+mn-cs"/>
              </a:rPr>
              <a:t>“Microsoft offers the most ambitious cloud strategy of any vendor. The Windows Azure platform shows a shift in Microsoft’s strategy to the Web and cloud computing. This approach is visionary and pragmatic, expanding Microsoft’s ‘software + services’ approach to all offerings, and affecting all Microsoft products for the next decade. Rather than a vision that reduces client and on-premises solutions requiring new developer tools and languages, Microsoft focuses on bringing .NET developers to the new paradigm (of cloud) and blending on-premises solutions with the cloud. Going forward, we see the advancements of Windows Azure showing up in Windows Server.”</a:t>
            </a:r>
            <a:endParaRPr lang="en-US" sz="900" kern="1200" dirty="0" smtClean="0">
              <a:solidFill>
                <a:schemeClr val="tx1"/>
              </a:solidFill>
              <a:effectLst/>
              <a:latin typeface="Segoe UI" pitchFamily="34" charset="0"/>
              <a:ea typeface="+mn-ea"/>
              <a:cs typeface="+mn-cs"/>
            </a:endParaRPr>
          </a:p>
          <a:p>
            <a:endParaRPr lang="en-US"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68922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12/15/2009 9:09 AM</a:t>
            </a:fld>
            <a:endParaRPr lang="en-US" dirty="0">
              <a:solidFill>
                <a:prstClr val="black"/>
              </a:solidFill>
            </a:endParaRPr>
          </a:p>
        </p:txBody>
      </p:sp>
      <p:sp>
        <p:nvSpPr>
          <p:cNvPr id="6" name="Footer Placeholder 5"/>
          <p:cNvSpPr>
            <a:spLocks noGrp="1"/>
          </p:cNvSpPr>
          <p:nvPr>
            <p:ph type="ftr" sz="quarter" idx="12"/>
          </p:nvPr>
        </p:nvSpPr>
        <p:spPr>
          <a:xfrm>
            <a:off x="0" y="8817904"/>
            <a:ext cx="6286500" cy="464185"/>
          </a:xfrm>
        </p:spPr>
        <p:txBody>
          <a:bodyPr/>
          <a:lstStyle/>
          <a:p>
            <a:r>
              <a:rPr lang="en-US" dirty="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xmlns:mc="http://schemas.openxmlformats.org/markup-compatibility/2006" xmlns:a14="http://schemas.microsoft.com/office/drawing/2010/main" val="000000" mc:Ignorable=""/>
                </a:solidFill>
                <a:latin typeface="Segoe UI" pitchFamily="34" charset="0"/>
              </a:rPr>
            </a:br>
            <a:r>
              <a:rPr lang="en-US" dirty="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286499" y="8817904"/>
            <a:ext cx="696884" cy="464185"/>
          </a:xfrm>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7708335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39629349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36794621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40638074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694742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8143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7582549"/>
      </p:ext>
    </p:extLst>
  </p:cSld>
  <p:clrMapOvr>
    <a:masterClrMapping/>
  </p:clrMapOvr>
  <p:transition xmlns:p14="http://schemas.microsoft.com/office/powerpoint/2010/mai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88476724"/>
      </p:ext>
    </p:extLst>
  </p:cSld>
  <p:clrMapOvr>
    <a:masterClrMapping/>
  </p:clrMapOvr>
  <p:transition xmlns:p14="http://schemas.microsoft.com/office/powerpoint/2010/mai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extLst>
      <p:ext uri="{BB962C8B-B14F-4D97-AF65-F5344CB8AC3E}">
        <p14:creationId xmlns:p14="http://schemas.microsoft.com/office/powerpoint/2010/main" val="40788089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964813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5320568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0240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2455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95396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78351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4858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14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2757887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392921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39582781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27819796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8132320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1446764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44655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9565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0462716"/>
      </p:ext>
    </p:extLst>
  </p:cSld>
  <p:clrMapOvr>
    <a:masterClrMapping/>
  </p:clrMapOvr>
  <p:transition xmlns:p14="http://schemas.microsoft.com/office/powerpoint/2010/mai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44225683"/>
      </p:ext>
    </p:extLst>
  </p:cSld>
  <p:clrMapOvr>
    <a:masterClrMapping/>
  </p:clrMapOvr>
  <p:transition xmlns:p14="http://schemas.microsoft.com/office/powerpoint/2010/mai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19" name="Footer Placeholder 18"/>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27" name="Slide Number Placeholder 26"/>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24040158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5" name="Footer Placeholder 4"/>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6" name="Slide Number Placeholder 5"/>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21317399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5" name="Footer Placeholder 4"/>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6" name="Slide Number Placeholder 5"/>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278720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1428736"/>
            <a:ext cx="4038600" cy="493158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28736"/>
            <a:ext cx="4038600" cy="493158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6" name="Footer Placeholder 5"/>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7" name="Slide Number Placeholder 6"/>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26931535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8" name="Footer Placeholder 7"/>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9" name="Slide Number Placeholder 8"/>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20822138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4" name="Footer Placeholder 3"/>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5" name="Slide Number Placeholder 4"/>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17572699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3" name="Footer Placeholder 2"/>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4" name="Slide Number Placeholder 3"/>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11799318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6" name="Footer Placeholder 5"/>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7" name="Slide Number Placeholder 6"/>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38222573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xmlns:mc="http://schemas.openxmlformats.org/markup-compatibility/2006" xmlns:a14="http://schemas.microsoft.com/office/drawing/2010/main" val="FFFFFF" mc:Ignorable=""/>
            </a:solidFill>
            <a:miter lim="800000"/>
          </a:ln>
          <a:effectLst>
            <a:outerShdw blurRad="36195" dist="10000" dir="5400000" algn="tl" rotWithShape="0">
              <a:srgbClr xmlns:mc="http://schemas.openxmlformats.org/markup-compatibility/2006" xmlns:a14="http://schemas.microsoft.com/office/drawing/2010/main" val="000000" mc:Ignorable="">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6" name="Footer Placeholder 5"/>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7" name="Slide Number Placeholder 6"/>
          <p:cNvSpPr>
            <a:spLocks noGrp="1"/>
          </p:cNvSpPr>
          <p:nvPr>
            <p:ph type="sldNum" sz="quarter" idx="12"/>
          </p:nvPr>
        </p:nvSpPr>
        <p:spPr>
          <a:xfrm>
            <a:off x="8153400" y="6356350"/>
            <a:ext cx="533400" cy="365125"/>
          </a:xfrm>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10225184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5" name="Footer Placeholder 4"/>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6" name="Slide Number Placeholder 5"/>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27954336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a:t>15.12.2009</a:t>
            </a:fld>
            <a:endParaRPr lang="fi-FI">
              <a:solidFill>
                <a:srgbClr xmlns:mc="http://schemas.openxmlformats.org/markup-compatibility/2006" xmlns:a14="http://schemas.microsoft.com/office/drawing/2010/main" val="FFF9E5" mc:Ignorable="">
                  <a:shade val="50000"/>
                </a:srgbClr>
              </a:solidFill>
            </a:endParaRPr>
          </a:p>
        </p:txBody>
      </p:sp>
      <p:sp>
        <p:nvSpPr>
          <p:cNvPr id="5" name="Footer Placeholder 4"/>
          <p:cNvSpPr>
            <a:spLocks noGrp="1"/>
          </p:cNvSpPr>
          <p:nvPr>
            <p:ph type="ftr" sz="quarter" idx="11"/>
          </p:nvPr>
        </p:nvSpPr>
        <p:spPr/>
        <p:txBody>
          <a:bodyPr/>
          <a:lstStyle/>
          <a:p>
            <a:endParaRPr lang="fi-FI">
              <a:solidFill>
                <a:srgbClr xmlns:mc="http://schemas.openxmlformats.org/markup-compatibility/2006" xmlns:a14="http://schemas.microsoft.com/office/drawing/2010/main" val="FFF9E5" mc:Ignorable="">
                  <a:shade val="50000"/>
                </a:srgbClr>
              </a:solidFill>
            </a:endParaRPr>
          </a:p>
        </p:txBody>
      </p:sp>
      <p:sp>
        <p:nvSpPr>
          <p:cNvPr id="6" name="Slide Number Placeholder 5"/>
          <p:cNvSpPr>
            <a:spLocks noGrp="1"/>
          </p:cNvSpPr>
          <p:nvPr>
            <p:ph type="sldNum" sz="quarter" idx="12"/>
          </p:nvPr>
        </p:nvSpPr>
        <p:spPr/>
        <p:txBody>
          <a:bodyPr/>
          <a:lstStyle/>
          <a:p>
            <a:fld id="{A0064F56-5B65-462F-9211-297D266B06A3}" type="slidenum">
              <a:rPr lang="fi-FI" smtClean="0">
                <a:solidFill>
                  <a:srgbClr xmlns:mc="http://schemas.openxmlformats.org/markup-compatibility/2006" xmlns:a14="http://schemas.microsoft.com/office/drawing/2010/main" val="FFF9E5" mc:Ignorable="">
                    <a:shade val="50000"/>
                  </a:srgbClr>
                </a:solidFill>
              </a:rPr>
              <a:pPr/>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34504109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1472" y="3357562"/>
            <a:ext cx="7772400" cy="1470025"/>
          </a:xfrm>
        </p:spPr>
        <p:txBody>
          <a:bodyPr/>
          <a:lstStyle>
            <a:lvl1pPr algn="l">
              <a:defRPr sz="4000" b="0">
                <a:solidFill>
                  <a:schemeClr val="tx1">
                    <a:lumMod val="95000"/>
                    <a:lumOff val="5000"/>
                  </a:schemeClr>
                </a:solidFill>
                <a:latin typeface="+mj-lt"/>
              </a:defRPr>
            </a:lvl1pPr>
          </a:lstStyle>
          <a:p>
            <a:r>
              <a:rPr lang="en-US" dirty="0" err="1" smtClean="0"/>
              <a:t>Otsikko</a:t>
            </a:r>
            <a:endParaRPr lang="de-CH" dirty="0"/>
          </a:p>
        </p:txBody>
      </p:sp>
      <p:sp>
        <p:nvSpPr>
          <p:cNvPr id="3" name="Untertitel 2"/>
          <p:cNvSpPr>
            <a:spLocks noGrp="1"/>
          </p:cNvSpPr>
          <p:nvPr>
            <p:ph type="subTitle" idx="1" hasCustomPrompt="1"/>
          </p:nvPr>
        </p:nvSpPr>
        <p:spPr>
          <a:xfrm>
            <a:off x="571472" y="4857760"/>
            <a:ext cx="7058052" cy="923916"/>
          </a:xfrm>
        </p:spPr>
        <p:txBody>
          <a:bodyPr>
            <a:noAutofit/>
          </a:bodyPr>
          <a:lstStyle>
            <a:lvl1pPr marL="0" indent="0" algn="l">
              <a:buNone/>
              <a:defRPr sz="1800" b="1">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Esityksen</a:t>
            </a:r>
            <a:r>
              <a:rPr lang="en-US" dirty="0" smtClean="0"/>
              <a:t> </a:t>
            </a:r>
            <a:r>
              <a:rPr lang="en-US" dirty="0" err="1" smtClean="0"/>
              <a:t>lyhyt</a:t>
            </a:r>
            <a:r>
              <a:rPr lang="en-US" dirty="0" smtClean="0"/>
              <a:t> </a:t>
            </a:r>
            <a:r>
              <a:rPr lang="en-US" dirty="0" err="1" smtClean="0"/>
              <a:t>kuvaus</a:t>
            </a:r>
            <a:endParaRPr lang="de-CH" dirty="0"/>
          </a:p>
        </p:txBody>
      </p:sp>
      <p:sp>
        <p:nvSpPr>
          <p:cNvPr id="11" name="Textplatzhalter 10"/>
          <p:cNvSpPr>
            <a:spLocks noGrp="1"/>
          </p:cNvSpPr>
          <p:nvPr>
            <p:ph type="body" sz="quarter" idx="10" hasCustomPrompt="1"/>
          </p:nvPr>
        </p:nvSpPr>
        <p:spPr>
          <a:xfrm>
            <a:off x="571472" y="6215082"/>
            <a:ext cx="5715040" cy="357190"/>
          </a:xfrm>
        </p:spPr>
        <p:txBody>
          <a:bodyPr>
            <a:noAutofit/>
          </a:bodyPr>
          <a:lstStyle>
            <a:lvl1pPr>
              <a:defRPr sz="1800" baseline="0">
                <a:solidFill>
                  <a:schemeClr val="tx1">
                    <a:lumMod val="95000"/>
                    <a:lumOff val="5000"/>
                  </a:schemeClr>
                </a:solidFill>
              </a:defRPr>
            </a:lvl1pPr>
          </a:lstStyle>
          <a:p>
            <a:pPr lvl="0"/>
            <a:r>
              <a:rPr lang="de-CH" sz="1800" dirty="0" smtClean="0"/>
              <a:t>Esittäjä</a:t>
            </a:r>
            <a:endParaRPr lang="de-CH" dirty="0"/>
          </a:p>
        </p:txBody>
      </p:sp>
    </p:spTree>
    <p:extLst>
      <p:ext uri="{BB962C8B-B14F-4D97-AF65-F5344CB8AC3E}">
        <p14:creationId xmlns:p14="http://schemas.microsoft.com/office/powerpoint/2010/main" val="22132826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only top">
    <p:spTree>
      <p:nvGrpSpPr>
        <p:cNvPr id="1" name=""/>
        <p:cNvGrpSpPr/>
        <p:nvPr/>
      </p:nvGrpSpPr>
      <p:grpSpPr>
        <a:xfrm>
          <a:off x="0" y="0"/>
          <a:ext cx="0" cy="0"/>
          <a:chOff x="0" y="0"/>
          <a:chExt cx="0" cy="0"/>
        </a:xfrm>
      </p:grpSpPr>
      <p:sp>
        <p:nvSpPr>
          <p:cNvPr id="3" name="Title 1"/>
          <p:cNvSpPr>
            <a:spLocks noGrp="1"/>
          </p:cNvSpPr>
          <p:nvPr>
            <p:ph type="title"/>
          </p:nvPr>
        </p:nvSpPr>
        <p:spPr>
          <a:xfrm>
            <a:off x="384027" y="298910"/>
            <a:ext cx="8375946" cy="664797"/>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50915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and Content - Future Content">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505940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chemeClr val="tx1"/>
                </a:solidFill>
                <a:latin typeface="Segoe UI" pitchFamily="34" charset="0"/>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Green title.jpg"/>
          <p:cNvPicPr>
            <a:picLocks noChangeAspect="1"/>
          </p:cNvPicPr>
          <p:nvPr/>
        </p:nvPicPr>
        <p:blipFill>
          <a:blip r:embed="rId2" cstate="print"/>
          <a:stretch>
            <a:fillRect/>
          </a:stretch>
        </p:blipFill>
        <p:spPr>
          <a:xfrm>
            <a:off x="0" y="-15270"/>
            <a:ext cx="9144000" cy="6871743"/>
          </a:xfrm>
          <a:prstGeom prst="rect">
            <a:avLst/>
          </a:prstGeom>
        </p:spPr>
      </p:pic>
      <p:sp>
        <p:nvSpPr>
          <p:cNvPr id="2" name="Title 1"/>
          <p:cNvSpPr>
            <a:spLocks noGrp="1"/>
          </p:cNvSpPr>
          <p:nvPr>
            <p:ph type="ctrTitle"/>
          </p:nvPr>
        </p:nvSpPr>
        <p:spPr>
          <a:xfrm>
            <a:off x="1955280" y="2488680"/>
            <a:ext cx="6477000" cy="940320"/>
          </a:xfrm>
        </p:spPr>
        <p:txBody>
          <a:bodyPr anchor="t">
            <a:normAutofit/>
          </a:bodyPr>
          <a:lstStyle>
            <a:lvl1pPr algn="l">
              <a:defRPr sz="3200">
                <a:solidFill>
                  <a:srgbClr xmlns:mc="http://schemas.openxmlformats.org/markup-compatibility/2006" xmlns:a14="http://schemas.microsoft.com/office/drawing/2010/main" val="FFFFFF" mc:Ignorable=""/>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55280" y="3768904"/>
            <a:ext cx="6477000" cy="1905000"/>
          </a:xfrm>
        </p:spPr>
        <p:txBody>
          <a:bodyPr anchor="t">
            <a:normAutofit/>
          </a:bodyPr>
          <a:lstStyle>
            <a:lvl1pPr marL="0" indent="0" algn="l">
              <a:buNone/>
              <a:defRPr sz="1400">
                <a:solidFill>
                  <a:srgbClr xmlns:mc="http://schemas.openxmlformats.org/markup-compatibility/2006" xmlns:a14="http://schemas.microsoft.com/office/drawing/2010/main" val="FFFFFF" mc:Ignorable=""/>
                </a:solidFill>
                <a:latin typeface="Sego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4" name="Group 6"/>
          <p:cNvGrpSpPr/>
          <p:nvPr userDrawn="1"/>
        </p:nvGrpSpPr>
        <p:grpSpPr>
          <a:xfrm>
            <a:off x="7388353" y="6431774"/>
            <a:ext cx="1587398" cy="339072"/>
            <a:chOff x="-3345201" y="3807695"/>
            <a:chExt cx="5269544" cy="1125584"/>
          </a:xfrm>
        </p:grpSpPr>
        <p:pic>
          <p:nvPicPr>
            <p:cNvPr id="9" name="Picture 3" descr="C:\Program Files\Microsoft Resource DVD Artwork\DVD_ART\BoxShots_Logos\Microsoft Services\Services premier support logo black.png"/>
            <p:cNvPicPr>
              <a:picLocks noChangeAspect="1" noChangeArrowheads="1"/>
            </p:cNvPicPr>
            <p:nvPr userDrawn="1"/>
          </p:nvPicPr>
          <p:blipFill>
            <a:blip r:embed="rId3" cstate="print">
              <a:lum bright="100000"/>
            </a:blip>
            <a:srcRect l="43801"/>
            <a:stretch>
              <a:fillRect/>
            </a:stretch>
          </p:blipFill>
          <p:spPr bwMode="auto">
            <a:xfrm>
              <a:off x="-1013300" y="3807695"/>
              <a:ext cx="2937643" cy="1125584"/>
            </a:xfrm>
            <a:prstGeom prst="rect">
              <a:avLst/>
            </a:prstGeom>
            <a:noFill/>
          </p:spPr>
        </p:pic>
        <p:pic>
          <p:nvPicPr>
            <p:cNvPr id="10" name="Picture 2" descr="C:\Program Files\Microsoft Resource DVD Artwork\DVD_ART\BoxShots_Logos\MICROSOFT\Microsoft logo and tagline.png"/>
            <p:cNvPicPr>
              <a:picLocks noChangeAspect="1" noChangeArrowheads="1"/>
            </p:cNvPicPr>
            <p:nvPr userDrawn="1"/>
          </p:nvPicPr>
          <p:blipFill>
            <a:blip r:embed="rId4" cstate="print"/>
            <a:srcRect r="25218" b="36555"/>
            <a:stretch>
              <a:fillRect/>
            </a:stretch>
          </p:blipFill>
          <p:spPr bwMode="auto">
            <a:xfrm>
              <a:off x="-3345201" y="3974981"/>
              <a:ext cx="2323087" cy="425101"/>
            </a:xfrm>
            <a:prstGeom prst="rect">
              <a:avLst/>
            </a:prstGeom>
            <a:noFill/>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4">
                    <a:lumMod val="75000"/>
                  </a:schemeClr>
                </a:solidFill>
                <a:effectLst/>
                <a:latin typeface="Segoe"/>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p:nvPr>
        </p:nvSpPr>
        <p:spPr>
          <a:xfrm>
            <a:off x="905760" y="1600200"/>
            <a:ext cx="7781040" cy="4419600"/>
          </a:xfrm>
        </p:spPr>
        <p:txBody>
          <a:bodyPr/>
          <a:lstStyle>
            <a:lvl1pPr marL="285750" indent="-285750">
              <a:spcAft>
                <a:spcPts val="0"/>
              </a:spcAft>
              <a:buSzPct val="100000"/>
              <a:buFontTx/>
              <a:buBlip>
                <a:blip r:embed="rId2"/>
              </a:buBlip>
              <a:defRPr sz="1800">
                <a:solidFill>
                  <a:srgbClr xmlns:mc="http://schemas.openxmlformats.org/markup-compatibility/2006" xmlns:a14="http://schemas.microsoft.com/office/drawing/2010/main" val="525353" mc:Ignorable=""/>
                </a:solidFill>
                <a:effectLst/>
                <a:latin typeface="Segoe"/>
              </a:defRPr>
            </a:lvl1pPr>
            <a:lvl2pPr marL="569913" indent="-284163">
              <a:buFontTx/>
              <a:buBlip>
                <a:blip r:embed="rId2"/>
              </a:buBlip>
              <a:defRPr sz="2000">
                <a:solidFill>
                  <a:srgbClr xmlns:mc="http://schemas.openxmlformats.org/markup-compatibility/2006" xmlns:a14="http://schemas.microsoft.com/office/drawing/2010/main" val="525353" mc:Ignorable=""/>
                </a:solidFill>
                <a:latin typeface="Segoe"/>
              </a:defRPr>
            </a:lvl2pPr>
            <a:lvl3pPr marL="855663" indent="-285750">
              <a:buFontTx/>
              <a:buBlip>
                <a:blip r:embed="rId2"/>
              </a:buBlip>
              <a:defRPr sz="1800" baseline="0">
                <a:solidFill>
                  <a:srgbClr xmlns:mc="http://schemas.openxmlformats.org/markup-compatibility/2006" xmlns:a14="http://schemas.microsoft.com/office/drawing/2010/main" val="525353" mc:Ignorable=""/>
                </a:solidFill>
                <a:latin typeface="Segoe"/>
              </a:defRPr>
            </a:lvl3pPr>
            <a:lvl4pPr marL="1139825" indent="-284163">
              <a:buFontTx/>
              <a:buBlip>
                <a:blip r:embed="rId2"/>
              </a:buBlip>
              <a:defRPr sz="1600">
                <a:solidFill>
                  <a:srgbClr xmlns:mc="http://schemas.openxmlformats.org/markup-compatibility/2006" xmlns:a14="http://schemas.microsoft.com/office/drawing/2010/main" val="525353" mc:Ignorable=""/>
                </a:solidFill>
                <a:latin typeface="Segoe"/>
              </a:defRPr>
            </a:lvl4pPr>
            <a:lvl5pPr marL="1312863" indent="-344488">
              <a:buFont typeface="Lucida Grande"/>
              <a:buNone/>
              <a:defRPr sz="1800">
                <a:solidFill>
                  <a:srgbClr xmlns:mc="http://schemas.openxmlformats.org/markup-compatibility/2006" xmlns:a14="http://schemas.microsoft.com/office/drawing/2010/main" val="525353" mc:Ignorabl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Picture 9" descr="Green text_B.jpg"/>
          <p:cNvPicPr>
            <a:picLocks noChangeAspect="1"/>
          </p:cNvPicPr>
          <p:nvPr/>
        </p:nvPicPr>
        <p:blipFill>
          <a:blip r:embed="rId2" cstate="email"/>
          <a:stretch>
            <a:fillRect/>
          </a:stretch>
        </p:blipFill>
        <p:spPr>
          <a:xfrm>
            <a:off x="0" y="-6872"/>
            <a:ext cx="9144000" cy="6871743"/>
          </a:xfrm>
          <a:prstGeom prst="rect">
            <a:avLst/>
          </a:prstGeom>
        </p:spPr>
      </p:pic>
      <p:sp>
        <p:nvSpPr>
          <p:cNvPr id="2" name="Title 1"/>
          <p:cNvSpPr>
            <a:spLocks noGrp="1"/>
          </p:cNvSpPr>
          <p:nvPr>
            <p:ph type="title"/>
          </p:nvPr>
        </p:nvSpPr>
        <p:spPr>
          <a:xfrm>
            <a:off x="905760" y="386958"/>
            <a:ext cx="7781040" cy="792162"/>
          </a:xfrm>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p:nvPr>
        </p:nvSpPr>
        <p:spPr>
          <a:xfrm>
            <a:off x="906463" y="1117080"/>
            <a:ext cx="6713537" cy="4572000"/>
          </a:xfrm>
        </p:spPr>
        <p:txBody>
          <a:bodyPr/>
          <a:lstStyle>
            <a:lvl1pPr>
              <a:defRPr>
                <a:solidFill>
                  <a:srgbClr xmlns:mc="http://schemas.openxmlformats.org/markup-compatibility/2006" xmlns:a14="http://schemas.microsoft.com/office/drawing/2010/main" val="FFFFFF" mc:Ignorable=""/>
                </a:solidFill>
                <a:effectLst/>
                <a:latin typeface="Segoe"/>
              </a:defRPr>
            </a:lvl1pPr>
            <a:lvl2pPr>
              <a:buFontTx/>
              <a:buBlip>
                <a:blip r:embed="rId3"/>
              </a:buBlip>
              <a:defRPr sz="2000">
                <a:solidFill>
                  <a:srgbClr xmlns:mc="http://schemas.openxmlformats.org/markup-compatibility/2006" xmlns:a14="http://schemas.microsoft.com/office/drawing/2010/main" val="FFFFFF" mc:Ignorable=""/>
                </a:solidFill>
                <a:latin typeface="Segoe"/>
              </a:defRPr>
            </a:lvl2pPr>
            <a:lvl3pPr marL="682625" indent="-336550">
              <a:buFontTx/>
              <a:buBlip>
                <a:blip r:embed="rId3"/>
              </a:buBlip>
              <a:defRPr sz="1800">
                <a:solidFill>
                  <a:srgbClr xmlns:mc="http://schemas.openxmlformats.org/markup-compatibility/2006" xmlns:a14="http://schemas.microsoft.com/office/drawing/2010/main" val="FFFFFF" mc:Ignorable=""/>
                </a:solidFill>
                <a:latin typeface="Segoe"/>
              </a:defRPr>
            </a:lvl3pPr>
            <a:lvl4pPr marL="682625" indent="-336550">
              <a:buFontTx/>
              <a:buBlip>
                <a:blip r:embed="rId3"/>
              </a:buBlip>
              <a:defRPr sz="1800">
                <a:solidFill>
                  <a:srgbClr xmlns:mc="http://schemas.openxmlformats.org/markup-compatibility/2006" xmlns:a14="http://schemas.microsoft.com/office/drawing/2010/main" val="FFFFFF" mc:Ignorable=""/>
                </a:solidFill>
                <a:latin typeface="Segoe"/>
              </a:defRPr>
            </a:lvl4pPr>
            <a:lvl5pPr marL="1028700" indent="-346075">
              <a:buFontTx/>
              <a:buBlip>
                <a:blip r:embed="rId3"/>
              </a:buBlip>
              <a:defRPr sz="1600">
                <a:solidFill>
                  <a:schemeClr val="bg1"/>
                </a:solidFill>
                <a:latin typeface="Segoe"/>
              </a:defRPr>
            </a:lvl5pPr>
            <a:lvl6pPr marL="968375" indent="-285750">
              <a:buFont typeface="Arial"/>
              <a:buChar char="•"/>
              <a:defRPr sz="1600">
                <a:solidFill>
                  <a:srgbClr xmlns:mc="http://schemas.openxmlformats.org/markup-compatibility/2006" xmlns:a14="http://schemas.microsoft.com/office/drawing/2010/main" val="FFFFFF" mc:Ignorable=""/>
                </a:solidFill>
              </a:defRPr>
            </a:lvl6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p>
        </p:txBody>
      </p:sp>
      <p:grpSp>
        <p:nvGrpSpPr>
          <p:cNvPr id="6" name="Group 10"/>
          <p:cNvGrpSpPr/>
          <p:nvPr userDrawn="1"/>
        </p:nvGrpSpPr>
        <p:grpSpPr>
          <a:xfrm>
            <a:off x="7388353" y="6431774"/>
            <a:ext cx="1587398" cy="339072"/>
            <a:chOff x="-3345201" y="3807695"/>
            <a:chExt cx="5269544" cy="1125584"/>
          </a:xfrm>
        </p:grpSpPr>
        <p:pic>
          <p:nvPicPr>
            <p:cNvPr id="12" name="Picture 3" descr="C:\Program Files\Microsoft Resource DVD Artwork\DVD_ART\BoxShots_Logos\Microsoft Services\Services premier support logo black.png"/>
            <p:cNvPicPr>
              <a:picLocks noChangeAspect="1" noChangeArrowheads="1"/>
            </p:cNvPicPr>
            <p:nvPr userDrawn="1"/>
          </p:nvPicPr>
          <p:blipFill>
            <a:blip r:embed="rId4" cstate="print">
              <a:lum bright="100000"/>
            </a:blip>
            <a:srcRect l="43801"/>
            <a:stretch>
              <a:fillRect/>
            </a:stretch>
          </p:blipFill>
          <p:spPr bwMode="auto">
            <a:xfrm>
              <a:off x="-1013300" y="3807695"/>
              <a:ext cx="2937643" cy="1125584"/>
            </a:xfrm>
            <a:prstGeom prst="rect">
              <a:avLst/>
            </a:prstGeom>
            <a:noFill/>
          </p:spPr>
        </p:pic>
        <p:pic>
          <p:nvPicPr>
            <p:cNvPr id="13" name="Picture 2" descr="C:\Program Files\Microsoft Resource DVD Artwork\DVD_ART\BoxShots_Logos\MICROSOFT\Microsoft logo and tagline.png"/>
            <p:cNvPicPr>
              <a:picLocks noChangeAspect="1" noChangeArrowheads="1"/>
            </p:cNvPicPr>
            <p:nvPr userDrawn="1"/>
          </p:nvPicPr>
          <p:blipFill>
            <a:blip r:embed="rId5" cstate="print"/>
            <a:srcRect r="25218" b="36555"/>
            <a:stretch>
              <a:fillRect/>
            </a:stretch>
          </p:blipFill>
          <p:spPr bwMode="auto">
            <a:xfrm>
              <a:off x="-3345201" y="3974981"/>
              <a:ext cx="2323087" cy="425101"/>
            </a:xfrm>
            <a:prstGeom prst="rect">
              <a:avLst/>
            </a:prstGeom>
            <a:noFill/>
          </p:spPr>
        </p:pic>
      </p:gr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marL="285750" indent="-285750">
              <a:defRPr sz="1800">
                <a:solidFill>
                  <a:srgbClr xmlns:mc="http://schemas.openxmlformats.org/markup-compatibility/2006" xmlns:a14="http://schemas.microsoft.com/office/drawing/2010/main" val="525353" mc:Ignorable=""/>
                </a:solidFill>
              </a:defRPr>
            </a:lvl2pPr>
            <a:lvl3pPr>
              <a:defRPr sz="2000"/>
            </a:lvl3pPr>
            <a:lvl4pPr marL="569913" indent="-284163">
              <a:buFont typeface="Lucida Grande"/>
              <a:buChar char="-"/>
              <a:defRPr sz="1600">
                <a:solidFill>
                  <a:srgbClr xmlns:mc="http://schemas.openxmlformats.org/markup-compatibility/2006" xmlns:a14="http://schemas.microsoft.com/office/drawing/2010/main" val="525353" mc:Ignorable=""/>
                </a:solidFill>
              </a:defRPr>
            </a:lvl4pPr>
            <a:lvl5pPr marL="855663" indent="-285750">
              <a:buFont typeface="Arial"/>
              <a:buChar char="•"/>
              <a:defRPr sz="1600">
                <a:solidFill>
                  <a:srgbClr xmlns:mc="http://schemas.openxmlformats.org/markup-compatibility/2006" xmlns:a14="http://schemas.microsoft.com/office/drawing/2010/main" val="525353" mc:Ignorabl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marL="285750" indent="-285750">
              <a:defRPr sz="1800">
                <a:solidFill>
                  <a:srgbClr xmlns:mc="http://schemas.openxmlformats.org/markup-compatibility/2006" xmlns:a14="http://schemas.microsoft.com/office/drawing/2010/main" val="525353" mc:Ignorable=""/>
                </a:solidFill>
              </a:defRPr>
            </a:lvl2pPr>
            <a:lvl3pPr>
              <a:defRPr sz="2000"/>
            </a:lvl3pPr>
            <a:lvl4pPr marL="569913" indent="-284163">
              <a:buFont typeface="Lucida Grande"/>
              <a:buChar char="-"/>
              <a:defRPr sz="1600">
                <a:solidFill>
                  <a:srgbClr xmlns:mc="http://schemas.openxmlformats.org/markup-compatibility/2006" xmlns:a14="http://schemas.microsoft.com/office/drawing/2010/main" val="525353" mc:Ignorable=""/>
                </a:solidFill>
              </a:defRPr>
            </a:lvl4pPr>
            <a:lvl5pPr marL="855663" indent="-285750">
              <a:buFont typeface="Arial"/>
              <a:buChar char="•"/>
              <a:defRPr sz="1600">
                <a:solidFill>
                  <a:srgbClr xmlns:mc="http://schemas.openxmlformats.org/markup-compatibility/2006" xmlns:a14="http://schemas.microsoft.com/office/drawing/2010/main" val="525353" mc:Ignorabl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p:nvPr>
        </p:nvSpPr>
        <p:spPr>
          <a:xfrm>
            <a:off x="905760" y="1066800"/>
            <a:ext cx="7476240" cy="4953000"/>
          </a:xfrm>
        </p:spPr>
        <p:txBody>
          <a:bodyPr/>
          <a:lstStyle>
            <a:lvl1pPr>
              <a:defRPr>
                <a:solidFill>
                  <a:srgbClr xmlns:mc="http://schemas.openxmlformats.org/markup-compatibility/2006" xmlns:a14="http://schemas.microsoft.com/office/drawing/2010/main" val="525353" mc:Ignorable=""/>
                </a:solidFill>
                <a:effectLst/>
                <a:latin typeface="Consolas"/>
                <a:cs typeface="Consolas"/>
              </a:defRPr>
            </a:lvl1pPr>
            <a:lvl2pPr marL="346075" indent="0">
              <a:buFont typeface="Arial"/>
              <a:buNone/>
              <a:defRPr baseline="0">
                <a:solidFill>
                  <a:srgbClr xmlns:mc="http://schemas.openxmlformats.org/markup-compatibility/2006" xmlns:a14="http://schemas.microsoft.com/office/drawing/2010/main" val="525353" mc:Ignorable=""/>
                </a:solidFill>
                <a:latin typeface="Consolas"/>
                <a:cs typeface="Consolas"/>
              </a:defRPr>
            </a:lvl2pPr>
            <a:lvl3pPr>
              <a:buNone/>
              <a:defRPr sz="1800" baseline="0">
                <a:solidFill>
                  <a:srgbClr xmlns:mc="http://schemas.openxmlformats.org/markup-compatibility/2006" xmlns:a14="http://schemas.microsoft.com/office/drawing/2010/main" val="525353" mc:Ignorable=""/>
                </a:solidFill>
                <a:latin typeface="Consolas"/>
                <a:cs typeface="Consolas"/>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p:nvPr>
        </p:nvSpPr>
        <p:spPr>
          <a:xfrm>
            <a:off x="905760" y="1600200"/>
            <a:ext cx="7781040" cy="4419600"/>
          </a:xfrm>
        </p:spPr>
        <p:txBody>
          <a:bodyPr/>
          <a:lstStyle>
            <a:lvl1pPr marL="285750" indent="-285750">
              <a:spcAft>
                <a:spcPts val="0"/>
              </a:spcAft>
              <a:buSzPct val="100000"/>
              <a:buFontTx/>
              <a:buNone/>
              <a:defRPr sz="2400">
                <a:solidFill>
                  <a:srgbClr xmlns:mc="http://schemas.openxmlformats.org/markup-compatibility/2006" xmlns:a14="http://schemas.microsoft.com/office/drawing/2010/main" val="525353" mc:Ignorable=""/>
                </a:solidFill>
                <a:effectLst/>
              </a:defRPr>
            </a:lvl1pPr>
            <a:lvl2pPr marL="569913" indent="-284163">
              <a:buFontTx/>
              <a:buBlip>
                <a:blip r:embed="rId2"/>
              </a:buBlip>
              <a:defRPr sz="2000">
                <a:solidFill>
                  <a:srgbClr xmlns:mc="http://schemas.openxmlformats.org/markup-compatibility/2006" xmlns:a14="http://schemas.microsoft.com/office/drawing/2010/main" val="525353" mc:Ignorable=""/>
                </a:solidFill>
                <a:latin typeface="Segoe"/>
              </a:defRPr>
            </a:lvl2pPr>
            <a:lvl3pPr marL="855663" indent="-285750">
              <a:buFontTx/>
              <a:buBlip>
                <a:blip r:embed="rId2"/>
              </a:buBlip>
              <a:defRPr sz="1800" baseline="0">
                <a:solidFill>
                  <a:srgbClr xmlns:mc="http://schemas.openxmlformats.org/markup-compatibility/2006" xmlns:a14="http://schemas.microsoft.com/office/drawing/2010/main" val="525353" mc:Ignorable=""/>
                </a:solidFill>
                <a:latin typeface="Segoe"/>
              </a:defRPr>
            </a:lvl3pPr>
            <a:lvl4pPr marL="1139825" indent="-284163">
              <a:buFontTx/>
              <a:buBlip>
                <a:blip r:embed="rId2"/>
              </a:buBlip>
              <a:defRPr sz="1600">
                <a:solidFill>
                  <a:srgbClr xmlns:mc="http://schemas.openxmlformats.org/markup-compatibility/2006" xmlns:a14="http://schemas.microsoft.com/office/drawing/2010/main" val="525353" mc:Ignorable=""/>
                </a:solidFill>
                <a:latin typeface="Segoe"/>
              </a:defRPr>
            </a:lvl4pPr>
            <a:lvl5pPr marL="1312863" indent="-344488">
              <a:buFont typeface="Lucida Grande"/>
              <a:buNone/>
              <a:defRPr sz="1800">
                <a:solidFill>
                  <a:srgbClr xmlns:mc="http://schemas.openxmlformats.org/markup-compatibility/2006" xmlns:a14="http://schemas.microsoft.com/office/drawing/2010/main" val="525353" mc:Ignorabl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6"/>
            <a:ext cx="7690115" cy="1523494"/>
          </a:xfrm>
        </p:spPr>
        <p:txBody>
          <a:bodyPr/>
          <a:lstStyle>
            <a:lvl1pPr>
              <a:lnSpc>
                <a:spcPct val="90000"/>
              </a:lnSpc>
              <a:defRPr sz="5500"/>
            </a:lvl1pPr>
          </a:lstStyle>
          <a:p>
            <a:r>
              <a:rPr lang="en-US" dirty="0" smtClean="0"/>
              <a:t>Click to edit Master title style</a:t>
            </a:r>
            <a:endParaRPr lang="en-US" dirty="0"/>
          </a:p>
        </p:txBody>
      </p:sp>
      <p:sp>
        <p:nvSpPr>
          <p:cNvPr id="3" name="Subtitle 2"/>
          <p:cNvSpPr>
            <a:spLocks noGrp="1"/>
          </p:cNvSpPr>
          <p:nvPr>
            <p:ph type="subTitle" idx="1"/>
          </p:nvPr>
        </p:nvSpPr>
        <p:spPr>
          <a:xfrm>
            <a:off x="722313" y="3895644"/>
            <a:ext cx="7043208" cy="443198"/>
          </a:xfrm>
        </p:spPr>
        <p:txBody>
          <a:bodyPr/>
          <a:lstStyle>
            <a:lvl1pPr marL="0" indent="0" algn="l">
              <a:lnSpc>
                <a:spcPct val="90000"/>
              </a:lnSpc>
              <a:spcBef>
                <a:spcPts val="0"/>
              </a:spcBef>
              <a:buNone/>
              <a:defRPr>
                <a:gradFill>
                  <a:gsLst>
                    <a:gs pos="0">
                      <a:schemeClr val="tx2"/>
                    </a:gs>
                    <a:gs pos="100000">
                      <a:schemeClr val="tx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369219" y="520006"/>
            <a:ext cx="7043208" cy="1384994"/>
          </a:xfrm>
        </p:spPr>
        <p:txBody>
          <a:bodyPr anchor="b">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62000">
                      <a:srgbClr xmlns:mc="http://schemas.openxmlformats.org/markup-compatibility/2006" xmlns:a14="http://schemas.microsoft.com/office/drawing/2010/main" val="FFB601"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686053"/>
            <a:ext cx="6994362"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417213" y="4027489"/>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362200"/>
            <a:ext cx="7683914"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686053"/>
            <a:ext cx="6994362"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417213" y="4027489"/>
            <a:ext cx="4686727"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362200"/>
            <a:ext cx="7683914"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Segoe UI" pitchFamily="34" charset="0"/>
                <a:ea typeface="+mn-ea"/>
                <a:cs typeface="+mn-cs"/>
              </a:defRPr>
            </a:lvl1pPr>
          </a:lstStyle>
          <a:p>
            <a:pPr lvl="0"/>
            <a:r>
              <a:rPr lang="en-US" dirty="0" smtClean="0"/>
              <a:t>click to…</a:t>
            </a:r>
          </a:p>
        </p:txBody>
      </p:sp>
      <p:sp>
        <p:nvSpPr>
          <p:cNvPr id="5" name="Snip Single Corner Rectangle 4"/>
          <p:cNvSpPr/>
          <p:nvPr userDrawn="1"/>
        </p:nvSpPr>
        <p:spPr>
          <a:xfrm rot="16200000">
            <a:off x="6398773" y="3141220"/>
            <a:ext cx="2532625" cy="2957834"/>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xmlns:mc="http://schemas.openxmlformats.org/markup-compatibility/2006" xmlns:a14="http://schemas.microsoft.com/office/drawing/2010/main" val="FFFFFF" mc:Ignorable=""/>
              </a:solidFill>
            </a:endParaRPr>
          </a:p>
        </p:txBody>
      </p:sp>
      <p:cxnSp>
        <p:nvCxnSpPr>
          <p:cNvPr id="6" name="Straight Connector 5"/>
          <p:cNvCxnSpPr/>
          <p:nvPr userDrawn="1"/>
        </p:nvCxnSpPr>
        <p:spPr>
          <a:xfrm rot="5400000" flipH="1" flipV="1">
            <a:off x="6023219" y="3276555"/>
            <a:ext cx="497683" cy="364426"/>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451907" y="3208167"/>
            <a:ext cx="269209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4981132" y="4815791"/>
            <a:ext cx="2217522"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322264"/>
            <a:ext cx="8363938" cy="5539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322264"/>
            <a:ext cx="8363938" cy="5539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8229362" y="0"/>
            <a:ext cx="914638" cy="553998"/>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8229362" y="0"/>
            <a:ext cx="914638" cy="553998"/>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8229362" y="0"/>
            <a:ext cx="914638" cy="553998"/>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Box 2"/>
          <p:cNvSpPr txBox="1"/>
          <p:nvPr userDrawn="1"/>
        </p:nvSpPr>
        <p:spPr>
          <a:xfrm>
            <a:off x="8229362" y="0"/>
            <a:ext cx="914638" cy="553998"/>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229362" y="0"/>
            <a:ext cx="914638" cy="553998"/>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F:\Artwork\logo_detailed.png"/>
          <p:cNvPicPr>
            <a:picLocks noChangeAspect="1" noChangeArrowheads="1"/>
          </p:cNvPicPr>
          <p:nvPr userDrawn="1"/>
        </p:nvPicPr>
        <p:blipFill>
          <a:blip r:embed="rId3"/>
          <a:srcRect/>
          <a:stretch>
            <a:fillRect/>
          </a:stretch>
        </p:blipFill>
        <p:spPr bwMode="auto">
          <a:xfrm>
            <a:off x="7577920" y="228600"/>
            <a:ext cx="1175453" cy="533400"/>
          </a:xfrm>
          <a:prstGeom prst="rect">
            <a:avLst/>
          </a:prstGeom>
          <a:noFill/>
        </p:spPr>
      </p:pic>
      <p:pic>
        <p:nvPicPr>
          <p:cNvPr id="3" name="Picture 2" descr="Microsoft logo and tagline"/>
          <p:cNvPicPr>
            <a:picLocks noChangeArrowheads="1"/>
          </p:cNvPicPr>
          <p:nvPr userDrawn="1"/>
        </p:nvPicPr>
        <p:blipFill>
          <a:blip r:embed="rId4"/>
          <a:srcRect/>
          <a:stretch>
            <a:fillRect/>
          </a:stretch>
        </p:blipFill>
        <p:spPr bwMode="black">
          <a:xfrm>
            <a:off x="2716157" y="2895600"/>
            <a:ext cx="3711687" cy="1066800"/>
          </a:xfrm>
          <a:prstGeom prst="rect">
            <a:avLst/>
          </a:prstGeom>
          <a:noFill/>
          <a:ln w="9525">
            <a:noFill/>
            <a:miter lim="800000"/>
            <a:headEnd/>
            <a:tailEnd/>
          </a:ln>
        </p:spPr>
      </p:pic>
      <p:sp>
        <p:nvSpPr>
          <p:cNvPr id="4" name="Text Box 3"/>
          <p:cNvSpPr txBox="1">
            <a:spLocks noChangeArrowheads="1"/>
          </p:cNvSpPr>
          <p:nvPr userDrawn="1"/>
        </p:nvSpPr>
        <p:spPr bwMode="blackWhite">
          <a:xfrm>
            <a:off x="727662" y="6105525"/>
            <a:ext cx="7683914" cy="630928"/>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8F57B"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8F57B"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top">
    <p:spTree>
      <p:nvGrpSpPr>
        <p:cNvPr id="1" name=""/>
        <p:cNvGrpSpPr/>
        <p:nvPr/>
      </p:nvGrpSpPr>
      <p:grpSpPr>
        <a:xfrm>
          <a:off x="0" y="0"/>
          <a:ext cx="0" cy="0"/>
          <a:chOff x="0" y="0"/>
          <a:chExt cx="0" cy="0"/>
        </a:xfrm>
      </p:grpSpPr>
      <p:sp>
        <p:nvSpPr>
          <p:cNvPr id="3" name="Title 1"/>
          <p:cNvSpPr>
            <a:spLocks noGrp="1"/>
          </p:cNvSpPr>
          <p:nvPr>
            <p:ph type="title"/>
          </p:nvPr>
        </p:nvSpPr>
        <p:spPr>
          <a:xfrm>
            <a:off x="384027" y="298910"/>
            <a:ext cx="8375946" cy="553998"/>
          </a:xfrm>
        </p:spPr>
        <p:txBody>
          <a:bodyPr/>
          <a:lstStyle>
            <a:lvl1pPr>
              <a:defRPr/>
            </a:lvl1pPr>
          </a:lstStyle>
          <a:p>
            <a:r>
              <a:rPr lang="en-US" dirty="0" smtClean="0"/>
              <a:t>Click to edit Master 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46958" y="2548840"/>
            <a:ext cx="8855529" cy="870636"/>
          </a:xfrm>
          <a:prstGeom prst="rect">
            <a:avLst/>
          </a:prstGeom>
          <a:gradFill>
            <a:gsLst>
              <a:gs pos="0">
                <a:srgbClr xmlns:mc="http://schemas.openxmlformats.org/markup-compatibility/2006" xmlns:a14="http://schemas.microsoft.com/office/drawing/2010/main" val="FAFAFA" mc:Ignorable=""/>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607" tIns="34304" rIns="68607" bIns="34304" rtlCol="0" anchor="ctr"/>
          <a:lstStyle/>
          <a:p>
            <a:pPr algn="ctr" defTabSz="686074"/>
            <a:endParaRPr lang="en-US" sz="1400" baseline="-25000" dirty="0">
              <a:solidFill>
                <a:prstClr val="white"/>
              </a:solidFill>
              <a:effectLst>
                <a:reflection blurRad="6350" stA="60000" endA="900" endPos="58000" dir="5400000" sy="-100000" algn="bl" rotWithShape="0"/>
              </a:effectLst>
            </a:endParaRPr>
          </a:p>
        </p:txBody>
      </p:sp>
      <p:sp>
        <p:nvSpPr>
          <p:cNvPr id="10" name="Title Placeholder 1"/>
          <p:cNvSpPr>
            <a:spLocks noGrp="1"/>
          </p:cNvSpPr>
          <p:nvPr>
            <p:ph type="title"/>
          </p:nvPr>
        </p:nvSpPr>
        <p:spPr>
          <a:xfrm>
            <a:off x="152400" y="2089204"/>
            <a:ext cx="8839200" cy="655638"/>
          </a:xfrm>
          <a:prstGeom prst="rect">
            <a:avLst/>
          </a:prstGeom>
        </p:spPr>
        <p:txBody>
          <a:bodyPr vert="horz" lIns="68607" tIns="34304" rIns="68607" bIns="34304" rtlCol="0" anchor="ctr">
            <a:normAutofit/>
          </a:bodyPr>
          <a:lstStyle>
            <a:lvl1pPr algn="ctr">
              <a:defRPr sz="2100" cap="all" baseline="0">
                <a:effectLst>
                  <a:reflection blurRad="6350" stA="55000" endA="300" endPos="45500" dir="5400000" sy="-100000" algn="bl" rotWithShape="0"/>
                </a:effectLst>
              </a:defRPr>
            </a:lvl1pPr>
          </a:lstStyle>
          <a:p>
            <a:r>
              <a:rPr lang="en-US" smtClean="0"/>
              <a:t>Click to edit Master title style</a:t>
            </a:r>
            <a:endParaRPr lang="en-US" dirty="0"/>
          </a:p>
        </p:txBody>
      </p:sp>
      <p:sp>
        <p:nvSpPr>
          <p:cNvPr id="12" name="Text Placeholder 2"/>
          <p:cNvSpPr>
            <a:spLocks noGrp="1"/>
          </p:cNvSpPr>
          <p:nvPr>
            <p:ph type="body" idx="1" hasCustomPrompt="1"/>
          </p:nvPr>
        </p:nvSpPr>
        <p:spPr>
          <a:xfrm>
            <a:off x="152400" y="2854513"/>
            <a:ext cx="8839200" cy="3872290"/>
          </a:xfrm>
        </p:spPr>
        <p:txBody>
          <a:bodyPr anchor="t"/>
          <a:lstStyle>
            <a:lvl1pPr marL="0" indent="0" algn="ctr">
              <a:buNone/>
              <a:defRPr sz="1500" baseline="0">
                <a:solidFill>
                  <a:schemeClr val="tx1">
                    <a:tint val="75000"/>
                  </a:schemeClr>
                </a:solidFill>
                <a:latin typeface="Segoe UI" pitchFamily="34" charset="0"/>
                <a:cs typeface="Segoe UI" pitchFamily="34" charset="0"/>
              </a:defRPr>
            </a:lvl1pPr>
            <a:lvl2pPr marL="343037" indent="0">
              <a:buNone/>
              <a:defRPr sz="1400">
                <a:solidFill>
                  <a:schemeClr val="tx1">
                    <a:tint val="75000"/>
                  </a:schemeClr>
                </a:solidFill>
              </a:defRPr>
            </a:lvl2pPr>
            <a:lvl3pPr marL="686074" indent="0">
              <a:buNone/>
              <a:defRPr sz="1200">
                <a:solidFill>
                  <a:schemeClr val="tx1">
                    <a:tint val="75000"/>
                  </a:schemeClr>
                </a:solidFill>
              </a:defRPr>
            </a:lvl3pPr>
            <a:lvl4pPr marL="1029111" indent="0">
              <a:buNone/>
              <a:defRPr sz="1100">
                <a:solidFill>
                  <a:schemeClr val="tx1">
                    <a:tint val="75000"/>
                  </a:schemeClr>
                </a:solidFill>
              </a:defRPr>
            </a:lvl4pPr>
            <a:lvl5pPr marL="1372149" indent="0">
              <a:buNone/>
              <a:defRPr sz="1100">
                <a:solidFill>
                  <a:schemeClr val="tx1">
                    <a:tint val="75000"/>
                  </a:schemeClr>
                </a:solidFill>
              </a:defRPr>
            </a:lvl5pPr>
            <a:lvl6pPr marL="1715186" indent="0">
              <a:buNone/>
              <a:defRPr sz="1100">
                <a:solidFill>
                  <a:schemeClr val="tx1">
                    <a:tint val="75000"/>
                  </a:schemeClr>
                </a:solidFill>
              </a:defRPr>
            </a:lvl6pPr>
            <a:lvl7pPr marL="2058223" indent="0">
              <a:buNone/>
              <a:defRPr sz="1100">
                <a:solidFill>
                  <a:schemeClr val="tx1">
                    <a:tint val="75000"/>
                  </a:schemeClr>
                </a:solidFill>
              </a:defRPr>
            </a:lvl7pPr>
            <a:lvl8pPr marL="2401260" indent="0">
              <a:buNone/>
              <a:defRPr sz="1100">
                <a:solidFill>
                  <a:schemeClr val="tx1">
                    <a:tint val="75000"/>
                  </a:schemeClr>
                </a:solidFill>
              </a:defRPr>
            </a:lvl8pPr>
            <a:lvl9pPr marL="2744297" indent="0">
              <a:buNone/>
              <a:defRPr sz="1100">
                <a:solidFill>
                  <a:schemeClr val="tx1">
                    <a:tint val="75000"/>
                  </a:schemeClr>
                </a:solidFill>
              </a:defRPr>
            </a:lvl9pPr>
          </a:lstStyle>
          <a:p>
            <a:pPr lvl="0"/>
            <a:r>
              <a:rPr lang="en-US" dirty="0" smtClean="0"/>
              <a:t>Click to edit Master subtitle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FDDE2-A36E-486E-81F3-6FC7AFF04DF1}" type="datetime1">
              <a:rPr lang="en-US" smtClean="0">
                <a:solidFill>
                  <a:prstClr val="black">
                    <a:tint val="75000"/>
                  </a:prstClr>
                </a:solidFill>
              </a:rPr>
              <a:pPr/>
              <a:t>12/15/2009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3037" indent="0">
              <a:buNone/>
              <a:defRPr sz="1400">
                <a:solidFill>
                  <a:schemeClr val="tx1">
                    <a:tint val="75000"/>
                  </a:schemeClr>
                </a:solidFill>
              </a:defRPr>
            </a:lvl2pPr>
            <a:lvl3pPr marL="686074" indent="0">
              <a:buNone/>
              <a:defRPr sz="1200">
                <a:solidFill>
                  <a:schemeClr val="tx1">
                    <a:tint val="75000"/>
                  </a:schemeClr>
                </a:solidFill>
              </a:defRPr>
            </a:lvl3pPr>
            <a:lvl4pPr marL="1029111" indent="0">
              <a:buNone/>
              <a:defRPr sz="1100">
                <a:solidFill>
                  <a:schemeClr val="tx1">
                    <a:tint val="75000"/>
                  </a:schemeClr>
                </a:solidFill>
              </a:defRPr>
            </a:lvl4pPr>
            <a:lvl5pPr marL="1372149" indent="0">
              <a:buNone/>
              <a:defRPr sz="1100">
                <a:solidFill>
                  <a:schemeClr val="tx1">
                    <a:tint val="75000"/>
                  </a:schemeClr>
                </a:solidFill>
              </a:defRPr>
            </a:lvl5pPr>
            <a:lvl6pPr marL="1715186" indent="0">
              <a:buNone/>
              <a:defRPr sz="1100">
                <a:solidFill>
                  <a:schemeClr val="tx1">
                    <a:tint val="75000"/>
                  </a:schemeClr>
                </a:solidFill>
              </a:defRPr>
            </a:lvl6pPr>
            <a:lvl7pPr marL="2058223" indent="0">
              <a:buNone/>
              <a:defRPr sz="1100">
                <a:solidFill>
                  <a:schemeClr val="tx1">
                    <a:tint val="75000"/>
                  </a:schemeClr>
                </a:solidFill>
              </a:defRPr>
            </a:lvl7pPr>
            <a:lvl8pPr marL="2401260" indent="0">
              <a:buNone/>
              <a:defRPr sz="1100">
                <a:solidFill>
                  <a:schemeClr val="tx1">
                    <a:tint val="75000"/>
                  </a:schemeClr>
                </a:solidFill>
              </a:defRPr>
            </a:lvl8pPr>
            <a:lvl9pPr marL="2744297"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6A024-3B29-43DE-8A00-BABE5FE1A6E3}" type="datetime1">
              <a:rPr lang="en-US" smtClean="0">
                <a:solidFill>
                  <a:prstClr val="black">
                    <a:tint val="75000"/>
                  </a:prstClr>
                </a:solidFill>
              </a:rPr>
              <a:pPr/>
              <a:t>12/15/2009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675CF-BBAA-4C33-A315-A9649A8CDF0B}" type="datetime1">
              <a:rPr lang="en-US" smtClean="0">
                <a:solidFill>
                  <a:prstClr val="black">
                    <a:tint val="75000"/>
                  </a:prstClr>
                </a:solidFill>
              </a:rPr>
              <a:pPr/>
              <a:t>12/15/2009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2"/>
          <p:cNvSpPr>
            <a:spLocks noGrp="1"/>
          </p:cNvSpPr>
          <p:nvPr>
            <p:ph sz="half" idx="1"/>
          </p:nvPr>
        </p:nvSpPr>
        <p:spPr>
          <a:xfrm>
            <a:off x="457200" y="1600201"/>
            <a:ext cx="4038600" cy="452596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600201"/>
            <a:ext cx="4038600" cy="452596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3037" indent="0">
              <a:buNone/>
              <a:defRPr sz="1500" b="1"/>
            </a:lvl2pPr>
            <a:lvl3pPr marL="686074" indent="0">
              <a:buNone/>
              <a:defRPr sz="1400" b="1"/>
            </a:lvl3pPr>
            <a:lvl4pPr marL="1029111" indent="0">
              <a:buNone/>
              <a:defRPr sz="1200" b="1"/>
            </a:lvl4pPr>
            <a:lvl5pPr marL="1372149" indent="0">
              <a:buNone/>
              <a:defRPr sz="1200" b="1"/>
            </a:lvl5pPr>
            <a:lvl6pPr marL="1715186" indent="0">
              <a:buNone/>
              <a:defRPr sz="1200" b="1"/>
            </a:lvl6pPr>
            <a:lvl7pPr marL="2058223" indent="0">
              <a:buNone/>
              <a:defRPr sz="1200" b="1"/>
            </a:lvl7pPr>
            <a:lvl8pPr marL="2401260" indent="0">
              <a:buNone/>
              <a:defRPr sz="1200" b="1"/>
            </a:lvl8pPr>
            <a:lvl9pPr marL="274429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3037" indent="0">
              <a:buNone/>
              <a:defRPr sz="1500" b="1"/>
            </a:lvl2pPr>
            <a:lvl3pPr marL="686074" indent="0">
              <a:buNone/>
              <a:defRPr sz="1400" b="1"/>
            </a:lvl3pPr>
            <a:lvl4pPr marL="1029111" indent="0">
              <a:buNone/>
              <a:defRPr sz="1200" b="1"/>
            </a:lvl4pPr>
            <a:lvl5pPr marL="1372149" indent="0">
              <a:buNone/>
              <a:defRPr sz="1200" b="1"/>
            </a:lvl5pPr>
            <a:lvl6pPr marL="1715186" indent="0">
              <a:buNone/>
              <a:defRPr sz="1200" b="1"/>
            </a:lvl6pPr>
            <a:lvl7pPr marL="2058223" indent="0">
              <a:buNone/>
              <a:defRPr sz="1200" b="1"/>
            </a:lvl7pPr>
            <a:lvl8pPr marL="2401260" indent="0">
              <a:buNone/>
              <a:defRPr sz="1200" b="1"/>
            </a:lvl8pPr>
            <a:lvl9pPr marL="274429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5DD83-D22C-425A-B304-1FAB048DB741}" type="datetime1">
              <a:rPr lang="en-US" smtClean="0">
                <a:solidFill>
                  <a:prstClr val="black">
                    <a:tint val="75000"/>
                  </a:prstClr>
                </a:solidFill>
              </a:rPr>
              <a:pPr/>
              <a:t>12/15/2009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96AFC-20D3-47A5-B272-98643F27CF84}" type="datetime1">
              <a:rPr lang="en-US" smtClean="0">
                <a:solidFill>
                  <a:prstClr val="black">
                    <a:tint val="75000"/>
                  </a:prstClr>
                </a:solidFill>
              </a:rPr>
              <a:pPr/>
              <a:t>12/15/2009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9B66F-7F62-4D1B-A3AE-5CDE60CF760E}" type="datetime1">
              <a:rPr lang="en-US" smtClean="0">
                <a:solidFill>
                  <a:prstClr val="black">
                    <a:tint val="75000"/>
                  </a:prstClr>
                </a:solidFill>
              </a:rPr>
              <a:pPr/>
              <a:t>12/15/2009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3037" indent="0">
              <a:buNone/>
              <a:defRPr sz="900"/>
            </a:lvl2pPr>
            <a:lvl3pPr marL="686074" indent="0">
              <a:buNone/>
              <a:defRPr sz="800"/>
            </a:lvl3pPr>
            <a:lvl4pPr marL="1029111" indent="0">
              <a:buNone/>
              <a:defRPr sz="700"/>
            </a:lvl4pPr>
            <a:lvl5pPr marL="1372149" indent="0">
              <a:buNone/>
              <a:defRPr sz="700"/>
            </a:lvl5pPr>
            <a:lvl6pPr marL="1715186" indent="0">
              <a:buNone/>
              <a:defRPr sz="700"/>
            </a:lvl6pPr>
            <a:lvl7pPr marL="2058223" indent="0">
              <a:buNone/>
              <a:defRPr sz="700"/>
            </a:lvl7pPr>
            <a:lvl8pPr marL="2401260" indent="0">
              <a:buNone/>
              <a:defRPr sz="700"/>
            </a:lvl8pPr>
            <a:lvl9pPr marL="274429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B2715-6427-4CC0-8F4C-FDDCAEF0BB7F}" type="datetime1">
              <a:rPr lang="en-US" smtClean="0">
                <a:solidFill>
                  <a:prstClr val="black">
                    <a:tint val="75000"/>
                  </a:prstClr>
                </a:solidFill>
              </a:rPr>
              <a:pPr/>
              <a:t>12/15/2009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3037" indent="0">
              <a:buNone/>
              <a:defRPr sz="2100"/>
            </a:lvl2pPr>
            <a:lvl3pPr marL="686074" indent="0">
              <a:buNone/>
              <a:defRPr sz="1800"/>
            </a:lvl3pPr>
            <a:lvl4pPr marL="1029111" indent="0">
              <a:buNone/>
              <a:defRPr sz="1500"/>
            </a:lvl4pPr>
            <a:lvl5pPr marL="1372149" indent="0">
              <a:buNone/>
              <a:defRPr sz="1500"/>
            </a:lvl5pPr>
            <a:lvl6pPr marL="1715186" indent="0">
              <a:buNone/>
              <a:defRPr sz="1500"/>
            </a:lvl6pPr>
            <a:lvl7pPr marL="2058223" indent="0">
              <a:buNone/>
              <a:defRPr sz="1500"/>
            </a:lvl7pPr>
            <a:lvl8pPr marL="2401260" indent="0">
              <a:buNone/>
              <a:defRPr sz="1500"/>
            </a:lvl8pPr>
            <a:lvl9pPr marL="2744297"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100"/>
            </a:lvl1pPr>
            <a:lvl2pPr marL="343037" indent="0">
              <a:buNone/>
              <a:defRPr sz="900"/>
            </a:lvl2pPr>
            <a:lvl3pPr marL="686074" indent="0">
              <a:buNone/>
              <a:defRPr sz="800"/>
            </a:lvl3pPr>
            <a:lvl4pPr marL="1029111" indent="0">
              <a:buNone/>
              <a:defRPr sz="700"/>
            </a:lvl4pPr>
            <a:lvl5pPr marL="1372149" indent="0">
              <a:buNone/>
              <a:defRPr sz="700"/>
            </a:lvl5pPr>
            <a:lvl6pPr marL="1715186" indent="0">
              <a:buNone/>
              <a:defRPr sz="700"/>
            </a:lvl6pPr>
            <a:lvl7pPr marL="2058223" indent="0">
              <a:buNone/>
              <a:defRPr sz="700"/>
            </a:lvl7pPr>
            <a:lvl8pPr marL="2401260" indent="0">
              <a:buNone/>
              <a:defRPr sz="700"/>
            </a:lvl8pPr>
            <a:lvl9pPr marL="274429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B2BF2-6837-4AA9-B179-C01D0BE1C68D}" type="datetime1">
              <a:rPr lang="en-US" smtClean="0">
                <a:solidFill>
                  <a:prstClr val="black">
                    <a:tint val="75000"/>
                  </a:prstClr>
                </a:solidFill>
              </a:rPr>
              <a:pPr/>
              <a:t>12/15/2009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952A7-7433-424E-8BCD-A0CDE36A624E}" type="datetime1">
              <a:rPr lang="en-US" smtClean="0">
                <a:solidFill>
                  <a:prstClr val="black">
                    <a:tint val="75000"/>
                  </a:prstClr>
                </a:solidFill>
              </a:rPr>
              <a:pPr/>
              <a:t>12/15/2009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B2D63-BD55-41AD-A254-968FD044FAF6}" type="datetime1">
              <a:rPr lang="en-US" smtClean="0">
                <a:solidFill>
                  <a:prstClr val="black">
                    <a:tint val="75000"/>
                  </a:prstClr>
                </a:solidFill>
              </a:rPr>
              <a:pPr/>
              <a:t>12/15/2009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Microsoft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882CD3-4D7B-4207-9E8E-F747CB66FE4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Green title.jpg"/>
          <p:cNvPicPr>
            <a:picLocks noChangeAspect="1"/>
          </p:cNvPicPr>
          <p:nvPr/>
        </p:nvPicPr>
        <p:blipFill>
          <a:blip r:embed="rId2" cstate="print"/>
          <a:stretch>
            <a:fillRect/>
          </a:stretch>
        </p:blipFill>
        <p:spPr>
          <a:xfrm>
            <a:off x="0" y="-15270"/>
            <a:ext cx="9144000" cy="6871743"/>
          </a:xfrm>
          <a:prstGeom prst="rect">
            <a:avLst/>
          </a:prstGeom>
        </p:spPr>
      </p:pic>
      <p:sp>
        <p:nvSpPr>
          <p:cNvPr id="2" name="Title 1"/>
          <p:cNvSpPr>
            <a:spLocks noGrp="1"/>
          </p:cNvSpPr>
          <p:nvPr>
            <p:ph type="ctrTitle"/>
          </p:nvPr>
        </p:nvSpPr>
        <p:spPr>
          <a:xfrm>
            <a:off x="1955280" y="2488680"/>
            <a:ext cx="6477000" cy="940320"/>
          </a:xfrm>
        </p:spPr>
        <p:txBody>
          <a:bodyPr anchor="t">
            <a:normAutofit/>
          </a:bodyPr>
          <a:lstStyle>
            <a:lvl1pPr algn="l">
              <a:defRPr sz="3200">
                <a:solidFill>
                  <a:srgbClr xmlns:mc="http://schemas.openxmlformats.org/markup-compatibility/2006" xmlns:a14="http://schemas.microsoft.com/office/drawing/2010/main" val="FFFFFF" mc:Ignorable=""/>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55280" y="3768904"/>
            <a:ext cx="6477000" cy="1905000"/>
          </a:xfrm>
        </p:spPr>
        <p:txBody>
          <a:bodyPr anchor="t">
            <a:normAutofit/>
          </a:bodyPr>
          <a:lstStyle>
            <a:lvl1pPr marL="0" indent="0" algn="l">
              <a:buNone/>
              <a:defRPr sz="1400">
                <a:solidFill>
                  <a:srgbClr xmlns:mc="http://schemas.openxmlformats.org/markup-compatibility/2006" xmlns:a14="http://schemas.microsoft.com/office/drawing/2010/main" val="FFFFFF" mc:Ignorable=""/>
                </a:solidFill>
                <a:latin typeface="Sego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4" name="Group 6"/>
          <p:cNvGrpSpPr/>
          <p:nvPr userDrawn="1"/>
        </p:nvGrpSpPr>
        <p:grpSpPr>
          <a:xfrm>
            <a:off x="7388353" y="6431774"/>
            <a:ext cx="1587398" cy="339072"/>
            <a:chOff x="-3345201" y="3807695"/>
            <a:chExt cx="5269544" cy="1125584"/>
          </a:xfrm>
        </p:grpSpPr>
        <p:pic>
          <p:nvPicPr>
            <p:cNvPr id="9" name="Picture 3" descr="C:\Program Files\Microsoft Resource DVD Artwork\DVD_ART\BoxShots_Logos\Microsoft Services\Services premier support logo black.png"/>
            <p:cNvPicPr>
              <a:picLocks noChangeAspect="1" noChangeArrowheads="1"/>
            </p:cNvPicPr>
            <p:nvPr userDrawn="1"/>
          </p:nvPicPr>
          <p:blipFill>
            <a:blip r:embed="rId3" cstate="print">
              <a:lum bright="100000"/>
            </a:blip>
            <a:srcRect l="43801"/>
            <a:stretch>
              <a:fillRect/>
            </a:stretch>
          </p:blipFill>
          <p:spPr bwMode="auto">
            <a:xfrm>
              <a:off x="-1013300" y="3807695"/>
              <a:ext cx="2937643" cy="1125584"/>
            </a:xfrm>
            <a:prstGeom prst="rect">
              <a:avLst/>
            </a:prstGeom>
            <a:noFill/>
          </p:spPr>
        </p:pic>
        <p:pic>
          <p:nvPicPr>
            <p:cNvPr id="10" name="Picture 2" descr="C:\Program Files\Microsoft Resource DVD Artwork\DVD_ART\BoxShots_Logos\MICROSOFT\Microsoft logo and tagline.png"/>
            <p:cNvPicPr>
              <a:picLocks noChangeAspect="1" noChangeArrowheads="1"/>
            </p:cNvPicPr>
            <p:nvPr userDrawn="1"/>
          </p:nvPicPr>
          <p:blipFill>
            <a:blip r:embed="rId4" cstate="print"/>
            <a:srcRect r="25218" b="36555"/>
            <a:stretch>
              <a:fillRect/>
            </a:stretch>
          </p:blipFill>
          <p:spPr bwMode="auto">
            <a:xfrm>
              <a:off x="-3345201" y="3974981"/>
              <a:ext cx="2323087" cy="425101"/>
            </a:xfrm>
            <a:prstGeom prst="rect">
              <a:avLst/>
            </a:prstGeom>
            <a:noFill/>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4">
                    <a:lumMod val="75000"/>
                  </a:schemeClr>
                </a:solidFill>
                <a:effectLst/>
                <a:latin typeface="Segoe"/>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p:nvPr>
        </p:nvSpPr>
        <p:spPr>
          <a:xfrm>
            <a:off x="905760" y="1600200"/>
            <a:ext cx="7781040" cy="4419600"/>
          </a:xfrm>
        </p:spPr>
        <p:txBody>
          <a:bodyPr/>
          <a:lstStyle>
            <a:lvl1pPr marL="285750" indent="-285750">
              <a:spcAft>
                <a:spcPts val="0"/>
              </a:spcAft>
              <a:buSzPct val="100000"/>
              <a:buFontTx/>
              <a:buBlip>
                <a:blip r:embed="rId2"/>
              </a:buBlip>
              <a:defRPr sz="1800">
                <a:solidFill>
                  <a:srgbClr xmlns:mc="http://schemas.openxmlformats.org/markup-compatibility/2006" xmlns:a14="http://schemas.microsoft.com/office/drawing/2010/main" val="525353" mc:Ignorable=""/>
                </a:solidFill>
                <a:effectLst/>
                <a:latin typeface="Segoe"/>
              </a:defRPr>
            </a:lvl1pPr>
            <a:lvl2pPr marL="569913" indent="-284163">
              <a:buFontTx/>
              <a:buBlip>
                <a:blip r:embed="rId2"/>
              </a:buBlip>
              <a:defRPr sz="2000">
                <a:solidFill>
                  <a:srgbClr xmlns:mc="http://schemas.openxmlformats.org/markup-compatibility/2006" xmlns:a14="http://schemas.microsoft.com/office/drawing/2010/main" val="525353" mc:Ignorable=""/>
                </a:solidFill>
                <a:latin typeface="Segoe"/>
              </a:defRPr>
            </a:lvl2pPr>
            <a:lvl3pPr marL="855663" indent="-285750">
              <a:buFontTx/>
              <a:buBlip>
                <a:blip r:embed="rId2"/>
              </a:buBlip>
              <a:defRPr sz="1800" baseline="0">
                <a:solidFill>
                  <a:srgbClr xmlns:mc="http://schemas.openxmlformats.org/markup-compatibility/2006" xmlns:a14="http://schemas.microsoft.com/office/drawing/2010/main" val="525353" mc:Ignorable=""/>
                </a:solidFill>
                <a:latin typeface="Segoe"/>
              </a:defRPr>
            </a:lvl3pPr>
            <a:lvl4pPr marL="1139825" indent="-284163">
              <a:buFontTx/>
              <a:buBlip>
                <a:blip r:embed="rId2"/>
              </a:buBlip>
              <a:defRPr sz="1600">
                <a:solidFill>
                  <a:srgbClr xmlns:mc="http://schemas.openxmlformats.org/markup-compatibility/2006" xmlns:a14="http://schemas.microsoft.com/office/drawing/2010/main" val="525353" mc:Ignorable=""/>
                </a:solidFill>
                <a:latin typeface="Segoe"/>
              </a:defRPr>
            </a:lvl4pPr>
            <a:lvl5pPr marL="1312863" indent="-344488">
              <a:buFont typeface="Lucida Grande"/>
              <a:buNone/>
              <a:defRPr sz="1800">
                <a:solidFill>
                  <a:srgbClr xmlns:mc="http://schemas.openxmlformats.org/markup-compatibility/2006" xmlns:a14="http://schemas.microsoft.com/office/drawing/2010/main" val="525353" mc:Ignorabl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Picture 9" descr="Green text_B.jpg"/>
          <p:cNvPicPr>
            <a:picLocks noChangeAspect="1"/>
          </p:cNvPicPr>
          <p:nvPr/>
        </p:nvPicPr>
        <p:blipFill>
          <a:blip r:embed="rId2" cstate="email"/>
          <a:stretch>
            <a:fillRect/>
          </a:stretch>
        </p:blipFill>
        <p:spPr>
          <a:xfrm>
            <a:off x="0" y="-6872"/>
            <a:ext cx="9144000" cy="6871743"/>
          </a:xfrm>
          <a:prstGeom prst="rect">
            <a:avLst/>
          </a:prstGeom>
        </p:spPr>
      </p:pic>
      <p:sp>
        <p:nvSpPr>
          <p:cNvPr id="2" name="Title 1"/>
          <p:cNvSpPr>
            <a:spLocks noGrp="1"/>
          </p:cNvSpPr>
          <p:nvPr>
            <p:ph type="title"/>
          </p:nvPr>
        </p:nvSpPr>
        <p:spPr>
          <a:xfrm>
            <a:off x="905760" y="386958"/>
            <a:ext cx="7781040" cy="792162"/>
          </a:xfrm>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p:nvPr>
        </p:nvSpPr>
        <p:spPr>
          <a:xfrm>
            <a:off x="906463" y="1117080"/>
            <a:ext cx="6713537" cy="4572000"/>
          </a:xfrm>
        </p:spPr>
        <p:txBody>
          <a:bodyPr/>
          <a:lstStyle>
            <a:lvl1pPr>
              <a:defRPr>
                <a:solidFill>
                  <a:srgbClr xmlns:mc="http://schemas.openxmlformats.org/markup-compatibility/2006" xmlns:a14="http://schemas.microsoft.com/office/drawing/2010/main" val="FFFFFF" mc:Ignorable=""/>
                </a:solidFill>
                <a:effectLst/>
                <a:latin typeface="Segoe"/>
              </a:defRPr>
            </a:lvl1pPr>
            <a:lvl2pPr>
              <a:buFontTx/>
              <a:buBlip>
                <a:blip r:embed="rId3"/>
              </a:buBlip>
              <a:defRPr sz="2000">
                <a:solidFill>
                  <a:srgbClr xmlns:mc="http://schemas.openxmlformats.org/markup-compatibility/2006" xmlns:a14="http://schemas.microsoft.com/office/drawing/2010/main" val="FFFFFF" mc:Ignorable=""/>
                </a:solidFill>
                <a:latin typeface="Segoe"/>
              </a:defRPr>
            </a:lvl2pPr>
            <a:lvl3pPr marL="682625" indent="-336550">
              <a:buFontTx/>
              <a:buBlip>
                <a:blip r:embed="rId3"/>
              </a:buBlip>
              <a:defRPr sz="1800">
                <a:solidFill>
                  <a:srgbClr xmlns:mc="http://schemas.openxmlformats.org/markup-compatibility/2006" xmlns:a14="http://schemas.microsoft.com/office/drawing/2010/main" val="FFFFFF" mc:Ignorable=""/>
                </a:solidFill>
                <a:latin typeface="Segoe"/>
              </a:defRPr>
            </a:lvl3pPr>
            <a:lvl4pPr marL="682625" indent="-336550">
              <a:buFontTx/>
              <a:buBlip>
                <a:blip r:embed="rId3"/>
              </a:buBlip>
              <a:defRPr sz="1800">
                <a:solidFill>
                  <a:srgbClr xmlns:mc="http://schemas.openxmlformats.org/markup-compatibility/2006" xmlns:a14="http://schemas.microsoft.com/office/drawing/2010/main" val="FFFFFF" mc:Ignorable=""/>
                </a:solidFill>
                <a:latin typeface="Segoe"/>
              </a:defRPr>
            </a:lvl4pPr>
            <a:lvl5pPr marL="1028700" indent="-346075">
              <a:buFontTx/>
              <a:buBlip>
                <a:blip r:embed="rId3"/>
              </a:buBlip>
              <a:defRPr sz="1600">
                <a:solidFill>
                  <a:schemeClr val="bg1"/>
                </a:solidFill>
                <a:latin typeface="Segoe"/>
              </a:defRPr>
            </a:lvl5pPr>
            <a:lvl6pPr marL="968375" indent="-285750">
              <a:buFont typeface="Arial"/>
              <a:buChar char="•"/>
              <a:defRPr sz="1600">
                <a:solidFill>
                  <a:srgbClr xmlns:mc="http://schemas.openxmlformats.org/markup-compatibility/2006" xmlns:a14="http://schemas.microsoft.com/office/drawing/2010/main" val="FFFFFF" mc:Ignorable=""/>
                </a:solidFill>
              </a:defRPr>
            </a:lvl6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p>
        </p:txBody>
      </p:sp>
      <p:grpSp>
        <p:nvGrpSpPr>
          <p:cNvPr id="6" name="Group 10"/>
          <p:cNvGrpSpPr/>
          <p:nvPr userDrawn="1"/>
        </p:nvGrpSpPr>
        <p:grpSpPr>
          <a:xfrm>
            <a:off x="7388353" y="6431774"/>
            <a:ext cx="1587398" cy="339072"/>
            <a:chOff x="-3345201" y="3807695"/>
            <a:chExt cx="5269544" cy="1125584"/>
          </a:xfrm>
        </p:grpSpPr>
        <p:pic>
          <p:nvPicPr>
            <p:cNvPr id="12" name="Picture 3" descr="C:\Program Files\Microsoft Resource DVD Artwork\DVD_ART\BoxShots_Logos\Microsoft Services\Services premier support logo black.png"/>
            <p:cNvPicPr>
              <a:picLocks noChangeAspect="1" noChangeArrowheads="1"/>
            </p:cNvPicPr>
            <p:nvPr userDrawn="1"/>
          </p:nvPicPr>
          <p:blipFill>
            <a:blip r:embed="rId4" cstate="print">
              <a:lum bright="100000"/>
            </a:blip>
            <a:srcRect l="43801"/>
            <a:stretch>
              <a:fillRect/>
            </a:stretch>
          </p:blipFill>
          <p:spPr bwMode="auto">
            <a:xfrm>
              <a:off x="-1013300" y="3807695"/>
              <a:ext cx="2937643" cy="1125584"/>
            </a:xfrm>
            <a:prstGeom prst="rect">
              <a:avLst/>
            </a:prstGeom>
            <a:noFill/>
          </p:spPr>
        </p:pic>
        <p:pic>
          <p:nvPicPr>
            <p:cNvPr id="13" name="Picture 2" descr="C:\Program Files\Microsoft Resource DVD Artwork\DVD_ART\BoxShots_Logos\MICROSOFT\Microsoft logo and tagline.png"/>
            <p:cNvPicPr>
              <a:picLocks noChangeAspect="1" noChangeArrowheads="1"/>
            </p:cNvPicPr>
            <p:nvPr userDrawn="1"/>
          </p:nvPicPr>
          <p:blipFill>
            <a:blip r:embed="rId5" cstate="print"/>
            <a:srcRect r="25218" b="36555"/>
            <a:stretch>
              <a:fillRect/>
            </a:stretch>
          </p:blipFill>
          <p:spPr bwMode="auto">
            <a:xfrm>
              <a:off x="-3345201" y="3974981"/>
              <a:ext cx="2323087" cy="425101"/>
            </a:xfrm>
            <a:prstGeom prst="rect">
              <a:avLst/>
            </a:prstGeom>
            <a:noFill/>
          </p:spPr>
        </p:pic>
      </p:grpSp>
    </p:spTree>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marL="285750" indent="-285750">
              <a:defRPr sz="1800">
                <a:solidFill>
                  <a:srgbClr xmlns:mc="http://schemas.openxmlformats.org/markup-compatibility/2006" xmlns:a14="http://schemas.microsoft.com/office/drawing/2010/main" val="525353" mc:Ignorable=""/>
                </a:solidFill>
              </a:defRPr>
            </a:lvl2pPr>
            <a:lvl3pPr>
              <a:defRPr sz="2000"/>
            </a:lvl3pPr>
            <a:lvl4pPr marL="569913" indent="-284163">
              <a:buFont typeface="Lucida Grande"/>
              <a:buChar char="-"/>
              <a:defRPr sz="1600">
                <a:solidFill>
                  <a:srgbClr xmlns:mc="http://schemas.openxmlformats.org/markup-compatibility/2006" xmlns:a14="http://schemas.microsoft.com/office/drawing/2010/main" val="525353" mc:Ignorable=""/>
                </a:solidFill>
              </a:defRPr>
            </a:lvl4pPr>
            <a:lvl5pPr marL="855663" indent="-285750">
              <a:buFont typeface="Arial"/>
              <a:buChar char="•"/>
              <a:defRPr sz="1600">
                <a:solidFill>
                  <a:srgbClr xmlns:mc="http://schemas.openxmlformats.org/markup-compatibility/2006" xmlns:a14="http://schemas.microsoft.com/office/drawing/2010/main" val="525353" mc:Ignorabl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marL="285750" indent="-285750">
              <a:defRPr sz="1800">
                <a:solidFill>
                  <a:srgbClr xmlns:mc="http://schemas.openxmlformats.org/markup-compatibility/2006" xmlns:a14="http://schemas.microsoft.com/office/drawing/2010/main" val="525353" mc:Ignorable=""/>
                </a:solidFill>
              </a:defRPr>
            </a:lvl2pPr>
            <a:lvl3pPr>
              <a:defRPr sz="2000"/>
            </a:lvl3pPr>
            <a:lvl4pPr marL="569913" indent="-284163">
              <a:buFont typeface="Lucida Grande"/>
              <a:buChar char="-"/>
              <a:defRPr sz="1600">
                <a:solidFill>
                  <a:srgbClr xmlns:mc="http://schemas.openxmlformats.org/markup-compatibility/2006" xmlns:a14="http://schemas.microsoft.com/office/drawing/2010/main" val="525353" mc:Ignorable=""/>
                </a:solidFill>
              </a:defRPr>
            </a:lvl4pPr>
            <a:lvl5pPr marL="855663" indent="-285750">
              <a:buFont typeface="Arial"/>
              <a:buChar char="•"/>
              <a:defRPr sz="1600">
                <a:solidFill>
                  <a:srgbClr xmlns:mc="http://schemas.openxmlformats.org/markup-compatibility/2006" xmlns:a14="http://schemas.microsoft.com/office/drawing/2010/main" val="525353" mc:Ignorabl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p:nvPr>
        </p:nvSpPr>
        <p:spPr>
          <a:xfrm>
            <a:off x="905760" y="1066800"/>
            <a:ext cx="7476240" cy="4953000"/>
          </a:xfrm>
        </p:spPr>
        <p:txBody>
          <a:bodyPr/>
          <a:lstStyle>
            <a:lvl1pPr>
              <a:defRPr>
                <a:solidFill>
                  <a:srgbClr xmlns:mc="http://schemas.openxmlformats.org/markup-compatibility/2006" xmlns:a14="http://schemas.microsoft.com/office/drawing/2010/main" val="525353" mc:Ignorable=""/>
                </a:solidFill>
                <a:effectLst/>
                <a:latin typeface="Consolas"/>
                <a:cs typeface="Consolas"/>
              </a:defRPr>
            </a:lvl1pPr>
            <a:lvl2pPr marL="346075" indent="0">
              <a:buFont typeface="Arial"/>
              <a:buNone/>
              <a:defRPr baseline="0">
                <a:solidFill>
                  <a:srgbClr xmlns:mc="http://schemas.openxmlformats.org/markup-compatibility/2006" xmlns:a14="http://schemas.microsoft.com/office/drawing/2010/main" val="525353" mc:Ignorable=""/>
                </a:solidFill>
                <a:latin typeface="Consolas"/>
                <a:cs typeface="Consolas"/>
              </a:defRPr>
            </a:lvl2pPr>
            <a:lvl3pPr>
              <a:buNone/>
              <a:defRPr sz="1800" baseline="0">
                <a:solidFill>
                  <a:srgbClr xmlns:mc="http://schemas.openxmlformats.org/markup-compatibility/2006" xmlns:a14="http://schemas.microsoft.com/office/drawing/2010/main" val="525353" mc:Ignorable=""/>
                </a:solidFill>
                <a:latin typeface="Consolas"/>
                <a:cs typeface="Consolas"/>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p:nvPr>
        </p:nvSpPr>
        <p:spPr>
          <a:xfrm>
            <a:off x="905760" y="1600200"/>
            <a:ext cx="7781040" cy="4419600"/>
          </a:xfrm>
        </p:spPr>
        <p:txBody>
          <a:bodyPr/>
          <a:lstStyle>
            <a:lvl1pPr marL="285750" indent="-285750">
              <a:spcAft>
                <a:spcPts val="0"/>
              </a:spcAft>
              <a:buSzPct val="100000"/>
              <a:buFontTx/>
              <a:buNone/>
              <a:defRPr sz="2400">
                <a:solidFill>
                  <a:srgbClr xmlns:mc="http://schemas.openxmlformats.org/markup-compatibility/2006" xmlns:a14="http://schemas.microsoft.com/office/drawing/2010/main" val="525353" mc:Ignorable=""/>
                </a:solidFill>
                <a:effectLst/>
              </a:defRPr>
            </a:lvl1pPr>
            <a:lvl2pPr marL="569913" indent="-284163">
              <a:buFontTx/>
              <a:buBlip>
                <a:blip r:embed="rId2"/>
              </a:buBlip>
              <a:defRPr sz="2000">
                <a:solidFill>
                  <a:srgbClr xmlns:mc="http://schemas.openxmlformats.org/markup-compatibility/2006" xmlns:a14="http://schemas.microsoft.com/office/drawing/2010/main" val="525353" mc:Ignorable=""/>
                </a:solidFill>
                <a:latin typeface="Segoe"/>
              </a:defRPr>
            </a:lvl2pPr>
            <a:lvl3pPr marL="855663" indent="-285750">
              <a:buFontTx/>
              <a:buBlip>
                <a:blip r:embed="rId2"/>
              </a:buBlip>
              <a:defRPr sz="1800" baseline="0">
                <a:solidFill>
                  <a:srgbClr xmlns:mc="http://schemas.openxmlformats.org/markup-compatibility/2006" xmlns:a14="http://schemas.microsoft.com/office/drawing/2010/main" val="525353" mc:Ignorable=""/>
                </a:solidFill>
                <a:latin typeface="Segoe"/>
              </a:defRPr>
            </a:lvl3pPr>
            <a:lvl4pPr marL="1139825" indent="-284163">
              <a:buFontTx/>
              <a:buBlip>
                <a:blip r:embed="rId2"/>
              </a:buBlip>
              <a:defRPr sz="1600">
                <a:solidFill>
                  <a:srgbClr xmlns:mc="http://schemas.openxmlformats.org/markup-compatibility/2006" xmlns:a14="http://schemas.microsoft.com/office/drawing/2010/main" val="525353" mc:Ignorable=""/>
                </a:solidFill>
                <a:latin typeface="Segoe"/>
              </a:defRPr>
            </a:lvl4pPr>
            <a:lvl5pPr marL="1312863" indent="-344488">
              <a:buFont typeface="Lucida Grande"/>
              <a:buNone/>
              <a:defRPr sz="1800">
                <a:solidFill>
                  <a:srgbClr xmlns:mc="http://schemas.openxmlformats.org/markup-compatibility/2006" xmlns:a14="http://schemas.microsoft.com/office/drawing/2010/main" val="525353" mc:Ignorabl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6"/>
            <a:ext cx="7690115" cy="1523494"/>
          </a:xfrm>
        </p:spPr>
        <p:txBody>
          <a:bodyPr/>
          <a:lstStyle>
            <a:lvl1pPr>
              <a:lnSpc>
                <a:spcPct val="90000"/>
              </a:lnSpc>
              <a:defRPr sz="5500"/>
            </a:lvl1pPr>
          </a:lstStyle>
          <a:p>
            <a:r>
              <a:rPr lang="en-US" dirty="0" smtClean="0"/>
              <a:t>Click to edit Master title style</a:t>
            </a:r>
            <a:endParaRPr lang="en-US" dirty="0"/>
          </a:p>
        </p:txBody>
      </p:sp>
      <p:sp>
        <p:nvSpPr>
          <p:cNvPr id="3" name="Subtitle 2"/>
          <p:cNvSpPr>
            <a:spLocks noGrp="1"/>
          </p:cNvSpPr>
          <p:nvPr>
            <p:ph type="subTitle" idx="1"/>
          </p:nvPr>
        </p:nvSpPr>
        <p:spPr>
          <a:xfrm>
            <a:off x="722313" y="3895644"/>
            <a:ext cx="7043208" cy="443198"/>
          </a:xfrm>
        </p:spPr>
        <p:txBody>
          <a:bodyPr/>
          <a:lstStyle>
            <a:lvl1pPr marL="0" indent="0" algn="l">
              <a:lnSpc>
                <a:spcPct val="90000"/>
              </a:lnSpc>
              <a:spcBef>
                <a:spcPts val="0"/>
              </a:spcBef>
              <a:buNone/>
              <a:defRPr>
                <a:gradFill>
                  <a:gsLst>
                    <a:gs pos="0">
                      <a:schemeClr val="tx2"/>
                    </a:gs>
                    <a:gs pos="100000">
                      <a:schemeClr val="tx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369219" y="520006"/>
            <a:ext cx="7043208" cy="1384994"/>
          </a:xfrm>
        </p:spPr>
        <p:txBody>
          <a:bodyPr anchor="b">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62000">
                      <a:srgbClr xmlns:mc="http://schemas.openxmlformats.org/markup-compatibility/2006" xmlns:a14="http://schemas.microsoft.com/office/drawing/2010/main" val="FFB601"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sz="3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Users\monical\Desktop\MGXFY10\MGX style guide\Logo Lockups\MGXFY10_lockup_white.png"/>
          <p:cNvPicPr>
            <a:picLocks noChangeAspect="1" noChangeArrowheads="1"/>
          </p:cNvPicPr>
          <p:nvPr userDrawn="1"/>
        </p:nvPicPr>
        <p:blipFill>
          <a:blip r:embed="rId3" cstate="print"/>
          <a:stretch>
            <a:fillRect/>
          </a:stretch>
        </p:blipFill>
        <p:spPr bwMode="auto">
          <a:xfrm>
            <a:off x="6872287" y="6224212"/>
            <a:ext cx="2100736" cy="405188"/>
          </a:xfrm>
          <a:prstGeom prst="rect">
            <a:avLst/>
          </a:prstGeom>
          <a:noFill/>
        </p:spPr>
      </p:pic>
    </p:spTree>
  </p:cSld>
  <p:clrMapOvr>
    <a:masterClrMapping/>
  </p:clrMapOvr>
  <p:transition xmlns:p14="http://schemas.microsoft.com/office/powerpoint/2010/mai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686053"/>
            <a:ext cx="7683913"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4990"/>
            <a:ext cx="7683914" cy="461665"/>
          </a:xfrm>
        </p:spPr>
        <p:txBody>
          <a:bodyPr>
            <a:noAutofit/>
          </a:bodyPr>
          <a:lstStyle>
            <a:lvl1pPr marL="0" indent="0" algn="l">
              <a:lnSpc>
                <a:spcPct val="90000"/>
              </a:lnSpc>
              <a:spcBef>
                <a:spcPts val="0"/>
              </a:spcBef>
              <a:buNone/>
              <a:defRPr sz="3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monical\Desktop\MGXFY10\MGX style guide\Logo Lockups\MGXFY10_lockup_white.png"/>
          <p:cNvPicPr>
            <a:picLocks noChangeAspect="1" noChangeArrowheads="1"/>
          </p:cNvPicPr>
          <p:nvPr userDrawn="1"/>
        </p:nvPicPr>
        <p:blipFill>
          <a:blip r:embed="rId3" cstate="print"/>
          <a:stretch>
            <a:fillRect/>
          </a:stretch>
        </p:blipFill>
        <p:spPr bwMode="auto">
          <a:xfrm>
            <a:off x="6872287" y="6224212"/>
            <a:ext cx="2100736" cy="405188"/>
          </a:xfrm>
          <a:prstGeom prst="rect">
            <a:avLst/>
          </a:prstGeom>
          <a:noFill/>
        </p:spPr>
      </p:pic>
    </p:spTree>
  </p:cSld>
  <p:clrMapOvr>
    <a:masterClrMapping/>
  </p:clrMapOvr>
  <p:transition xmlns:p14="http://schemas.microsoft.com/office/powerpoint/2010/mai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686053"/>
            <a:ext cx="7683913"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4990"/>
            <a:ext cx="7683914" cy="461665"/>
          </a:xfrm>
        </p:spPr>
        <p:txBody>
          <a:bodyPr>
            <a:noAutofit/>
          </a:bodyPr>
          <a:lstStyle>
            <a:lvl1pPr marL="0" indent="0" algn="l">
              <a:lnSpc>
                <a:spcPct val="90000"/>
              </a:lnSpc>
              <a:spcBef>
                <a:spcPts val="0"/>
              </a:spcBef>
              <a:buNone/>
              <a:defRPr sz="3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Users\monical\Desktop\MGXFY10\MGX style guide\Logo Lockups\MGXFY10_lockup_white.png"/>
          <p:cNvPicPr>
            <a:picLocks noChangeAspect="1" noChangeArrowheads="1"/>
          </p:cNvPicPr>
          <p:nvPr userDrawn="1"/>
        </p:nvPicPr>
        <p:blipFill>
          <a:blip r:embed="rId3" cstate="print"/>
          <a:stretch>
            <a:fillRect/>
          </a:stretch>
        </p:blipFill>
        <p:spPr bwMode="auto">
          <a:xfrm>
            <a:off x="6872287" y="6224212"/>
            <a:ext cx="2100736" cy="405188"/>
          </a:xfrm>
          <a:prstGeom prst="rect">
            <a:avLst/>
          </a:prstGeom>
          <a:noFill/>
        </p:spPr>
      </p:pic>
    </p:spTree>
  </p:cSld>
  <p:clrMapOvr>
    <a:masterClrMapping/>
  </p:clrMapOvr>
  <p:transition xmlns:p14="http://schemas.microsoft.com/office/powerpoint/2010/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rtner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686053"/>
            <a:ext cx="7683913"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4990"/>
            <a:ext cx="7683914" cy="461665"/>
          </a:xfrm>
        </p:spPr>
        <p:txBody>
          <a:bodyPr>
            <a:noAutofit/>
          </a:bodyPr>
          <a:lstStyle>
            <a:lvl1pPr marL="0" indent="0" algn="l">
              <a:lnSpc>
                <a:spcPct val="90000"/>
              </a:lnSpc>
              <a:spcBef>
                <a:spcPts val="0"/>
              </a:spcBef>
              <a:buNone/>
              <a:defRPr sz="3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Users\monical\Desktop\MGXFY10\MGX style guide\Logo Lockups\MGXFY10_lockup_white.png"/>
          <p:cNvPicPr>
            <a:picLocks noChangeAspect="1" noChangeArrowheads="1"/>
          </p:cNvPicPr>
          <p:nvPr userDrawn="1"/>
        </p:nvPicPr>
        <p:blipFill>
          <a:blip r:embed="rId3" cstate="print"/>
          <a:stretch>
            <a:fillRect/>
          </a:stretch>
        </p:blipFill>
        <p:spPr bwMode="auto">
          <a:xfrm>
            <a:off x="6872287" y="6224212"/>
            <a:ext cx="2100736" cy="405188"/>
          </a:xfrm>
          <a:prstGeom prst="rect">
            <a:avLst/>
          </a:prstGeom>
          <a:noFill/>
        </p:spPr>
      </p:pic>
    </p:spTree>
  </p:cSld>
  <p:clrMapOvr>
    <a:masterClrMapping/>
  </p:clrMapOvr>
  <p:transition xmlns:p14="http://schemas.microsoft.com/office/powerpoint/2010/mai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686053"/>
            <a:ext cx="7683913"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4990"/>
            <a:ext cx="7683914" cy="461665"/>
          </a:xfrm>
        </p:spPr>
        <p:txBody>
          <a:bodyPr>
            <a:noAutofit/>
          </a:bodyPr>
          <a:lstStyle>
            <a:lvl1pPr marL="0" indent="0" algn="l">
              <a:lnSpc>
                <a:spcPct val="90000"/>
              </a:lnSpc>
              <a:spcBef>
                <a:spcPts val="0"/>
              </a:spcBef>
              <a:buNone/>
              <a:defRPr sz="3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Users\monical\Desktop\MGXFY10\MGX style guide\Logo Lockups\MGXFY10_lockup_white.png"/>
          <p:cNvPicPr>
            <a:picLocks noChangeAspect="1" noChangeArrowheads="1"/>
          </p:cNvPicPr>
          <p:nvPr userDrawn="1"/>
        </p:nvPicPr>
        <p:blipFill>
          <a:blip r:embed="rId3" cstate="print"/>
          <a:stretch>
            <a:fillRect/>
          </a:stretch>
        </p:blipFill>
        <p:spPr bwMode="auto">
          <a:xfrm>
            <a:off x="6872287" y="6224212"/>
            <a:ext cx="2100736" cy="405188"/>
          </a:xfrm>
          <a:prstGeom prst="rect">
            <a:avLst/>
          </a:prstGeom>
          <a:noFill/>
        </p:spPr>
      </p:pic>
    </p:spTree>
  </p:cSld>
  <p:clrMapOvr>
    <a:masterClrMapping/>
  </p:clrMapOvr>
  <p:transition xmlns:p14="http://schemas.microsoft.com/office/powerpoint/2010/mai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nnouncing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686053"/>
            <a:ext cx="7683913"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4990"/>
            <a:ext cx="7683914" cy="461665"/>
          </a:xfrm>
        </p:spPr>
        <p:txBody>
          <a:bodyPr>
            <a:noAutofit/>
          </a:bodyPr>
          <a:lstStyle>
            <a:lvl1pPr marL="0" indent="0" algn="l">
              <a:lnSpc>
                <a:spcPct val="90000"/>
              </a:lnSpc>
              <a:spcBef>
                <a:spcPts val="0"/>
              </a:spcBef>
              <a:buNone/>
              <a:defRPr sz="3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Users\monical\Desktop\MGXFY10\MGX style guide\Logo Lockups\MGXFY10_lockup_white.png"/>
          <p:cNvPicPr>
            <a:picLocks noChangeAspect="1" noChangeArrowheads="1"/>
          </p:cNvPicPr>
          <p:nvPr userDrawn="1"/>
        </p:nvPicPr>
        <p:blipFill>
          <a:blip r:embed="rId3" cstate="print"/>
          <a:stretch>
            <a:fillRect/>
          </a:stretch>
        </p:blipFill>
        <p:spPr bwMode="auto">
          <a:xfrm>
            <a:off x="6872287" y="6224212"/>
            <a:ext cx="2100736" cy="405188"/>
          </a:xfrm>
          <a:prstGeom prst="rect">
            <a:avLst/>
          </a:prstGeom>
          <a:noFill/>
        </p:spPr>
      </p:pic>
    </p:spTree>
  </p:cSld>
  <p:clrMapOvr>
    <a:masterClrMapping/>
  </p:clrMapOvr>
  <p:transition xmlns:p14="http://schemas.microsoft.com/office/powerpoint/2010/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21879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MS Logo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ck Layout - Title and Content">
    <p:bg bwMode="ltGray">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9436" y="228600"/>
            <a:ext cx="8363938" cy="609398"/>
          </a:xfrm>
        </p:spPr>
        <p:txBody>
          <a:bodyPr/>
          <a:lstStyle>
            <a:lvl1pPr>
              <a:defRPr cap="none">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latin typeface="Segoe"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ck Notes slide Layout">
    <p:bg bwMode="ltGray">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9436" y="228600"/>
            <a:ext cx="8363938" cy="609398"/>
          </a:xfrm>
        </p:spPr>
        <p:txBody>
          <a:bodyPr/>
          <a:lstStyle>
            <a:lvl1pPr>
              <a:defRPr cap="none">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latin typeface="Segoe"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Sego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vert="horz" wrap="square" lIns="0" tIns="0" rIns="0" bIns="0" rtlCol="0" anchor="t">
            <a:noAutofit/>
            <a:scene3d>
              <a:camera prst="orthographicFront"/>
              <a:lightRig rig="balanced" dir="tl"/>
            </a:scene3d>
            <a:sp3d extrusionH="31750" prstMaterial="powder">
              <a:bevelT w="63500" h="127000"/>
              <a:contourClr>
                <a:srgbClr xmlns:mc="http://schemas.openxmlformats.org/markup-compatibility/2006" xmlns:a14="http://schemas.microsoft.com/office/drawing/2010/main" val="000000" mc:Ignorable=""/>
              </a:contourClr>
            </a:sp3d>
          </a:bodyPr>
          <a:lstStyle>
            <a:lvl1pPr algn="l" defTabSz="1086334" rtl="0" eaLnBrk="1" latinLnBrk="0" hangingPunct="1">
              <a:lnSpc>
                <a:spcPct val="90000"/>
              </a:lnSpc>
              <a:spcBef>
                <a:spcPct val="0"/>
              </a:spcBef>
              <a:buNone/>
              <a:defRPr lang="en-US" sz="4800" b="1" i="1" kern="1200" cap="none" spc="-151" dirty="0">
                <a:ln w="3175">
                  <a:noFill/>
                </a:ln>
                <a:gradFill flip="none" rotWithShape="1">
                  <a:gsLst>
                    <a:gs pos="28000">
                      <a:srgbClr xmlns:mc="http://schemas.openxmlformats.org/markup-compatibility/2006" xmlns:a14="http://schemas.microsoft.com/office/drawing/2010/main" val="FFFFFF" mc:Ignorable=""/>
                    </a:gs>
                    <a:gs pos="48000">
                      <a:srgbClr xmlns:mc="http://schemas.openxmlformats.org/markup-compatibility/2006" xmlns:a14="http://schemas.microsoft.com/office/drawing/2010/main" val="FFF989" mc:Ignorable=""/>
                    </a:gs>
                    <a:gs pos="80000">
                      <a:srgbClr xmlns:mc="http://schemas.openxmlformats.org/markup-compatibility/2006" xmlns:a14="http://schemas.microsoft.com/office/drawing/2010/main" val="FFBB33" mc:Ignorable=""/>
                    </a:gs>
                  </a:gsLst>
                  <a:lin ang="5400000" scaled="1"/>
                  <a:tileRect/>
                </a:gradFill>
                <a:effectLst>
                  <a:outerShdw blurRad="101600" algn="ctr"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580371" y="1420818"/>
            <a:ext cx="6311956" cy="2000548"/>
          </a:xfrm>
        </p:spPr>
        <p:txBody>
          <a:bodyPr/>
          <a:lstStyle>
            <a:lvl1pPr>
              <a:lnSpc>
                <a:spcPct val="90000"/>
              </a:lnSpc>
              <a:buFontTx/>
              <a:buBlip>
                <a:blip r:embed="rId2"/>
              </a:buBlip>
              <a:defRPr/>
            </a:lvl1pPr>
            <a:lvl2pPr>
              <a:lnSpc>
                <a:spcPct val="90000"/>
              </a:lnSpc>
              <a:buFontTx/>
              <a:buBlip>
                <a:blip r:embed="rId2"/>
              </a:buBlip>
              <a:defRPr/>
            </a:lvl2pPr>
            <a:lvl3pPr>
              <a:lnSpc>
                <a:spcPct val="90000"/>
              </a:lnSpc>
              <a:buFontTx/>
              <a:buBlip>
                <a:blip r:embed="rId2"/>
              </a:buBlip>
              <a:defRPr/>
            </a:lvl3pPr>
            <a:lvl4pPr>
              <a:lnSpc>
                <a:spcPct val="90000"/>
              </a:lnSpc>
              <a:buFontTx/>
              <a:buBlip>
                <a:blip r:embed="rId2"/>
              </a:buBlip>
              <a:defRPr/>
            </a:lvl4pPr>
            <a:lvl5pPr>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4937" y="228600"/>
            <a:ext cx="8234126" cy="664797"/>
          </a:xfrm>
          <a:effectLst/>
        </p:spPr>
        <p:txBody>
          <a:bodyPr vert="horz" wrap="square" lIns="0" tIns="0" rIns="0" bIns="0" rtlCol="0" anchor="t">
            <a:noAutofit/>
            <a:scene3d>
              <a:camera prst="orthographicFront"/>
              <a:lightRig rig="glow" dir="tl"/>
            </a:scene3d>
            <a:sp3d extrusionH="31750" prstMaterial="metal">
              <a:bevelT w="38100" h="38100"/>
              <a:contourClr>
                <a:srgbClr xmlns:mc="http://schemas.openxmlformats.org/markup-compatibility/2006" xmlns:a14="http://schemas.microsoft.com/office/drawing/2010/main" val="000000" mc:Ignorable=""/>
              </a:contourClr>
            </a:sp3d>
          </a:bodyPr>
          <a:lstStyle>
            <a:lvl1pPr algn="l" defTabSz="914249" rtl="0" eaLnBrk="1" latinLnBrk="0" hangingPunct="1">
              <a:lnSpc>
                <a:spcPct val="90000"/>
              </a:lnSpc>
              <a:spcBef>
                <a:spcPct val="0"/>
              </a:spcBef>
              <a:buNone/>
              <a:defRPr lang="en-US" sz="4800" b="0" i="0" kern="1200" cap="none" spc="-151" dirty="0">
                <a:ln w="3175">
                  <a:noFill/>
                </a:ln>
                <a:gradFill flip="none" rotWithShape="1">
                  <a:gsLst>
                    <a:gs pos="28000">
                      <a:srgbClr xmlns:mc="http://schemas.openxmlformats.org/markup-compatibility/2006" xmlns:a14="http://schemas.microsoft.com/office/drawing/2010/main" val="FFFFFF" mc:Ignorable=""/>
                    </a:gs>
                    <a:gs pos="48000">
                      <a:srgbClr xmlns:mc="http://schemas.openxmlformats.org/markup-compatibility/2006" xmlns:a14="http://schemas.microsoft.com/office/drawing/2010/main" val="FFF989" mc:Ignorable=""/>
                    </a:gs>
                    <a:gs pos="80000">
                      <a:srgbClr xmlns:mc="http://schemas.openxmlformats.org/markup-compatibility/2006" xmlns:a14="http://schemas.microsoft.com/office/drawing/2010/main" val="FFBB33" mc:Ignorable=""/>
                    </a:gs>
                  </a:gsLst>
                  <a:lin ang="5400000" scaled="1"/>
                  <a:tileRect/>
                </a:gradFill>
                <a:effectLst>
                  <a:outerShdw blurRad="101600" algn="ctr"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54937" y="1420814"/>
            <a:ext cx="8234126" cy="2000548"/>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extLst>
      <p:ext uri="{BB962C8B-B14F-4D97-AF65-F5344CB8AC3E}">
        <p14:creationId xmlns:p14="http://schemas.microsoft.com/office/powerpoint/2010/main" val="7490202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38763824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589602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70890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75495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0075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69917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3763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4021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4142376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2613901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image" Target="../media/image1.jpe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theme" Target="../theme/theme10.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1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1.jpe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5.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5.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3.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2.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11.jpeg"/><Relationship Id="rId5" Type="http://schemas.openxmlformats.org/officeDocument/2006/relationships/slideLayout" Target="../slideLayouts/slideLayout66.xml"/><Relationship Id="rId10" Type="http://schemas.openxmlformats.org/officeDocument/2006/relationships/theme" Target="../theme/theme7.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image" Target="../media/image28.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27.jpe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8.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2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image" Target="../media/image1.jpe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32" r:id="rId3"/>
    <p:sldLayoutId id="2147483696" r:id="rId4"/>
    <p:sldLayoutId id="2147483697" r:id="rId5"/>
    <p:sldLayoutId id="2147483698" r:id="rId6"/>
    <p:sldLayoutId id="2147483699" r:id="rId7"/>
    <p:sldLayoutId id="2147483700" r:id="rId8"/>
    <p:sldLayoutId id="2147483701" r:id="rId9"/>
    <p:sldLayoutId id="2147483725" r:id="rId10"/>
    <p:sldLayoutId id="2147483726" r:id="rId11"/>
    <p:sldLayoutId id="2147483729" r:id="rId12"/>
    <p:sldLayoutId id="2147483728" r:id="rId13"/>
    <p:sldLayoutId id="2147483730" r:id="rId14"/>
    <p:sldLayoutId id="2147483731" r:id="rId15"/>
    <p:sldLayoutId id="2147483724" r:id="rId16"/>
    <p:sldLayoutId id="2147483702" r:id="rId17"/>
    <p:sldLayoutId id="2147483703" r:id="rId18"/>
    <p:sldLayoutId id="2147483704"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6807676"/>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Title Placeholder 8"/>
          <p:cNvSpPr>
            <a:spLocks noGrp="1"/>
          </p:cNvSpPr>
          <p:nvPr>
            <p:ph type="title"/>
          </p:nvPr>
        </p:nvSpPr>
        <p:spPr>
          <a:xfrm>
            <a:off x="457200" y="0"/>
            <a:ext cx="8229600" cy="823874"/>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1357298"/>
            <a:ext cx="8229600" cy="4937139"/>
          </a:xfrm>
          <a:prstGeom prst="rect">
            <a:avLst/>
          </a:prstGeom>
        </p:spPr>
        <p:txBody>
          <a:bodyPr vert="horz" lIns="9144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pPr defTabSz="914400"/>
            <a:fld id="{AB10FE44-E522-4A36-94FB-F316B08149B8}" type="datetimeFigureOut">
              <a:rPr lang="fi-FI" smtClean="0">
                <a:solidFill>
                  <a:srgbClr xmlns:mc="http://schemas.openxmlformats.org/markup-compatibility/2006" xmlns:a14="http://schemas.microsoft.com/office/drawing/2010/main" val="FFF9E5" mc:Ignorable="">
                    <a:shade val="50000"/>
                  </a:srgbClr>
                </a:solidFill>
              </a:rPr>
              <a:pPr defTabSz="914400"/>
              <a:t>15.12.2009</a:t>
            </a:fld>
            <a:endParaRPr lang="fi-FI">
              <a:solidFill>
                <a:srgbClr xmlns:mc="http://schemas.openxmlformats.org/markup-compatibility/2006" xmlns:a14="http://schemas.microsoft.com/office/drawing/2010/main" val="FFF9E5" mc:Ignorable="">
                  <a:shade val="50000"/>
                </a:srgb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defTabSz="914400"/>
            <a:endParaRPr lang="fi-FI">
              <a:solidFill>
                <a:srgbClr xmlns:mc="http://schemas.openxmlformats.org/markup-compatibility/2006" xmlns:a14="http://schemas.microsoft.com/office/drawing/2010/main" val="FFF9E5" mc:Ignorable="">
                  <a:shade val="50000"/>
                </a:srgb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pPr defTabSz="914400"/>
            <a:fld id="{A0064F56-5B65-462F-9211-297D266B06A3}" type="slidenum">
              <a:rPr lang="fi-FI" smtClean="0">
                <a:solidFill>
                  <a:srgbClr xmlns:mc="http://schemas.openxmlformats.org/markup-compatibility/2006" xmlns:a14="http://schemas.microsoft.com/office/drawing/2010/main" val="FFF9E5" mc:Ignorable="">
                    <a:shade val="50000"/>
                  </a:srgbClr>
                </a:solidFill>
              </a:rPr>
              <a:pPr defTabSz="914400"/>
              <a:t>‹#›</a:t>
            </a:fld>
            <a:endParaRPr lang="fi-FI">
              <a:solidFill>
                <a:srgbClr xmlns:mc="http://schemas.openxmlformats.org/markup-compatibility/2006" xmlns:a14="http://schemas.microsoft.com/office/drawing/2010/main" val="FFF9E5" mc:Ignorable="">
                  <a:shade val="50000"/>
                </a:srgbClr>
              </a:solidFill>
            </a:endParaRPr>
          </a:p>
        </p:txBody>
      </p:sp>
    </p:spTree>
    <p:extLst>
      <p:ext uri="{BB962C8B-B14F-4D97-AF65-F5344CB8AC3E}">
        <p14:creationId xmlns:p14="http://schemas.microsoft.com/office/powerpoint/2010/main" val="591641455"/>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1" r:id="rId13"/>
    <p:sldLayoutId id="2147483872" r:id="rId14"/>
    <p:sldLayoutId id="2147483873" r:id="rId15"/>
    <p:sldLayoutId id="2147483874" r:id="rId16"/>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Green text_A.jpg"/>
          <p:cNvPicPr>
            <a:picLocks noChangeAspect="1"/>
          </p:cNvPicPr>
          <p:nvPr/>
        </p:nvPicPr>
        <p:blipFill>
          <a:blip r:embed="rId11" cstate="print"/>
          <a:stretch>
            <a:fillRect/>
          </a:stretch>
        </p:blipFill>
        <p:spPr>
          <a:xfrm>
            <a:off x="1524" y="1143"/>
            <a:ext cx="9140952" cy="6855714"/>
          </a:xfrm>
          <a:prstGeom prst="rect">
            <a:avLst/>
          </a:prstGeom>
        </p:spPr>
      </p:pic>
      <p:sp>
        <p:nvSpPr>
          <p:cNvPr id="2" name="Title Placeholder 1"/>
          <p:cNvSpPr>
            <a:spLocks noGrp="1"/>
          </p:cNvSpPr>
          <p:nvPr>
            <p:ph type="title"/>
          </p:nvPr>
        </p:nvSpPr>
        <p:spPr>
          <a:xfrm>
            <a:off x="309868" y="264364"/>
            <a:ext cx="6714240" cy="792162"/>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760" y="1121477"/>
            <a:ext cx="7781040" cy="63112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bg1"/>
                </a:solidFill>
              </a:defRPr>
            </a:lvl1p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629400" y="6096000"/>
            <a:ext cx="2133600" cy="365125"/>
          </a:xfrm>
          <a:prstGeom prst="rect">
            <a:avLst/>
          </a:prstGeom>
        </p:spPr>
        <p:txBody>
          <a:bodyPr vert="horz" lIns="91440" tIns="45720" rIns="91440" bIns="45720" rtlCol="0" anchor="ctr"/>
          <a:lstStyle>
            <a:lvl1pPr algn="r">
              <a:defRPr sz="1200">
                <a:solidFill>
                  <a:schemeClr val="bg1"/>
                </a:solidFill>
              </a:defRPr>
            </a:lvl1pPr>
          </a:lstStyle>
          <a:p>
            <a:fld id="{64E1046F-EA70-4B42-8C4B-0948B0F9237A}" type="slidenum">
              <a:rPr lang="en-US" smtClean="0">
                <a:solidFill>
                  <a:prstClr val="white"/>
                </a:solidFill>
              </a:rPr>
              <a:pPr/>
              <a:t>‹#›</a:t>
            </a:fld>
            <a:endParaRPr lang="en-US" dirty="0">
              <a:solidFill>
                <a:prstClr val="white"/>
              </a:solidFill>
            </a:endParaRPr>
          </a:p>
        </p:txBody>
      </p:sp>
      <p:grpSp>
        <p:nvGrpSpPr>
          <p:cNvPr id="7" name="Group 8"/>
          <p:cNvGrpSpPr/>
          <p:nvPr userDrawn="1"/>
        </p:nvGrpSpPr>
        <p:grpSpPr>
          <a:xfrm>
            <a:off x="7388353" y="6431774"/>
            <a:ext cx="1587398" cy="339072"/>
            <a:chOff x="-3345201" y="3807695"/>
            <a:chExt cx="5269544" cy="1125584"/>
          </a:xfrm>
        </p:grpSpPr>
        <p:pic>
          <p:nvPicPr>
            <p:cNvPr id="10" name="Picture 3" descr="C:\Program Files\Microsoft Resource DVD Artwork\DVD_ART\BoxShots_Logos\Microsoft Services\Services premier support logo black.png"/>
            <p:cNvPicPr>
              <a:picLocks noChangeAspect="1" noChangeArrowheads="1"/>
            </p:cNvPicPr>
            <p:nvPr userDrawn="1"/>
          </p:nvPicPr>
          <p:blipFill>
            <a:blip r:embed="rId12" cstate="print">
              <a:lum bright="100000"/>
            </a:blip>
            <a:srcRect l="43801"/>
            <a:stretch>
              <a:fillRect/>
            </a:stretch>
          </p:blipFill>
          <p:spPr bwMode="auto">
            <a:xfrm>
              <a:off x="-1013300" y="3807695"/>
              <a:ext cx="2937643" cy="1125584"/>
            </a:xfrm>
            <a:prstGeom prst="rect">
              <a:avLst/>
            </a:prstGeom>
            <a:noFill/>
          </p:spPr>
        </p:pic>
        <p:pic>
          <p:nvPicPr>
            <p:cNvPr id="13" name="Picture 2" descr="C:\Program Files\Microsoft Resource DVD Artwork\DVD_ART\BoxShots_Logos\MICROSOFT\Microsoft logo and tagline.png"/>
            <p:cNvPicPr>
              <a:picLocks noChangeAspect="1" noChangeArrowheads="1"/>
            </p:cNvPicPr>
            <p:nvPr userDrawn="1"/>
          </p:nvPicPr>
          <p:blipFill>
            <a:blip r:embed="rId13" cstate="print"/>
            <a:srcRect r="25218" b="36555"/>
            <a:stretch>
              <a:fillRect/>
            </a:stretch>
          </p:blipFill>
          <p:spPr bwMode="auto">
            <a:xfrm>
              <a:off x="-3345201" y="3974981"/>
              <a:ext cx="2323087" cy="425101"/>
            </a:xfrm>
            <a:prstGeom prst="rect">
              <a:avLst/>
            </a:prstGeom>
            <a:noFill/>
          </p:spPr>
        </p:pic>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000" b="1" kern="1200">
          <a:solidFill>
            <a:srgbClr xmlns:mc="http://schemas.openxmlformats.org/markup-compatibility/2006" xmlns:a14="http://schemas.microsoft.com/office/drawing/2010/main" val="457830" mc:Ignorable=""/>
          </a:solidFill>
          <a:effectLst/>
          <a:latin typeface="Segoe"/>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accent4">
              <a:lumMod val="75000"/>
            </a:schemeClr>
          </a:solidFill>
          <a:effectLst/>
          <a:latin typeface="Segoe"/>
          <a:ea typeface="+mn-ea"/>
          <a:cs typeface="+mn-cs"/>
        </a:defRPr>
      </a:lvl1pPr>
      <a:lvl2pPr marL="346075" indent="-346075" algn="l" defTabSz="457200" rtl="0" eaLnBrk="1" latinLnBrk="0" hangingPunct="1">
        <a:lnSpc>
          <a:spcPct val="120000"/>
        </a:lnSpc>
        <a:spcBef>
          <a:spcPct val="20000"/>
        </a:spcBef>
        <a:buSzPct val="100000"/>
        <a:buFontTx/>
        <a:buBlip>
          <a:blip r:embed="rId14"/>
        </a:buBlip>
        <a:defRPr sz="1800" kern="1200">
          <a:solidFill>
            <a:srgbClr xmlns:mc="http://schemas.openxmlformats.org/markup-compatibility/2006" xmlns:a14="http://schemas.microsoft.com/office/drawing/2010/main" val="A4A5A5" mc:Ignorabl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22263"/>
            <a:ext cx="8363938"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68607" tIns="34304" rIns="68607" bIns="343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85901"/>
            <a:ext cx="8229600" cy="4640263"/>
          </a:xfrm>
          <a:prstGeom prst="rect">
            <a:avLst/>
          </a:prstGeom>
        </p:spPr>
        <p:txBody>
          <a:bodyPr vert="horz" lIns="68607" tIns="34304" rIns="68607" bIns="343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22505" y="6248402"/>
            <a:ext cx="964096" cy="365125"/>
          </a:xfrm>
          <a:prstGeom prst="rect">
            <a:avLst/>
          </a:prstGeom>
        </p:spPr>
        <p:txBody>
          <a:bodyPr vert="horz" lIns="68607" tIns="34304" rIns="68607" bIns="34304" rtlCol="0" anchor="ctr"/>
          <a:lstStyle>
            <a:lvl1pPr algn="r">
              <a:defRPr sz="700">
                <a:solidFill>
                  <a:schemeClr val="tx1">
                    <a:tint val="75000"/>
                  </a:schemeClr>
                </a:solidFill>
                <a:latin typeface="Tahoma" pitchFamily="34" charset="0"/>
                <a:ea typeface="Tahoma" pitchFamily="34" charset="0"/>
                <a:cs typeface="Tahoma" pitchFamily="34" charset="0"/>
              </a:defRPr>
            </a:lvl1pPr>
          </a:lstStyle>
          <a:p>
            <a:pPr defTabSz="686074"/>
            <a:fld id="{EC7675CF-BBAA-4C33-A315-A9649A8CDF0B}" type="datetime1">
              <a:rPr lang="en-US" smtClean="0">
                <a:solidFill>
                  <a:prstClr val="black">
                    <a:tint val="75000"/>
                  </a:prstClr>
                </a:solidFill>
              </a:rPr>
              <a:pPr defTabSz="686074"/>
              <a:t>12/15/2009</a:t>
            </a:fld>
            <a:endParaRPr lang="en-US" dirty="0">
              <a:solidFill>
                <a:prstClr val="black">
                  <a:tint val="75000"/>
                </a:prstClr>
              </a:solidFill>
            </a:endParaRPr>
          </a:p>
        </p:txBody>
      </p:sp>
      <p:sp>
        <p:nvSpPr>
          <p:cNvPr id="5" name="Footer Placeholder 4"/>
          <p:cNvSpPr>
            <a:spLocks noGrp="1"/>
          </p:cNvSpPr>
          <p:nvPr>
            <p:ph type="ftr" sz="quarter" idx="3"/>
          </p:nvPr>
        </p:nvSpPr>
        <p:spPr>
          <a:xfrm>
            <a:off x="7086600" y="6248402"/>
            <a:ext cx="1295400" cy="365125"/>
          </a:xfrm>
          <a:prstGeom prst="rect">
            <a:avLst/>
          </a:prstGeom>
        </p:spPr>
        <p:txBody>
          <a:bodyPr vert="horz" lIns="68607" tIns="34304" rIns="68607" bIns="34304" rtlCol="0" anchor="ctr"/>
          <a:lstStyle>
            <a:lvl1pPr algn="ctr">
              <a:defRPr sz="700">
                <a:solidFill>
                  <a:schemeClr val="tx1">
                    <a:tint val="75000"/>
                  </a:schemeClr>
                </a:solidFill>
                <a:latin typeface="Tahoma" pitchFamily="34" charset="0"/>
                <a:ea typeface="Tahoma" pitchFamily="34" charset="0"/>
                <a:cs typeface="Tahoma" pitchFamily="34" charset="0"/>
              </a:defRPr>
            </a:lvl1pPr>
          </a:lstStyle>
          <a:p>
            <a:pPr defTabSz="686074"/>
            <a:r>
              <a:rPr lang="en-US" dirty="0" smtClean="0">
                <a:solidFill>
                  <a:prstClr val="black">
                    <a:tint val="75000"/>
                  </a:prstClr>
                </a:solidFill>
              </a:rPr>
              <a:t>Microsoft 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82001" y="6248402"/>
            <a:ext cx="457200" cy="365125"/>
          </a:xfrm>
          <a:prstGeom prst="rect">
            <a:avLst/>
          </a:prstGeom>
        </p:spPr>
        <p:txBody>
          <a:bodyPr vert="horz" lIns="68607" tIns="34304" rIns="68607" bIns="34304" rtlCol="0" anchor="ctr"/>
          <a:lstStyle>
            <a:lvl1pPr algn="l">
              <a:defRPr sz="700">
                <a:solidFill>
                  <a:schemeClr val="tx1">
                    <a:tint val="75000"/>
                  </a:schemeClr>
                </a:solidFill>
                <a:latin typeface="Tahoma" pitchFamily="34" charset="0"/>
                <a:ea typeface="Tahoma" pitchFamily="34" charset="0"/>
                <a:cs typeface="Tahoma" pitchFamily="34" charset="0"/>
              </a:defRPr>
            </a:lvl1pPr>
          </a:lstStyle>
          <a:p>
            <a:pPr defTabSz="686074"/>
            <a:fld id="{40882CD3-4D7B-4207-9E8E-F747CB66FE4D}" type="slidenum">
              <a:rPr lang="en-US" smtClean="0">
                <a:solidFill>
                  <a:prstClr val="black">
                    <a:tint val="75000"/>
                  </a:prstClr>
                </a:solidFill>
              </a:rPr>
              <a:pPr defTabSz="686074"/>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p:txStyles>
    <p:titleStyle>
      <a:lvl1pPr algn="l" defTabSz="686074" rtl="0" eaLnBrk="1" latinLnBrk="0" hangingPunct="1">
        <a:spcBef>
          <a:spcPct val="0"/>
        </a:spcBef>
        <a:buNone/>
        <a:defRPr sz="2700" kern="1200">
          <a:solidFill>
            <a:srgbClr xmlns:mc="http://schemas.openxmlformats.org/markup-compatibility/2006" xmlns:a14="http://schemas.microsoft.com/office/drawing/2010/main" val="027FC5" mc:Ignorable=""/>
          </a:solidFill>
          <a:latin typeface="Segoe Semibold" pitchFamily="34" charset="0"/>
          <a:ea typeface="+mj-ea"/>
          <a:cs typeface="+mj-cs"/>
        </a:defRPr>
      </a:lvl1pPr>
    </p:titleStyle>
    <p:bodyStyle>
      <a:lvl1pPr marL="257278" indent="-257278" algn="l" defTabSz="686074" rtl="0" eaLnBrk="1" latinLnBrk="0" hangingPunct="1">
        <a:spcBef>
          <a:spcPct val="20000"/>
        </a:spcBef>
        <a:buFont typeface="Arial" pitchFamily="34" charset="0"/>
        <a:buChar char="•"/>
        <a:defRPr sz="2100" kern="1200">
          <a:solidFill>
            <a:srgbClr xmlns:mc="http://schemas.openxmlformats.org/markup-compatibility/2006" xmlns:a14="http://schemas.microsoft.com/office/drawing/2010/main" val="818181" mc:Ignorable=""/>
          </a:solidFill>
          <a:latin typeface="+mn-lt"/>
          <a:ea typeface="+mn-ea"/>
          <a:cs typeface="+mn-cs"/>
        </a:defRPr>
      </a:lvl1pPr>
      <a:lvl2pPr marL="557435" indent="-214398" algn="l" defTabSz="686074" rtl="0" eaLnBrk="1" latinLnBrk="0" hangingPunct="1">
        <a:spcBef>
          <a:spcPct val="20000"/>
        </a:spcBef>
        <a:buFont typeface="Arial" pitchFamily="34" charset="0"/>
        <a:buChar char="–"/>
        <a:defRPr sz="1800" kern="1200">
          <a:solidFill>
            <a:srgbClr xmlns:mc="http://schemas.openxmlformats.org/markup-compatibility/2006" xmlns:a14="http://schemas.microsoft.com/office/drawing/2010/main" val="818181" mc:Ignorable=""/>
          </a:solidFill>
          <a:latin typeface="+mn-lt"/>
          <a:ea typeface="+mn-ea"/>
          <a:cs typeface="+mn-cs"/>
        </a:defRPr>
      </a:lvl2pPr>
      <a:lvl3pPr marL="857593" indent="-171519" algn="l" defTabSz="686074" rtl="0" eaLnBrk="1" latinLnBrk="0" hangingPunct="1">
        <a:spcBef>
          <a:spcPct val="20000"/>
        </a:spcBef>
        <a:buFont typeface="Arial" pitchFamily="34" charset="0"/>
        <a:buChar char="•"/>
        <a:defRPr sz="1500" kern="1200">
          <a:solidFill>
            <a:srgbClr xmlns:mc="http://schemas.openxmlformats.org/markup-compatibility/2006" xmlns:a14="http://schemas.microsoft.com/office/drawing/2010/main" val="818181" mc:Ignorable=""/>
          </a:solidFill>
          <a:latin typeface="+mn-lt"/>
          <a:ea typeface="+mn-ea"/>
          <a:cs typeface="+mn-cs"/>
        </a:defRPr>
      </a:lvl3pPr>
      <a:lvl4pPr marL="1200630" indent="-171519" algn="l" defTabSz="686074" rtl="0" eaLnBrk="1" latinLnBrk="0" hangingPunct="1">
        <a:spcBef>
          <a:spcPct val="20000"/>
        </a:spcBef>
        <a:buFont typeface="Arial" pitchFamily="34" charset="0"/>
        <a:buChar char="–"/>
        <a:defRPr sz="1400" kern="1200">
          <a:solidFill>
            <a:srgbClr xmlns:mc="http://schemas.openxmlformats.org/markup-compatibility/2006" xmlns:a14="http://schemas.microsoft.com/office/drawing/2010/main" val="818181" mc:Ignorable=""/>
          </a:solidFill>
          <a:latin typeface="+mn-lt"/>
          <a:ea typeface="+mn-ea"/>
          <a:cs typeface="+mn-cs"/>
        </a:defRPr>
      </a:lvl4pPr>
      <a:lvl5pPr marL="1543667" indent="-171519" algn="l" defTabSz="686074" rtl="0" eaLnBrk="1" latinLnBrk="0" hangingPunct="1">
        <a:spcBef>
          <a:spcPct val="20000"/>
        </a:spcBef>
        <a:buFont typeface="Arial" pitchFamily="34" charset="0"/>
        <a:buChar char="»"/>
        <a:defRPr sz="1200" kern="1200">
          <a:solidFill>
            <a:srgbClr xmlns:mc="http://schemas.openxmlformats.org/markup-compatibility/2006" xmlns:a14="http://schemas.microsoft.com/office/drawing/2010/main" val="818181" mc:Ignorable=""/>
          </a:solidFill>
          <a:latin typeface="+mn-lt"/>
          <a:ea typeface="+mn-ea"/>
          <a:cs typeface="+mn-cs"/>
        </a:defRPr>
      </a:lvl5pPr>
      <a:lvl6pPr marL="1886704" indent="-171519" algn="l" defTabSz="68607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74" rtl="0" eaLnBrk="1" latinLnBrk="0" hangingPunct="1">
        <a:defRPr sz="1400" kern="1200">
          <a:solidFill>
            <a:schemeClr val="tx1"/>
          </a:solidFill>
          <a:latin typeface="+mn-lt"/>
          <a:ea typeface="+mn-ea"/>
          <a:cs typeface="+mn-cs"/>
        </a:defRPr>
      </a:lvl1pPr>
      <a:lvl2pPr marL="343037" algn="l" defTabSz="686074" rtl="0" eaLnBrk="1" latinLnBrk="0" hangingPunct="1">
        <a:defRPr sz="1400" kern="1200">
          <a:solidFill>
            <a:schemeClr val="tx1"/>
          </a:solidFill>
          <a:latin typeface="+mn-lt"/>
          <a:ea typeface="+mn-ea"/>
          <a:cs typeface="+mn-cs"/>
        </a:defRPr>
      </a:lvl2pPr>
      <a:lvl3pPr marL="686074" algn="l" defTabSz="686074" rtl="0" eaLnBrk="1" latinLnBrk="0" hangingPunct="1">
        <a:defRPr sz="1400" kern="1200">
          <a:solidFill>
            <a:schemeClr val="tx1"/>
          </a:solidFill>
          <a:latin typeface="+mn-lt"/>
          <a:ea typeface="+mn-ea"/>
          <a:cs typeface="+mn-cs"/>
        </a:defRPr>
      </a:lvl3pPr>
      <a:lvl4pPr marL="1029111" algn="l" defTabSz="686074" rtl="0" eaLnBrk="1" latinLnBrk="0" hangingPunct="1">
        <a:defRPr sz="1400" kern="1200">
          <a:solidFill>
            <a:schemeClr val="tx1"/>
          </a:solidFill>
          <a:latin typeface="+mn-lt"/>
          <a:ea typeface="+mn-ea"/>
          <a:cs typeface="+mn-cs"/>
        </a:defRPr>
      </a:lvl4pPr>
      <a:lvl5pPr marL="1372149" algn="l" defTabSz="686074" rtl="0" eaLnBrk="1" latinLnBrk="0" hangingPunct="1">
        <a:defRPr sz="1400" kern="1200">
          <a:solidFill>
            <a:schemeClr val="tx1"/>
          </a:solidFill>
          <a:latin typeface="+mn-lt"/>
          <a:ea typeface="+mn-ea"/>
          <a:cs typeface="+mn-cs"/>
        </a:defRPr>
      </a:lvl5pPr>
      <a:lvl6pPr marL="1715186" algn="l" defTabSz="686074" rtl="0" eaLnBrk="1" latinLnBrk="0" hangingPunct="1">
        <a:defRPr sz="1400" kern="1200">
          <a:solidFill>
            <a:schemeClr val="tx1"/>
          </a:solidFill>
          <a:latin typeface="+mn-lt"/>
          <a:ea typeface="+mn-ea"/>
          <a:cs typeface="+mn-cs"/>
        </a:defRPr>
      </a:lvl6pPr>
      <a:lvl7pPr marL="2058223" algn="l" defTabSz="686074" rtl="0" eaLnBrk="1" latinLnBrk="0" hangingPunct="1">
        <a:defRPr sz="1400" kern="1200">
          <a:solidFill>
            <a:schemeClr val="tx1"/>
          </a:solidFill>
          <a:latin typeface="+mn-lt"/>
          <a:ea typeface="+mn-ea"/>
          <a:cs typeface="+mn-cs"/>
        </a:defRPr>
      </a:lvl7pPr>
      <a:lvl8pPr marL="2401260" algn="l" defTabSz="686074" rtl="0" eaLnBrk="1" latinLnBrk="0" hangingPunct="1">
        <a:defRPr sz="1400" kern="1200">
          <a:solidFill>
            <a:schemeClr val="tx1"/>
          </a:solidFill>
          <a:latin typeface="+mn-lt"/>
          <a:ea typeface="+mn-ea"/>
          <a:cs typeface="+mn-cs"/>
        </a:defRPr>
      </a:lvl8pPr>
      <a:lvl9pPr marL="2744297" algn="l" defTabSz="686074"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Green text_A.jpg"/>
          <p:cNvPicPr>
            <a:picLocks noChangeAspect="1"/>
          </p:cNvPicPr>
          <p:nvPr/>
        </p:nvPicPr>
        <p:blipFill>
          <a:blip r:embed="rId11" cstate="print"/>
          <a:stretch>
            <a:fillRect/>
          </a:stretch>
        </p:blipFill>
        <p:spPr>
          <a:xfrm>
            <a:off x="1524" y="1143"/>
            <a:ext cx="9140952" cy="6855714"/>
          </a:xfrm>
          <a:prstGeom prst="rect">
            <a:avLst/>
          </a:prstGeom>
        </p:spPr>
      </p:pic>
      <p:sp>
        <p:nvSpPr>
          <p:cNvPr id="2" name="Title Placeholder 1"/>
          <p:cNvSpPr>
            <a:spLocks noGrp="1"/>
          </p:cNvSpPr>
          <p:nvPr>
            <p:ph type="title"/>
          </p:nvPr>
        </p:nvSpPr>
        <p:spPr>
          <a:xfrm>
            <a:off x="309868" y="264364"/>
            <a:ext cx="6714240" cy="792162"/>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760" y="1121477"/>
            <a:ext cx="7781040" cy="63112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bg1"/>
                </a:solidFill>
              </a:defRPr>
            </a:lvl1pPr>
          </a:lstStyle>
          <a:p>
            <a:fld id="{F75A7C5C-75AD-46E0-8204-EE2C7AE8CC56}" type="datetimeFigureOut">
              <a:rPr lang="en-US" smtClean="0">
                <a:solidFill>
                  <a:prstClr val="white"/>
                </a:solidFill>
              </a:rPr>
              <a:pPr/>
              <a:t>12/15/2009</a:t>
            </a:fld>
            <a:endParaRPr lang="en-US" dirty="0">
              <a:solidFill>
                <a:prstClr val="white"/>
              </a:solidFill>
            </a:endParaRPr>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629400" y="6096000"/>
            <a:ext cx="2133600" cy="365125"/>
          </a:xfrm>
          <a:prstGeom prst="rect">
            <a:avLst/>
          </a:prstGeom>
        </p:spPr>
        <p:txBody>
          <a:bodyPr vert="horz" lIns="91440" tIns="45720" rIns="91440" bIns="45720" rtlCol="0" anchor="ctr"/>
          <a:lstStyle>
            <a:lvl1pPr algn="r">
              <a:defRPr sz="1200">
                <a:solidFill>
                  <a:schemeClr val="bg1"/>
                </a:solidFill>
              </a:defRPr>
            </a:lvl1pPr>
          </a:lstStyle>
          <a:p>
            <a:fld id="{64E1046F-EA70-4B42-8C4B-0948B0F9237A}" type="slidenum">
              <a:rPr lang="en-US" smtClean="0">
                <a:solidFill>
                  <a:prstClr val="white"/>
                </a:solidFill>
              </a:rPr>
              <a:pPr/>
              <a:t>‹#›</a:t>
            </a:fld>
            <a:endParaRPr lang="en-US" dirty="0">
              <a:solidFill>
                <a:prstClr val="white"/>
              </a:solidFill>
            </a:endParaRPr>
          </a:p>
        </p:txBody>
      </p:sp>
      <p:grpSp>
        <p:nvGrpSpPr>
          <p:cNvPr id="7" name="Group 8"/>
          <p:cNvGrpSpPr/>
          <p:nvPr userDrawn="1"/>
        </p:nvGrpSpPr>
        <p:grpSpPr>
          <a:xfrm>
            <a:off x="7388353" y="6431774"/>
            <a:ext cx="1587398" cy="339072"/>
            <a:chOff x="-3345201" y="3807695"/>
            <a:chExt cx="5269544" cy="1125584"/>
          </a:xfrm>
        </p:grpSpPr>
        <p:pic>
          <p:nvPicPr>
            <p:cNvPr id="10" name="Picture 3" descr="C:\Program Files\Microsoft Resource DVD Artwork\DVD_ART\BoxShots_Logos\Microsoft Services\Services premier support logo black.png"/>
            <p:cNvPicPr>
              <a:picLocks noChangeAspect="1" noChangeArrowheads="1"/>
            </p:cNvPicPr>
            <p:nvPr userDrawn="1"/>
          </p:nvPicPr>
          <p:blipFill>
            <a:blip r:embed="rId12" cstate="print">
              <a:lum bright="100000"/>
            </a:blip>
            <a:srcRect l="43801"/>
            <a:stretch>
              <a:fillRect/>
            </a:stretch>
          </p:blipFill>
          <p:spPr bwMode="auto">
            <a:xfrm>
              <a:off x="-1013300" y="3807695"/>
              <a:ext cx="2937643" cy="1125584"/>
            </a:xfrm>
            <a:prstGeom prst="rect">
              <a:avLst/>
            </a:prstGeom>
            <a:noFill/>
          </p:spPr>
        </p:pic>
        <p:pic>
          <p:nvPicPr>
            <p:cNvPr id="13" name="Picture 2" descr="C:\Program Files\Microsoft Resource DVD Artwork\DVD_ART\BoxShots_Logos\MICROSOFT\Microsoft logo and tagline.png"/>
            <p:cNvPicPr>
              <a:picLocks noChangeAspect="1" noChangeArrowheads="1"/>
            </p:cNvPicPr>
            <p:nvPr userDrawn="1"/>
          </p:nvPicPr>
          <p:blipFill>
            <a:blip r:embed="rId13" cstate="print"/>
            <a:srcRect r="25218" b="36555"/>
            <a:stretch>
              <a:fillRect/>
            </a:stretch>
          </p:blipFill>
          <p:spPr bwMode="auto">
            <a:xfrm>
              <a:off x="-3345201" y="3974981"/>
              <a:ext cx="2323087" cy="425101"/>
            </a:xfrm>
            <a:prstGeom prst="rect">
              <a:avLst/>
            </a:prstGeom>
            <a:noFill/>
          </p:spPr>
        </p:pic>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000" b="1" kern="1200">
          <a:solidFill>
            <a:srgbClr xmlns:mc="http://schemas.openxmlformats.org/markup-compatibility/2006" xmlns:a14="http://schemas.microsoft.com/office/drawing/2010/main" val="457830" mc:Ignorable=""/>
          </a:solidFill>
          <a:effectLst/>
          <a:latin typeface="Segoe"/>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accent4">
              <a:lumMod val="75000"/>
            </a:schemeClr>
          </a:solidFill>
          <a:effectLst/>
          <a:latin typeface="Segoe"/>
          <a:ea typeface="+mn-ea"/>
          <a:cs typeface="+mn-cs"/>
        </a:defRPr>
      </a:lvl1pPr>
      <a:lvl2pPr marL="346075" indent="-346075" algn="l" defTabSz="457200" rtl="0" eaLnBrk="1" latinLnBrk="0" hangingPunct="1">
        <a:lnSpc>
          <a:spcPct val="120000"/>
        </a:lnSpc>
        <a:spcBef>
          <a:spcPct val="20000"/>
        </a:spcBef>
        <a:buSzPct val="100000"/>
        <a:buFontTx/>
        <a:buBlip>
          <a:blip r:embed="rId14"/>
        </a:buBlip>
        <a:defRPr sz="1800" kern="1200">
          <a:solidFill>
            <a:srgbClr xmlns:mc="http://schemas.openxmlformats.org/markup-compatibility/2006" xmlns:a14="http://schemas.microsoft.com/office/drawing/2010/main" val="A4A5A5" mc:Ignorabl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121879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400" b="0" kern="1200" cap="all" spc="-15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2210530"/>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7.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8.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142.xml"/><Relationship Id="rId1" Type="http://schemas.openxmlformats.org/officeDocument/2006/relationships/themeOverride" Target="../theme/themeOverride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2.png"/><Relationship Id="rId2" Type="http://schemas.openxmlformats.org/officeDocument/2006/relationships/slideLayout" Target="../slideLayouts/slideLayout132.xml"/><Relationship Id="rId1" Type="http://schemas.openxmlformats.org/officeDocument/2006/relationships/themeOverride" Target="../theme/themeOverride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6.xml"/><Relationship Id="rId7" Type="http://schemas.openxmlformats.org/officeDocument/2006/relationships/image" Target="../media/image56.png"/><Relationship Id="rId2" Type="http://schemas.openxmlformats.org/officeDocument/2006/relationships/slideLayout" Target="../slideLayouts/slideLayout132.xml"/><Relationship Id="rId1" Type="http://schemas.openxmlformats.org/officeDocument/2006/relationships/themeOverride" Target="../theme/themeOverride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8.xml"/><Relationship Id="rId1" Type="http://schemas.openxmlformats.org/officeDocument/2006/relationships/themeOverride" Target="../theme/themeOverride8.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effectLst/>
              </a:rPr>
              <a:t>Windows Azure </a:t>
            </a:r>
            <a:r>
              <a:rPr lang="fi-FI" dirty="0" smtClean="0">
                <a:effectLst/>
              </a:rPr>
              <a:t>-palvelualustan </a:t>
            </a:r>
            <a:r>
              <a:rPr lang="fi-FI" dirty="0">
                <a:effectLst/>
              </a:rPr>
              <a:t>mahdollisuudet liiketoiminnalle</a:t>
            </a:r>
            <a:endParaRPr lang="en-US" dirty="0">
              <a:effectLst/>
            </a:endParaRPr>
          </a:p>
        </p:txBody>
      </p:sp>
      <p:sp>
        <p:nvSpPr>
          <p:cNvPr id="3" name="Subtitle 2"/>
          <p:cNvSpPr>
            <a:spLocks noGrp="1"/>
          </p:cNvSpPr>
          <p:nvPr>
            <p:ph type="subTitle" idx="1"/>
          </p:nvPr>
        </p:nvSpPr>
        <p:spPr/>
        <p:txBody>
          <a:bodyPr/>
          <a:lstStyle/>
          <a:p>
            <a:r>
              <a:rPr lang="en-US" dirty="0" smtClean="0"/>
              <a:t>16.12.2009</a:t>
            </a:r>
            <a:endParaRPr lang="en-US" dirty="0"/>
          </a:p>
        </p:txBody>
      </p:sp>
    </p:spTree>
    <p:extLst>
      <p:ext uri="{BB962C8B-B14F-4D97-AF65-F5344CB8AC3E}">
        <p14:creationId xmlns:p14="http://schemas.microsoft.com/office/powerpoint/2010/main" val="6886475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Windows </a:t>
            </a:r>
            <a:r>
              <a:rPr lang="en-US" dirty="0" err="1"/>
              <a:t>Azuren</a:t>
            </a:r>
            <a:r>
              <a:rPr lang="en-US" dirty="0"/>
              <a:t> </a:t>
            </a:r>
            <a:r>
              <a:rPr lang="en-US" dirty="0" err="1"/>
              <a:t>hyödyt</a:t>
            </a:r>
            <a:endParaRPr lang="en-US" dirty="0"/>
          </a:p>
        </p:txBody>
      </p:sp>
      <p:sp>
        <p:nvSpPr>
          <p:cNvPr id="4" name="Content Placeholder 3"/>
          <p:cNvSpPr>
            <a:spLocks noGrp="1"/>
          </p:cNvSpPr>
          <p:nvPr>
            <p:ph idx="1"/>
          </p:nvPr>
        </p:nvSpPr>
        <p:spPr/>
        <p:txBody>
          <a:bodyPr>
            <a:normAutofit fontScale="70000" lnSpcReduction="20000"/>
          </a:bodyPr>
          <a:lstStyle/>
          <a:p>
            <a:r>
              <a:rPr lang="en-US" dirty="0" err="1" smtClean="0"/>
              <a:t>Nopea</a:t>
            </a:r>
            <a:r>
              <a:rPr lang="en-US" dirty="0" smtClean="0"/>
              <a:t> time-to-market </a:t>
            </a:r>
            <a:r>
              <a:rPr lang="en-US" dirty="0" err="1" smtClean="0"/>
              <a:t>ja</a:t>
            </a:r>
            <a:r>
              <a:rPr lang="en-US" dirty="0" smtClean="0"/>
              <a:t> </a:t>
            </a:r>
            <a:r>
              <a:rPr lang="en-US" dirty="0" err="1" smtClean="0"/>
              <a:t>käyttöön</a:t>
            </a:r>
            <a:r>
              <a:rPr lang="en-US" dirty="0" smtClean="0"/>
              <a:t> </a:t>
            </a:r>
            <a:r>
              <a:rPr lang="en-US" dirty="0" err="1" smtClean="0"/>
              <a:t>perustuva</a:t>
            </a:r>
            <a:r>
              <a:rPr lang="en-US" dirty="0" smtClean="0"/>
              <a:t> </a:t>
            </a:r>
            <a:r>
              <a:rPr lang="en-US" dirty="0" err="1" smtClean="0"/>
              <a:t>veloitus</a:t>
            </a:r>
            <a:endParaRPr lang="en-US" dirty="0" smtClean="0"/>
          </a:p>
          <a:p>
            <a:r>
              <a:rPr lang="en-US" dirty="0" err="1" smtClean="0"/>
              <a:t>Omissa</a:t>
            </a:r>
            <a:r>
              <a:rPr lang="en-US" dirty="0" smtClean="0"/>
              <a:t> </a:t>
            </a:r>
            <a:r>
              <a:rPr lang="en-US" dirty="0" err="1" smtClean="0"/>
              <a:t>tiloissa</a:t>
            </a:r>
            <a:r>
              <a:rPr lang="en-US" dirty="0" smtClean="0"/>
              <a:t> </a:t>
            </a:r>
            <a:r>
              <a:rPr lang="en-US" dirty="0" err="1" smtClean="0"/>
              <a:t>olevien</a:t>
            </a:r>
            <a:r>
              <a:rPr lang="en-US" dirty="0" smtClean="0"/>
              <a:t> </a:t>
            </a:r>
            <a:r>
              <a:rPr lang="en-US" dirty="0" err="1" smtClean="0"/>
              <a:t>sovellusten</a:t>
            </a:r>
            <a:r>
              <a:rPr lang="en-US" dirty="0" smtClean="0"/>
              <a:t> </a:t>
            </a:r>
            <a:r>
              <a:rPr lang="en-US" dirty="0" err="1" smtClean="0"/>
              <a:t>edullisempi</a:t>
            </a:r>
            <a:r>
              <a:rPr lang="en-US" dirty="0" smtClean="0"/>
              <a:t> </a:t>
            </a:r>
            <a:r>
              <a:rPr lang="en-US" dirty="0" err="1" smtClean="0"/>
              <a:t>kehittäminen</a:t>
            </a:r>
            <a:r>
              <a:rPr lang="en-US" dirty="0" smtClean="0"/>
              <a:t> </a:t>
            </a:r>
            <a:r>
              <a:rPr lang="en-US" dirty="0" err="1" smtClean="0"/>
              <a:t>ja</a:t>
            </a:r>
            <a:r>
              <a:rPr lang="en-US" dirty="0" smtClean="0"/>
              <a:t> </a:t>
            </a:r>
            <a:r>
              <a:rPr lang="en-US" dirty="0" err="1" smtClean="0"/>
              <a:t>laajentaminen</a:t>
            </a:r>
            <a:endParaRPr lang="en-US" dirty="0" smtClean="0"/>
          </a:p>
          <a:p>
            <a:r>
              <a:rPr lang="en-US" dirty="0" smtClean="0"/>
              <a:t>IT-</a:t>
            </a:r>
            <a:r>
              <a:rPr lang="en-US" dirty="0" err="1" smtClean="0"/>
              <a:t>hallinnan</a:t>
            </a:r>
            <a:r>
              <a:rPr lang="en-US" dirty="0" smtClean="0"/>
              <a:t> </a:t>
            </a:r>
            <a:r>
              <a:rPr lang="en-US" dirty="0" err="1" smtClean="0"/>
              <a:t>vaivan</a:t>
            </a:r>
            <a:r>
              <a:rPr lang="en-US" dirty="0" smtClean="0"/>
              <a:t> </a:t>
            </a:r>
            <a:r>
              <a:rPr lang="en-US" dirty="0" err="1" smtClean="0"/>
              <a:t>ja</a:t>
            </a:r>
            <a:r>
              <a:rPr lang="en-US" dirty="0" smtClean="0"/>
              <a:t> </a:t>
            </a:r>
            <a:r>
              <a:rPr lang="en-US" dirty="0" err="1" smtClean="0"/>
              <a:t>kustannusten</a:t>
            </a:r>
            <a:r>
              <a:rPr lang="en-US" dirty="0" smtClean="0"/>
              <a:t> </a:t>
            </a:r>
            <a:r>
              <a:rPr lang="en-US" dirty="0" err="1" smtClean="0"/>
              <a:t>pienentäminen</a:t>
            </a:r>
            <a:endParaRPr lang="en-US" dirty="0" smtClean="0"/>
          </a:p>
          <a:p>
            <a:r>
              <a:rPr lang="en-US" dirty="0" err="1" smtClean="0"/>
              <a:t>Nopea</a:t>
            </a:r>
            <a:r>
              <a:rPr lang="en-US" dirty="0" smtClean="0"/>
              <a:t> </a:t>
            </a:r>
            <a:r>
              <a:rPr lang="en-US" dirty="0" err="1" smtClean="0"/>
              <a:t>reagointi</a:t>
            </a:r>
            <a:r>
              <a:rPr lang="en-US" dirty="0" smtClean="0"/>
              <a:t> </a:t>
            </a:r>
            <a:r>
              <a:rPr lang="en-US" dirty="0" err="1" smtClean="0"/>
              <a:t>liiketoiminnan</a:t>
            </a:r>
            <a:r>
              <a:rPr lang="en-US" dirty="0" smtClean="0"/>
              <a:t> </a:t>
            </a:r>
            <a:r>
              <a:rPr lang="en-US" dirty="0" err="1" smtClean="0"/>
              <a:t>ja</a:t>
            </a:r>
            <a:r>
              <a:rPr lang="en-US" dirty="0" smtClean="0"/>
              <a:t> </a:t>
            </a:r>
            <a:r>
              <a:rPr lang="en-US" dirty="0" err="1" smtClean="0"/>
              <a:t>asiakkaiden</a:t>
            </a:r>
            <a:r>
              <a:rPr lang="en-US" dirty="0" smtClean="0"/>
              <a:t> </a:t>
            </a:r>
            <a:r>
              <a:rPr lang="en-US" dirty="0" err="1" smtClean="0"/>
              <a:t>vaatimuksiin</a:t>
            </a:r>
            <a:endParaRPr lang="en-US" dirty="0" smtClean="0"/>
          </a:p>
          <a:p>
            <a:r>
              <a:rPr lang="en-US" dirty="0" err="1" smtClean="0"/>
              <a:t>Resurssien</a:t>
            </a:r>
            <a:r>
              <a:rPr lang="en-US" dirty="0" smtClean="0"/>
              <a:t> </a:t>
            </a:r>
            <a:r>
              <a:rPr lang="en-US" dirty="0" err="1" smtClean="0"/>
              <a:t>skaalattavuus</a:t>
            </a:r>
            <a:r>
              <a:rPr lang="en-US" dirty="0" smtClean="0"/>
              <a:t> </a:t>
            </a:r>
            <a:r>
              <a:rPr lang="en-US" dirty="0" err="1" smtClean="0"/>
              <a:t>tarpeen</a:t>
            </a:r>
            <a:r>
              <a:rPr lang="en-US" dirty="0" smtClean="0"/>
              <a:t> </a:t>
            </a:r>
            <a:r>
              <a:rPr lang="en-US" dirty="0" err="1" smtClean="0"/>
              <a:t>mukaan</a:t>
            </a:r>
            <a:r>
              <a:rPr lang="en-US" dirty="0" smtClean="0"/>
              <a:t> –</a:t>
            </a:r>
            <a:r>
              <a:rPr lang="en-US" dirty="0" err="1" smtClean="0"/>
              <a:t>ylös</a:t>
            </a:r>
            <a:r>
              <a:rPr lang="en-US" dirty="0" smtClean="0"/>
              <a:t> tai alas</a:t>
            </a:r>
          </a:p>
          <a:p>
            <a:r>
              <a:rPr lang="en-US" dirty="0" err="1" smtClean="0"/>
              <a:t>Mahdollisuus</a:t>
            </a:r>
            <a:r>
              <a:rPr lang="en-US" dirty="0" smtClean="0"/>
              <a:t> </a:t>
            </a:r>
            <a:r>
              <a:rPr lang="en-US" dirty="0" err="1" smtClean="0"/>
              <a:t>käyttää</a:t>
            </a:r>
            <a:r>
              <a:rPr lang="en-US" dirty="0" smtClean="0"/>
              <a:t> </a:t>
            </a:r>
            <a:r>
              <a:rPr lang="en-US" dirty="0" err="1" smtClean="0"/>
              <a:t>laskentakapasiteettia</a:t>
            </a:r>
            <a:r>
              <a:rPr lang="en-US" dirty="0" smtClean="0"/>
              <a:t> vain </a:t>
            </a:r>
            <a:r>
              <a:rPr lang="en-US" dirty="0" err="1" smtClean="0"/>
              <a:t>tarvittaessa</a:t>
            </a:r>
            <a:endParaRPr lang="en-US" dirty="0" smtClean="0"/>
          </a:p>
          <a:p>
            <a:r>
              <a:rPr lang="en-US" dirty="0" err="1" smtClean="0"/>
              <a:t>Vähemmän</a:t>
            </a:r>
            <a:r>
              <a:rPr lang="en-US" dirty="0" smtClean="0"/>
              <a:t> </a:t>
            </a:r>
            <a:r>
              <a:rPr lang="en-US" dirty="0" err="1" smtClean="0"/>
              <a:t>energiaa</a:t>
            </a:r>
            <a:r>
              <a:rPr lang="en-US" dirty="0" smtClean="0"/>
              <a:t> </a:t>
            </a:r>
            <a:r>
              <a:rPr lang="en-US" dirty="0" err="1" smtClean="0"/>
              <a:t>operatiivisten</a:t>
            </a:r>
            <a:r>
              <a:rPr lang="en-US" dirty="0" smtClean="0"/>
              <a:t> </a:t>
            </a:r>
            <a:r>
              <a:rPr lang="en-US" dirty="0" err="1" smtClean="0"/>
              <a:t>resurssien</a:t>
            </a:r>
            <a:r>
              <a:rPr lang="en-US" dirty="0" smtClean="0"/>
              <a:t> </a:t>
            </a:r>
            <a:r>
              <a:rPr lang="en-US" dirty="0" err="1" smtClean="0"/>
              <a:t>ja</a:t>
            </a:r>
            <a:r>
              <a:rPr lang="en-US" dirty="0" smtClean="0"/>
              <a:t> </a:t>
            </a:r>
            <a:r>
              <a:rPr lang="en-US" dirty="0" err="1" smtClean="0"/>
              <a:t>rajoitusten</a:t>
            </a:r>
            <a:r>
              <a:rPr lang="en-US" dirty="0" smtClean="0"/>
              <a:t> </a:t>
            </a:r>
            <a:r>
              <a:rPr lang="en-US" dirty="0" err="1" smtClean="0"/>
              <a:t>hallintaan</a:t>
            </a:r>
            <a:endParaRPr lang="en-US" dirty="0" smtClean="0"/>
          </a:p>
          <a:p>
            <a:r>
              <a:rPr lang="en-US" dirty="0" err="1" smtClean="0"/>
              <a:t>Ei</a:t>
            </a:r>
            <a:r>
              <a:rPr lang="en-US" dirty="0" smtClean="0"/>
              <a:t> </a:t>
            </a:r>
            <a:r>
              <a:rPr lang="en-US" dirty="0" err="1" smtClean="0"/>
              <a:t>tarvetta</a:t>
            </a:r>
            <a:r>
              <a:rPr lang="en-US" dirty="0" smtClean="0"/>
              <a:t> </a:t>
            </a:r>
            <a:r>
              <a:rPr lang="en-US" dirty="0" err="1" smtClean="0"/>
              <a:t>laitehallintaan</a:t>
            </a:r>
            <a:endParaRPr lang="en-US" dirty="0" smtClean="0"/>
          </a:p>
          <a:p>
            <a:r>
              <a:rPr lang="en-US" dirty="0" err="1" smtClean="0"/>
              <a:t>Pilvisovellusten</a:t>
            </a:r>
            <a:r>
              <a:rPr lang="en-US" dirty="0" smtClean="0"/>
              <a:t> </a:t>
            </a:r>
            <a:r>
              <a:rPr lang="en-US" dirty="0" err="1" smtClean="0"/>
              <a:t>kehittäminen</a:t>
            </a:r>
            <a:r>
              <a:rPr lang="en-US" dirty="0" smtClean="0"/>
              <a:t> </a:t>
            </a:r>
            <a:r>
              <a:rPr lang="en-US" dirty="0" err="1" smtClean="0"/>
              <a:t>vanhoilla</a:t>
            </a:r>
            <a:r>
              <a:rPr lang="en-US" dirty="0" smtClean="0"/>
              <a:t> </a:t>
            </a:r>
            <a:r>
              <a:rPr lang="en-US" dirty="0" err="1" smtClean="0"/>
              <a:t>tutuilla</a:t>
            </a:r>
            <a:r>
              <a:rPr lang="en-US" dirty="0" smtClean="0"/>
              <a:t> </a:t>
            </a:r>
            <a:r>
              <a:rPr lang="en-US" dirty="0" err="1" smtClean="0"/>
              <a:t>kehitysvälineillä</a:t>
            </a:r>
            <a:endParaRPr lang="en-US" dirty="0" smtClean="0"/>
          </a:p>
          <a:p>
            <a:r>
              <a:rPr lang="en-US" dirty="0" err="1" smtClean="0"/>
              <a:t>Yhdenmukainen</a:t>
            </a:r>
            <a:r>
              <a:rPr lang="en-US" dirty="0" smtClean="0"/>
              <a:t> </a:t>
            </a:r>
            <a:r>
              <a:rPr lang="en-US" dirty="0" err="1" smtClean="0"/>
              <a:t>kehitys</a:t>
            </a:r>
            <a:r>
              <a:rPr lang="en-US" dirty="0" smtClean="0"/>
              <a:t>- </a:t>
            </a:r>
            <a:r>
              <a:rPr lang="en-US" dirty="0" err="1" smtClean="0"/>
              <a:t>ja</a:t>
            </a:r>
            <a:r>
              <a:rPr lang="en-US" dirty="0" smtClean="0"/>
              <a:t> </a:t>
            </a:r>
            <a:r>
              <a:rPr lang="en-US" dirty="0" err="1" smtClean="0"/>
              <a:t>hallintaympäristö</a:t>
            </a:r>
            <a:r>
              <a:rPr lang="en-US" dirty="0" smtClean="0"/>
              <a:t> </a:t>
            </a:r>
            <a:r>
              <a:rPr lang="en-US" dirty="0" err="1" smtClean="0"/>
              <a:t>omissa</a:t>
            </a:r>
            <a:r>
              <a:rPr lang="en-US" dirty="0" smtClean="0"/>
              <a:t> </a:t>
            </a:r>
            <a:r>
              <a:rPr lang="en-US" dirty="0" err="1" smtClean="0"/>
              <a:t>tiloissa</a:t>
            </a:r>
            <a:r>
              <a:rPr lang="en-US" dirty="0" smtClean="0"/>
              <a:t>  tai  </a:t>
            </a:r>
            <a:r>
              <a:rPr lang="en-US" dirty="0" err="1" smtClean="0"/>
              <a:t>pilvessä</a:t>
            </a:r>
            <a:endParaRPr lang="en-US" dirty="0" smtClean="0"/>
          </a:p>
          <a:p>
            <a:r>
              <a:rPr lang="en-US" dirty="0" err="1" smtClean="0"/>
              <a:t>Yhdenmukainen</a:t>
            </a:r>
            <a:r>
              <a:rPr lang="en-US" dirty="0" smtClean="0"/>
              <a:t> </a:t>
            </a:r>
            <a:r>
              <a:rPr lang="en-US" dirty="0" err="1" smtClean="0"/>
              <a:t>kehittäjä</a:t>
            </a:r>
            <a:r>
              <a:rPr lang="en-US" dirty="0" smtClean="0"/>
              <a:t>- </a:t>
            </a:r>
            <a:r>
              <a:rPr lang="en-US" dirty="0" err="1" smtClean="0"/>
              <a:t>ja</a:t>
            </a:r>
            <a:r>
              <a:rPr lang="en-US" dirty="0" smtClean="0"/>
              <a:t>  </a:t>
            </a:r>
            <a:r>
              <a:rPr lang="en-US" dirty="0" err="1" smtClean="0"/>
              <a:t>hallintakokemus</a:t>
            </a:r>
            <a:r>
              <a:rPr lang="en-US" dirty="0" smtClean="0"/>
              <a:t> </a:t>
            </a:r>
            <a:r>
              <a:rPr lang="en-US" dirty="0" err="1" smtClean="0"/>
              <a:t>omissa</a:t>
            </a:r>
            <a:r>
              <a:rPr lang="en-US" dirty="0" smtClean="0"/>
              <a:t> </a:t>
            </a:r>
            <a:r>
              <a:rPr lang="en-US" dirty="0" err="1" smtClean="0"/>
              <a:t>tiloissa</a:t>
            </a:r>
            <a:r>
              <a:rPr lang="en-US" dirty="0" smtClean="0"/>
              <a:t> tai </a:t>
            </a:r>
            <a:r>
              <a:rPr lang="en-US" dirty="0" err="1" smtClean="0"/>
              <a:t>pilvessä</a:t>
            </a:r>
            <a:endParaRPr lang="en-US" dirty="0" smtClean="0"/>
          </a:p>
        </p:txBody>
      </p:sp>
    </p:spTree>
    <p:extLst>
      <p:ext uri="{BB962C8B-B14F-4D97-AF65-F5344CB8AC3E}">
        <p14:creationId xmlns:p14="http://schemas.microsoft.com/office/powerpoint/2010/main" val="22575754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Kiitos</a:t>
            </a:r>
            <a:r>
              <a:rPr lang="en-US" dirty="0" smtClean="0"/>
              <a: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217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fi-FI" smtClean="0"/>
              <a:t>Agenda</a:t>
            </a:r>
            <a:endParaRPr lang="en-US" dirty="0"/>
          </a:p>
        </p:txBody>
      </p:sp>
      <p:sp>
        <p:nvSpPr>
          <p:cNvPr id="13" name="Subtitle 2"/>
          <p:cNvSpPr>
            <a:spLocks noGrp="1"/>
          </p:cNvSpPr>
          <p:nvPr>
            <p:ph idx="1"/>
          </p:nvPr>
        </p:nvSpPr>
        <p:spPr/>
        <p:txBody>
          <a:bodyPr>
            <a:noAutofit/>
          </a:bodyPr>
          <a:lstStyle/>
          <a:p>
            <a:pPr marL="0" indent="0">
              <a:buNone/>
            </a:pPr>
            <a:r>
              <a:rPr lang="fi-FI" sz="1600" dirty="0" smtClean="0"/>
              <a:t>8:30 Aamiainen</a:t>
            </a:r>
            <a:endParaRPr lang="en-US" sz="1600" dirty="0" smtClean="0"/>
          </a:p>
          <a:p>
            <a:pPr marL="0" indent="0">
              <a:buNone/>
            </a:pPr>
            <a:r>
              <a:rPr lang="fi-FI" sz="1600" dirty="0" smtClean="0"/>
              <a:t>9:00 Tervetuloa, Mika Okkola ja Juhani Vuorio, Microsoft</a:t>
            </a:r>
            <a:endParaRPr lang="en-US" sz="1600" dirty="0" smtClean="0"/>
          </a:p>
          <a:p>
            <a:pPr marL="0" indent="0">
              <a:buNone/>
            </a:pPr>
            <a:r>
              <a:rPr lang="fi-FI" sz="1600" dirty="0" smtClean="0"/>
              <a:t>9:10 Cloud Computing – Merkitys ohjelmistoteollisuudelle, Mika Okkola, Microsoft</a:t>
            </a:r>
            <a:endParaRPr lang="en-US" sz="1600" dirty="0" smtClean="0"/>
          </a:p>
          <a:p>
            <a:pPr marL="356616" lvl="1" indent="0">
              <a:buNone/>
            </a:pPr>
            <a:r>
              <a:rPr lang="fi-FI" sz="1400" dirty="0" smtClean="0"/>
              <a:t>Mitä muutoksia pilvipalvelut tulevat aikaansaamaan ohjelmistoteollisuuden toiminta- ja toimitusmalleissa. Miten pilvipalvelut muokkaavat asiakkaiden osto- ja käyttötottumuksia.</a:t>
            </a:r>
            <a:endParaRPr lang="en-US" sz="1400" dirty="0" smtClean="0"/>
          </a:p>
          <a:p>
            <a:pPr marL="0" indent="0">
              <a:buNone/>
            </a:pPr>
            <a:r>
              <a:rPr lang="fi-FI" sz="1600" dirty="0" smtClean="0"/>
              <a:t>9:30 Microsoft Azure palvelualusta, Juhani Vuorio, Microsoft</a:t>
            </a:r>
            <a:endParaRPr lang="en-US" sz="1600" dirty="0" smtClean="0"/>
          </a:p>
          <a:p>
            <a:pPr lvl="1"/>
            <a:r>
              <a:rPr lang="fi-FI" sz="1400" dirty="0" smtClean="0"/>
              <a:t>Tuotantoversion ominaisuudet</a:t>
            </a:r>
            <a:endParaRPr lang="en-US" sz="1400" dirty="0" smtClean="0"/>
          </a:p>
          <a:p>
            <a:pPr lvl="1"/>
            <a:r>
              <a:rPr lang="fi-FI" sz="1400" dirty="0" smtClean="0"/>
              <a:t>Kaupallinen malli ja hinnoittelu</a:t>
            </a:r>
            <a:endParaRPr lang="en-US" sz="1400" dirty="0" smtClean="0"/>
          </a:p>
          <a:p>
            <a:pPr lvl="1"/>
            <a:r>
              <a:rPr lang="fi-FI" sz="1400" dirty="0" smtClean="0"/>
              <a:t>Kansainväliset referenssit</a:t>
            </a:r>
            <a:endParaRPr lang="en-US" sz="1400" dirty="0" smtClean="0"/>
          </a:p>
          <a:p>
            <a:pPr lvl="1"/>
            <a:r>
              <a:rPr lang="fi-FI" sz="1400" dirty="0" smtClean="0"/>
              <a:t>Roadmap</a:t>
            </a:r>
            <a:endParaRPr lang="en-US" sz="1400" dirty="0" smtClean="0"/>
          </a:p>
          <a:p>
            <a:pPr marL="0" indent="0">
              <a:buNone/>
            </a:pPr>
            <a:r>
              <a:rPr lang="fi-FI" sz="1600" dirty="0" smtClean="0"/>
              <a:t>10:30 Tauko</a:t>
            </a:r>
            <a:endParaRPr lang="en-US" sz="1600" dirty="0" smtClean="0"/>
          </a:p>
          <a:p>
            <a:pPr marL="0" indent="0">
              <a:buNone/>
            </a:pPr>
            <a:r>
              <a:rPr lang="fi-FI" sz="1600" dirty="0" smtClean="0"/>
              <a:t>10:45 Sopima – Liiketoimintaa palvelujen päälle, Jaan Apajalahti/Markus Mikola, Sopima</a:t>
            </a:r>
            <a:endParaRPr lang="en-US" sz="1600" dirty="0" smtClean="0"/>
          </a:p>
          <a:p>
            <a:pPr marL="356616" lvl="1" indent="0">
              <a:buNone/>
            </a:pPr>
            <a:r>
              <a:rPr lang="fi-FI" sz="1400" dirty="0" smtClean="0"/>
              <a:t>Kokemuksia liiketoiminnnan rakentamisesta Azure palvelualustan varaan. Millaista on myydä pilvipohjaista sovelluspalvelua? Mikä asiakkaita askarruttaa? Mitä hyötyä pilvipohjaisesta toimitusmallista on?</a:t>
            </a:r>
            <a:endParaRPr lang="en-US" sz="1400" dirty="0" smtClean="0"/>
          </a:p>
          <a:p>
            <a:pPr marL="0" indent="0">
              <a:buNone/>
            </a:pPr>
            <a:r>
              <a:rPr lang="fi-FI" sz="1600" dirty="0" smtClean="0"/>
              <a:t>11:15 Pilvipalveluihin kytkeytyviä ratkaisuja, Nicklas Andersson, eCraft</a:t>
            </a:r>
            <a:endParaRPr lang="en-US" sz="1600" dirty="0" smtClean="0"/>
          </a:p>
          <a:p>
            <a:pPr marL="356616" lvl="1" indent="0">
              <a:buNone/>
            </a:pPr>
            <a:r>
              <a:rPr lang="fi-FI" sz="1400" dirty="0" smtClean="0"/>
              <a:t>Kokemuksia ratkaisujen rakentamisesta Azure palvelualustaa hyödyntäen. Millaisia vaikutuksia pilvipalvelujen hyödyntämisellä on ratkaisun suunnitteluun ja ominaisuuksiin?</a:t>
            </a:r>
            <a:endParaRPr lang="en-US" sz="14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690908" y="2374858"/>
            <a:ext cx="7918765" cy="1523497"/>
          </a:xfrm>
        </p:spPr>
        <p:txBody>
          <a:bodyPr/>
          <a:lstStyle/>
          <a:p>
            <a:pPr algn="ctr"/>
            <a:r>
              <a:rPr lang="fi-FI" sz="3600" dirty="0">
                <a:effectLst/>
              </a:rPr>
              <a:t>Cloud Computing </a:t>
            </a:r>
            <a:r>
              <a:rPr lang="fi-FI" sz="3600" dirty="0" smtClean="0">
                <a:effectLst/>
              </a:rPr>
              <a:t/>
            </a:r>
            <a:br>
              <a:rPr lang="fi-FI" sz="3600" dirty="0" smtClean="0">
                <a:effectLst/>
              </a:rPr>
            </a:br>
            <a:r>
              <a:rPr lang="fi-FI" sz="3600" dirty="0" smtClean="0">
                <a:effectLst/>
              </a:rPr>
              <a:t>Merkitys </a:t>
            </a:r>
            <a:r>
              <a:rPr lang="fi-FI" sz="3600" dirty="0">
                <a:effectLst/>
              </a:rPr>
              <a:t>ohjelmistoteollisuudelle</a:t>
            </a:r>
            <a:r>
              <a:rPr lang="en-US" sz="32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r>
            <a:br>
              <a:rPr lang="en-US" sz="3200" dirty="0" smtClean="0">
                <a:effectLst>
                  <a:outerShdw blurRad="38100" dist="38100" dir="2700000" algn="tl">
                    <a:srgbClr xmlns:mc="http://schemas.openxmlformats.org/markup-compatibility/2006" xmlns:a14="http://schemas.microsoft.com/office/drawing/2010/main" val="000000" mc:Ignorable="">
                      <a:alpha val="43137"/>
                    </a:srgbClr>
                  </a:outerShdw>
                </a:effectLst>
              </a:rPr>
            </a:br>
            <a:endParaRPr lang="en-US" sz="3200"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3" name="Subtitle 2"/>
          <p:cNvSpPr>
            <a:spLocks noGrp="1"/>
          </p:cNvSpPr>
          <p:nvPr>
            <p:ph type="subTitle" idx="1"/>
          </p:nvPr>
        </p:nvSpPr>
        <p:spPr>
          <a:xfrm>
            <a:off x="473857" y="4905437"/>
            <a:ext cx="7602537" cy="463255"/>
          </a:xfrm>
        </p:spPr>
        <p:txBody>
          <a:bodyPr/>
          <a:lstStyle/>
          <a:p>
            <a:r>
              <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Mika Okkola</a:t>
            </a:r>
            <a:endPar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r>
              <a:rPr lang="en-US" sz="240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Johtaja</a:t>
            </a:r>
            <a:r>
              <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US" sz="240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Kehittäjä</a:t>
            </a:r>
            <a:r>
              <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US" sz="240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ja</a:t>
            </a:r>
            <a:r>
              <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US" sz="240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alustayksikkö</a:t>
            </a:r>
            <a:endPar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r>
              <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Microsoft </a:t>
            </a:r>
            <a:r>
              <a:rPr lang="en-US" sz="24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Oy</a:t>
            </a:r>
            <a:endPar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extLst>
      <p:ext uri="{BB962C8B-B14F-4D97-AF65-F5344CB8AC3E}">
        <p14:creationId xmlns:p14="http://schemas.microsoft.com/office/powerpoint/2010/main" val="38895128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M</a:t>
            </a:r>
            <a:r>
              <a:rPr lang="en-US" dirty="0" err="1" smtClean="0"/>
              <a:t>ääritelmä</a:t>
            </a:r>
            <a:endParaRPr lang="en-US" dirty="0"/>
          </a:p>
        </p:txBody>
      </p:sp>
      <p:sp>
        <p:nvSpPr>
          <p:cNvPr id="6" name="Content Placeholder 5"/>
          <p:cNvSpPr>
            <a:spLocks noGrp="1"/>
          </p:cNvSpPr>
          <p:nvPr>
            <p:ph idx="1"/>
          </p:nvPr>
        </p:nvSpPr>
        <p:spPr/>
        <p:txBody>
          <a:bodyPr/>
          <a:lstStyle/>
          <a:p>
            <a:pPr marL="0" indent="0">
              <a:buNone/>
            </a:pPr>
            <a:r>
              <a:rPr lang="en-US" dirty="0" smtClean="0"/>
              <a:t>“Cloud </a:t>
            </a:r>
            <a:r>
              <a:rPr lang="en-US" dirty="0"/>
              <a:t>computing is </a:t>
            </a:r>
            <a:r>
              <a:rPr lang="en-US" i="1" dirty="0"/>
              <a:t>a style of computing where scalable and elastic </a:t>
            </a:r>
            <a:r>
              <a:rPr lang="en-US" i="1" dirty="0" smtClean="0"/>
              <a:t>IT-related capabilities </a:t>
            </a:r>
            <a:r>
              <a:rPr lang="en-US" i="1" dirty="0"/>
              <a:t>are provided "as a service" to customers using </a:t>
            </a:r>
            <a:r>
              <a:rPr lang="en-US" i="1" dirty="0" smtClean="0"/>
              <a:t>Internet technologies.”</a:t>
            </a:r>
          </a:p>
          <a:p>
            <a:pPr marL="0" indent="0">
              <a:buNone/>
            </a:pPr>
            <a:endParaRPr lang="en-US" dirty="0" smtClean="0"/>
          </a:p>
          <a:p>
            <a:pPr marL="0" indent="0">
              <a:buNone/>
            </a:pPr>
            <a:r>
              <a:rPr lang="en-US" dirty="0" smtClean="0"/>
              <a:t>-Gartner  2009</a:t>
            </a:r>
            <a:endParaRPr lang="en-US" dirty="0"/>
          </a:p>
        </p:txBody>
      </p:sp>
    </p:spTree>
    <p:extLst>
      <p:ext uri="{BB962C8B-B14F-4D97-AF65-F5344CB8AC3E}">
        <p14:creationId xmlns:p14="http://schemas.microsoft.com/office/powerpoint/2010/main" val="934199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5491" y="1490054"/>
            <a:ext cx="7043208" cy="1523494"/>
          </a:xfrm>
        </p:spPr>
        <p:txBody>
          <a:bodyPr/>
          <a:lstStyle/>
          <a:p>
            <a:endParaRPr lang="en-US"/>
          </a:p>
        </p:txBody>
      </p:sp>
      <p:sp>
        <p:nvSpPr>
          <p:cNvPr id="3" name="Subtitle 2"/>
          <p:cNvSpPr>
            <a:spLocks noGrp="1"/>
          </p:cNvSpPr>
          <p:nvPr>
            <p:ph type="subTitle" idx="1"/>
          </p:nvPr>
        </p:nvSpPr>
        <p:spPr>
          <a:xfrm>
            <a:off x="1424433" y="4596539"/>
            <a:ext cx="7043208" cy="461665"/>
          </a:xfrm>
        </p:spPr>
        <p:txBody>
          <a:bodyPr/>
          <a:lstStyle/>
          <a:p>
            <a:endParaRPr lang="en-US"/>
          </a:p>
        </p:txBody>
      </p:sp>
      <p:sp>
        <p:nvSpPr>
          <p:cNvPr id="4" name="Text Placeholder 3"/>
          <p:cNvSpPr>
            <a:spLocks noGrp="1"/>
          </p:cNvSpPr>
          <p:nvPr>
            <p:ph type="body" sz="quarter" idx="10"/>
          </p:nvPr>
        </p:nvSpPr>
        <p:spPr>
          <a:xfrm>
            <a:off x="777527" y="3159851"/>
            <a:ext cx="7690114" cy="1384994"/>
          </a:xfrm>
        </p:spPr>
        <p:txBody>
          <a:bodyPr/>
          <a:lstStyle/>
          <a:p>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3302" y="1822313"/>
            <a:ext cx="3168352" cy="2376266"/>
          </a:xfrm>
          <a:prstGeom prst="rect">
            <a:avLst/>
          </a:prstGeom>
          <a:effectLst>
            <a:outerShdw blurRad="63500" sx="102000" sy="102000" algn="ctr" rotWithShape="0">
              <a:schemeClr val="bg1">
                <a:alpha val="40000"/>
              </a:schemeClr>
            </a:outerShdw>
          </a:effectLst>
        </p:spPr>
      </p:pic>
      <p:grpSp>
        <p:nvGrpSpPr>
          <p:cNvPr id="7" name="Group 6"/>
          <p:cNvGrpSpPr/>
          <p:nvPr/>
        </p:nvGrpSpPr>
        <p:grpSpPr>
          <a:xfrm>
            <a:off x="731788" y="2046919"/>
            <a:ext cx="1646140" cy="1951396"/>
            <a:chOff x="580028" y="606687"/>
            <a:chExt cx="1897700" cy="2266876"/>
          </a:xfrm>
        </p:grpSpPr>
        <p:pic>
          <p:nvPicPr>
            <p:cNvPr id="8" name="Picture 7"/>
            <p:cNvPicPr>
              <a:picLocks noChangeAspect="1"/>
            </p:cNvPicPr>
            <p:nvPr/>
          </p:nvPicPr>
          <p:blipFill>
            <a:blip r:embed="rId6" cstate="print"/>
            <a:stretch>
              <a:fillRect/>
            </a:stretch>
          </p:blipFill>
          <p:spPr>
            <a:xfrm rot="178642">
              <a:off x="580028" y="837740"/>
              <a:ext cx="1063288" cy="1725564"/>
            </a:xfrm>
            <a:prstGeom prst="rect">
              <a:avLst/>
            </a:prstGeom>
          </p:spPr>
        </p:pic>
        <p:pic>
          <p:nvPicPr>
            <p:cNvPr id="9" name="Picture 8"/>
            <p:cNvPicPr>
              <a:picLocks noChangeAspect="1"/>
            </p:cNvPicPr>
            <p:nvPr/>
          </p:nvPicPr>
          <p:blipFill>
            <a:blip r:embed="rId7" cstate="print"/>
            <a:stretch>
              <a:fillRect/>
            </a:stretch>
          </p:blipFill>
          <p:spPr>
            <a:xfrm>
              <a:off x="1126235" y="606687"/>
              <a:ext cx="1351493" cy="2266876"/>
            </a:xfrm>
            <a:prstGeom prst="rect">
              <a:avLst/>
            </a:prstGeom>
            <a:effectLst>
              <a:outerShdw blurRad="63500" sx="102000" sy="102000" algn="ctr" rotWithShape="0">
                <a:schemeClr val="bg1">
                  <a:alpha val="40000"/>
                </a:schemeClr>
              </a:outerShdw>
            </a:effectLst>
          </p:spPr>
        </p:pic>
      </p:gr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9955" y="5022040"/>
            <a:ext cx="2899620" cy="45481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91643" y="5022039"/>
            <a:ext cx="2638612" cy="532363"/>
          </a:xfrm>
          <a:prstGeom prst="rect">
            <a:avLst/>
          </a:prstGeom>
        </p:spPr>
      </p:pic>
      <p:grpSp>
        <p:nvGrpSpPr>
          <p:cNvPr id="12" name="Group 11"/>
          <p:cNvGrpSpPr/>
          <p:nvPr/>
        </p:nvGrpSpPr>
        <p:grpSpPr>
          <a:xfrm>
            <a:off x="730250" y="4045803"/>
            <a:ext cx="1495258" cy="561850"/>
            <a:chOff x="674772" y="3241801"/>
            <a:chExt cx="1495258" cy="561850"/>
          </a:xfrm>
        </p:grpSpPr>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72" y="3495683"/>
              <a:ext cx="1495258" cy="30796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725" y="3241801"/>
              <a:ext cx="961353" cy="243579"/>
            </a:xfrm>
            <a:prstGeom prst="rect">
              <a:avLst/>
            </a:prstGeom>
          </p:spPr>
        </p:pic>
      </p:grpSp>
      <p:grpSp>
        <p:nvGrpSpPr>
          <p:cNvPr id="15" name="Group 14"/>
          <p:cNvGrpSpPr/>
          <p:nvPr/>
        </p:nvGrpSpPr>
        <p:grpSpPr>
          <a:xfrm>
            <a:off x="3879849" y="4045803"/>
            <a:ext cx="1495258" cy="561850"/>
            <a:chOff x="674772" y="3241801"/>
            <a:chExt cx="1495258" cy="561850"/>
          </a:xfrm>
        </p:grpSpPr>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72" y="3495683"/>
              <a:ext cx="1495258" cy="307968"/>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725" y="3241801"/>
              <a:ext cx="961353" cy="243579"/>
            </a:xfrm>
            <a:prstGeom prst="rect">
              <a:avLst/>
            </a:prstGeom>
          </p:spPr>
        </p:pic>
      </p:grpSp>
      <p:grpSp>
        <p:nvGrpSpPr>
          <p:cNvPr id="18" name="Group 17"/>
          <p:cNvGrpSpPr/>
          <p:nvPr/>
        </p:nvGrpSpPr>
        <p:grpSpPr>
          <a:xfrm>
            <a:off x="6730053" y="4045803"/>
            <a:ext cx="1495258" cy="561850"/>
            <a:chOff x="674772" y="3241801"/>
            <a:chExt cx="1495258" cy="561850"/>
          </a:xfrm>
        </p:grpSpPr>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72" y="3495683"/>
              <a:ext cx="1495258" cy="307968"/>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725" y="3241801"/>
              <a:ext cx="961353" cy="243579"/>
            </a:xfrm>
            <a:prstGeom prst="rect">
              <a:avLst/>
            </a:prstGeom>
          </p:spPr>
        </p:pic>
      </p:grpSp>
      <p:pic>
        <p:nvPicPr>
          <p:cNvPr id="21" name="Picture 20"/>
          <p:cNvPicPr>
            <a:picLocks noChangeAspect="1"/>
          </p:cNvPicPr>
          <p:nvPr/>
        </p:nvPicPr>
        <p:blipFill>
          <a:blip r:embed="rId12" cstate="print"/>
          <a:stretch>
            <a:fillRect/>
          </a:stretch>
        </p:blipFill>
        <p:spPr>
          <a:xfrm>
            <a:off x="6098919" y="1447800"/>
            <a:ext cx="2991767" cy="2991767"/>
          </a:xfrm>
          <a:prstGeom prst="rect">
            <a:avLst/>
          </a:prstGeom>
          <a:effectLst>
            <a:outerShdw blurRad="63500" sx="102000" sy="102000" algn="ctr" rotWithShape="0">
              <a:schemeClr val="bg1">
                <a:alpha val="40000"/>
              </a:schemeClr>
            </a:outerShdw>
          </a:effectLst>
        </p:spPr>
      </p:pic>
    </p:spTree>
    <p:extLst>
      <p:ext uri="{BB962C8B-B14F-4D97-AF65-F5344CB8AC3E}">
        <p14:creationId xmlns:p14="http://schemas.microsoft.com/office/powerpoint/2010/main" val="141298004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par>
                                <p:cTn id="8" presetID="10" presetClass="entr" presetSubtype="0" fill="hold" nodeType="withEffect">
                                  <p:stCondLst>
                                    <p:cond delay="8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Pilvipalvelun</a:t>
            </a:r>
            <a:r>
              <a:rPr lang="en-US" sz="4000" dirty="0" smtClean="0"/>
              <a:t> </a:t>
            </a:r>
            <a:r>
              <a:rPr lang="en-US" sz="4000" dirty="0" err="1" smtClean="0"/>
              <a:t>edut</a:t>
            </a:r>
            <a:r>
              <a:rPr lang="en-US" sz="4000" dirty="0" smtClean="0"/>
              <a:t> </a:t>
            </a:r>
            <a:r>
              <a:rPr lang="en-US" sz="4000" dirty="0" err="1" smtClean="0"/>
              <a:t>ohjelmistotalolle</a:t>
            </a:r>
            <a:endParaRPr lang="en-US" sz="4000" dirty="0"/>
          </a:p>
        </p:txBody>
      </p:sp>
      <p:sp>
        <p:nvSpPr>
          <p:cNvPr id="3" name="Content Placeholder 2"/>
          <p:cNvSpPr>
            <a:spLocks noGrp="1"/>
          </p:cNvSpPr>
          <p:nvPr>
            <p:ph idx="1"/>
          </p:nvPr>
        </p:nvSpPr>
        <p:spPr/>
        <p:txBody>
          <a:bodyPr/>
          <a:lstStyle/>
          <a:p>
            <a:r>
              <a:rPr lang="en-US" dirty="0" err="1" smtClean="0"/>
              <a:t>Lisää</a:t>
            </a:r>
            <a:r>
              <a:rPr lang="en-US" dirty="0" smtClean="0"/>
              <a:t> </a:t>
            </a:r>
            <a:r>
              <a:rPr lang="en-US" dirty="0" err="1" smtClean="0"/>
              <a:t>tuloja</a:t>
            </a:r>
            <a:r>
              <a:rPr lang="en-US" dirty="0" smtClean="0"/>
              <a:t> </a:t>
            </a:r>
            <a:r>
              <a:rPr lang="en-US" dirty="0" err="1" smtClean="0"/>
              <a:t>ja</a:t>
            </a:r>
            <a:r>
              <a:rPr lang="en-US" dirty="0" smtClean="0"/>
              <a:t>/tai </a:t>
            </a:r>
            <a:r>
              <a:rPr lang="en-US" dirty="0" err="1" smtClean="0"/>
              <a:t>vähemmän</a:t>
            </a:r>
            <a:r>
              <a:rPr lang="en-US" dirty="0" smtClean="0"/>
              <a:t> </a:t>
            </a:r>
            <a:r>
              <a:rPr lang="en-US" dirty="0" err="1" smtClean="0"/>
              <a:t>kuluja</a:t>
            </a:r>
            <a:r>
              <a:rPr lang="en-US" dirty="0" smtClean="0"/>
              <a:t>:</a:t>
            </a:r>
          </a:p>
          <a:p>
            <a:endParaRPr lang="en-US" dirty="0"/>
          </a:p>
          <a:p>
            <a:pPr lvl="1"/>
            <a:r>
              <a:rPr lang="en-US" dirty="0" smtClean="0"/>
              <a:t>SaaS – </a:t>
            </a:r>
            <a:r>
              <a:rPr lang="en-US" dirty="0" err="1" smtClean="0"/>
              <a:t>uusi</a:t>
            </a:r>
            <a:r>
              <a:rPr lang="en-US" dirty="0" smtClean="0"/>
              <a:t> </a:t>
            </a:r>
            <a:r>
              <a:rPr lang="en-US" dirty="0" err="1" smtClean="0"/>
              <a:t>ansaintamalli</a:t>
            </a:r>
            <a:endParaRPr lang="en-US" dirty="0" smtClean="0"/>
          </a:p>
          <a:p>
            <a:pPr lvl="1"/>
            <a:r>
              <a:rPr lang="en-US" dirty="0" err="1" smtClean="0"/>
              <a:t>Ei</a:t>
            </a:r>
            <a:r>
              <a:rPr lang="en-US" dirty="0" smtClean="0"/>
              <a:t> </a:t>
            </a:r>
            <a:r>
              <a:rPr lang="en-US" dirty="0" err="1" smtClean="0"/>
              <a:t>alkuinvestointia</a:t>
            </a:r>
            <a:endParaRPr lang="en-US" dirty="0" smtClean="0"/>
          </a:p>
          <a:p>
            <a:pPr lvl="1"/>
            <a:r>
              <a:rPr lang="en-US" dirty="0" err="1" smtClean="0"/>
              <a:t>Nopea</a:t>
            </a:r>
            <a:r>
              <a:rPr lang="en-US" dirty="0" smtClean="0"/>
              <a:t> </a:t>
            </a:r>
            <a:r>
              <a:rPr lang="en-US" dirty="0" err="1" smtClean="0"/>
              <a:t>käynnistys</a:t>
            </a:r>
            <a:r>
              <a:rPr lang="en-US" dirty="0" smtClean="0"/>
              <a:t> </a:t>
            </a:r>
            <a:r>
              <a:rPr lang="en-US" dirty="0" err="1" smtClean="0"/>
              <a:t>ja</a:t>
            </a:r>
            <a:r>
              <a:rPr lang="en-US" dirty="0" smtClean="0"/>
              <a:t> </a:t>
            </a:r>
            <a:r>
              <a:rPr lang="en-US" dirty="0" err="1" smtClean="0"/>
              <a:t>skaalaus</a:t>
            </a:r>
            <a:r>
              <a:rPr lang="en-US" dirty="0" smtClean="0"/>
              <a:t> (fail </a:t>
            </a:r>
            <a:r>
              <a:rPr lang="en-US" dirty="0"/>
              <a:t>fast – scale fast)</a:t>
            </a:r>
            <a:endParaRPr lang="en-US" dirty="0" smtClean="0"/>
          </a:p>
          <a:p>
            <a:pPr lvl="1"/>
            <a:r>
              <a:rPr lang="en-US" dirty="0" err="1" smtClean="0"/>
              <a:t>Jakelun</a:t>
            </a:r>
            <a:r>
              <a:rPr lang="en-US" dirty="0" smtClean="0"/>
              <a:t> </a:t>
            </a:r>
            <a:r>
              <a:rPr lang="en-US" dirty="0" err="1" smtClean="0"/>
              <a:t>helppous</a:t>
            </a:r>
            <a:endParaRPr lang="en-US" dirty="0" smtClean="0"/>
          </a:p>
          <a:p>
            <a:pPr lvl="1"/>
            <a:r>
              <a:rPr lang="en-US" dirty="0" err="1" smtClean="0"/>
              <a:t>Yhdistelmäratkaisut</a:t>
            </a:r>
            <a:r>
              <a:rPr lang="en-US" dirty="0" smtClean="0"/>
              <a:t> – </a:t>
            </a:r>
            <a:r>
              <a:rPr lang="en-US" dirty="0" err="1" smtClean="0"/>
              <a:t>osa</a:t>
            </a:r>
            <a:r>
              <a:rPr lang="en-US" dirty="0" smtClean="0"/>
              <a:t> </a:t>
            </a:r>
            <a:r>
              <a:rPr lang="en-US" dirty="0" err="1" smtClean="0"/>
              <a:t>omissa</a:t>
            </a:r>
            <a:r>
              <a:rPr lang="en-US" dirty="0" smtClean="0"/>
              <a:t> </a:t>
            </a:r>
            <a:r>
              <a:rPr lang="en-US" dirty="0" err="1" smtClean="0"/>
              <a:t>tiloissa</a:t>
            </a:r>
            <a:r>
              <a:rPr lang="en-US" dirty="0" smtClean="0"/>
              <a:t> tai </a:t>
            </a:r>
            <a:r>
              <a:rPr lang="en-US" dirty="0" err="1" smtClean="0"/>
              <a:t>hostattuna</a:t>
            </a:r>
            <a:r>
              <a:rPr lang="en-US" dirty="0" smtClean="0"/>
              <a:t> – </a:t>
            </a:r>
            <a:r>
              <a:rPr lang="en-US" dirty="0" err="1" smtClean="0"/>
              <a:t>osa</a:t>
            </a:r>
            <a:r>
              <a:rPr lang="en-US" dirty="0" smtClean="0"/>
              <a:t> </a:t>
            </a:r>
            <a:r>
              <a:rPr lang="en-US" dirty="0" err="1" smtClean="0"/>
              <a:t>pilvessä</a:t>
            </a:r>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35571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p:cNvSpPr/>
          <p:nvPr/>
        </p:nvSpPr>
        <p:spPr bwMode="auto">
          <a:xfrm>
            <a:off x="1" y="72406"/>
            <a:ext cx="9144000" cy="6785594"/>
          </a:xfrm>
          <a:prstGeom prst="rect">
            <a:avLst/>
          </a:prstGeom>
          <a:gradFill>
            <a:gsLst>
              <a:gs pos="0">
                <a:srgbClr xmlns:mc="http://schemas.openxmlformats.org/markup-compatibility/2006" xmlns:a14="http://schemas.microsoft.com/office/drawing/2010/main" val="000000" mc:Ignorable="">
                  <a:alpha val="70000"/>
                </a:srgbClr>
              </a:gs>
              <a:gs pos="100000">
                <a:srgbClr xmlns:mc="http://schemas.openxmlformats.org/markup-compatibility/2006" xmlns:a14="http://schemas.microsoft.com/office/drawing/2010/main" val="000000" mc:Ignorable="">
                  <a:alpha val="0"/>
                </a:srgbClr>
              </a:gs>
            </a:gsLst>
          </a:gradFill>
          <a:ln>
            <a:headEnd type="none" w="med" len="med"/>
            <a:tailEnd type="none" w="med" len="med"/>
          </a:ln>
          <a:effectLst/>
          <a:scene3d>
            <a:camera prst="orthographicFront"/>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16" name="Title 1"/>
          <p:cNvSpPr>
            <a:spLocks noGrp="1"/>
          </p:cNvSpPr>
          <p:nvPr>
            <p:ph type="title"/>
          </p:nvPr>
        </p:nvSpPr>
        <p:spPr/>
        <p:txBody>
          <a:bodyPr/>
          <a:lstStyle/>
          <a:p>
            <a:r>
              <a:rPr lang="en-US" dirty="0" smtClean="0"/>
              <a:t>“</a:t>
            </a:r>
            <a:r>
              <a:rPr lang="en-US" dirty="0" err="1" smtClean="0"/>
              <a:t>Uusi</a:t>
            </a:r>
            <a:r>
              <a:rPr lang="en-US" dirty="0" smtClean="0"/>
              <a:t>” </a:t>
            </a:r>
            <a:r>
              <a:rPr lang="en-US" dirty="0" err="1" smtClean="0"/>
              <a:t>Todellisuus</a:t>
            </a:r>
            <a:endParaRPr lang="en-US" dirty="0"/>
          </a:p>
        </p:txBody>
      </p:sp>
      <p:sp>
        <p:nvSpPr>
          <p:cNvPr id="24" name="Rectangle 23"/>
          <p:cNvSpPr/>
          <p:nvPr/>
        </p:nvSpPr>
        <p:spPr>
          <a:xfrm>
            <a:off x="201881" y="1040703"/>
            <a:ext cx="8740238" cy="757130"/>
          </a:xfrm>
          <a:prstGeom prst="rect">
            <a:avLst/>
          </a:prstGeom>
        </p:spPr>
        <p:txBody>
          <a:bodyPr wrap="square">
            <a:spAutoFit/>
          </a:bodyPr>
          <a:lstStyle/>
          <a:p>
            <a:pPr lvl="0" algn="ctr">
              <a:lnSpc>
                <a:spcPct val="90000"/>
              </a:lnSpc>
              <a:spcBef>
                <a:spcPct val="0"/>
              </a:spcBef>
            </a:pP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Taantuman</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jälkeisessä</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maailmassa</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liiketoiminnan</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tavoitteet</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ja</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niiden</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tukeminen</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on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entistä</a:t>
            </a:r>
            <a:r>
              <a:rPr lang="en-US" sz="2400" spc="-15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 </a:t>
            </a:r>
            <a:r>
              <a:rPr lang="en-US" sz="2400" spc="-150" dirty="0" err="1"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tärkeämpää</a:t>
            </a:r>
            <a:r>
              <a:rPr lang="en-US" sz="2400" spc="-150" dirty="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a:t>
            </a:r>
            <a:endParaRPr lang="en-US" sz="4000" spc="-150" dirty="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endParaRPr>
          </a:p>
        </p:txBody>
      </p:sp>
      <p:grpSp>
        <p:nvGrpSpPr>
          <p:cNvPr id="29" name="Group 28"/>
          <p:cNvGrpSpPr/>
          <p:nvPr/>
        </p:nvGrpSpPr>
        <p:grpSpPr>
          <a:xfrm>
            <a:off x="97706" y="1823109"/>
            <a:ext cx="2899195" cy="4653891"/>
            <a:chOff x="97706" y="1823109"/>
            <a:chExt cx="2899195" cy="4653891"/>
          </a:xfrm>
        </p:grpSpPr>
        <p:sp>
          <p:nvSpPr>
            <p:cNvPr id="5" name="Rounded Rectangle 4"/>
            <p:cNvSpPr/>
            <p:nvPr/>
          </p:nvSpPr>
          <p:spPr bwMode="auto">
            <a:xfrm>
              <a:off x="97706" y="1823109"/>
              <a:ext cx="2899195" cy="4653891"/>
            </a:xfrm>
            <a:prstGeom prst="roundRect">
              <a:avLst>
                <a:gd name="adj" fmla="val 5458"/>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12" name="Oval 44"/>
            <p:cNvSpPr/>
            <p:nvPr/>
          </p:nvSpPr>
          <p:spPr>
            <a:xfrm rot="10800000">
              <a:off x="182877" y="2934585"/>
              <a:ext cx="2726965" cy="2604978"/>
            </a:xfrm>
            <a:prstGeom prst="roundRect">
              <a:avLst>
                <a:gd name="adj" fmla="val 4819"/>
              </a:avLst>
            </a:prstGeom>
            <a:gradFill flip="none" rotWithShape="1">
              <a:gsLst>
                <a:gs pos="0">
                  <a:srgbClr xmlns:mc="http://schemas.openxmlformats.org/markup-compatibility/2006" xmlns:a14="http://schemas.microsoft.com/office/drawing/2010/main" val="7DCC2E" mc:Ignorable="">
                    <a:lumMod val="50000"/>
                    <a:alpha val="64000"/>
                  </a:srgbClr>
                </a:gs>
                <a:gs pos="50000">
                  <a:srgbClr xmlns:mc="http://schemas.openxmlformats.org/markup-compatibility/2006" xmlns:a14="http://schemas.microsoft.com/office/drawing/2010/main" val="FFFFFF" mc:Ignorable="">
                    <a:lumMod val="95000"/>
                    <a:alpha val="54000"/>
                  </a:srgbClr>
                </a:gs>
                <a:gs pos="100000">
                  <a:srgbClr xmlns:mc="http://schemas.openxmlformats.org/markup-compatibility/2006" xmlns:a14="http://schemas.microsoft.com/office/drawing/2010/main" val="FFFFFF" mc:Ignorable="">
                    <a:alpha val="35000"/>
                  </a:srgbClr>
                </a:gs>
              </a:gsLst>
              <a:lin ang="5400000" scaled="1"/>
              <a:tileRect/>
            </a:gradFill>
            <a:ln w="6350" cap="flat" cmpd="sng" algn="ctr">
              <a:gradFill>
                <a:gsLst>
                  <a:gs pos="0">
                    <a:srgbClr xmlns:mc="http://schemas.openxmlformats.org/markup-compatibility/2006" xmlns:a14="http://schemas.microsoft.com/office/drawing/2010/main" val="2681E6" mc:Ignorable=""/>
                  </a:gs>
                  <a:gs pos="50000">
                    <a:srgbClr xmlns:mc="http://schemas.openxmlformats.org/markup-compatibility/2006" xmlns:a14="http://schemas.microsoft.com/office/drawing/2010/main" val="FFFFFF" mc:Ignorable="">
                      <a:lumMod val="95000"/>
                    </a:srgbClr>
                  </a:gs>
                  <a:gs pos="100000">
                    <a:srgbClr xmlns:mc="http://schemas.openxmlformats.org/markup-compatibility/2006" xmlns:a14="http://schemas.microsoft.com/office/drawing/2010/main" val="2681E6" mc:Ignorable="">
                      <a:lumMod val="60000"/>
                      <a:lumOff val="40000"/>
                    </a:srgbClr>
                  </a:gs>
                </a:gsLst>
                <a:lin ang="11400000" scaled="0"/>
              </a:gradFill>
              <a:prstDash val="solid"/>
            </a:ln>
            <a:effectLst/>
          </p:spPr>
          <p:txBody>
            <a:bodyPr rtlCol="0" anchor="ctr"/>
            <a:lstStyle/>
            <a:p>
              <a:pPr algn="ctr" defTabSz="914400">
                <a:defRPr/>
              </a:pPr>
              <a:endParaRPr lang="en-US" sz="2000" kern="0" dirty="0">
                <a:solidFill>
                  <a:srgbClr xmlns:mc="http://schemas.openxmlformats.org/markup-compatibility/2006" xmlns:a14="http://schemas.microsoft.com/office/drawing/2010/main" val="FFFFFF" mc:Ignorable=""/>
                </a:solidFill>
                <a:latin typeface="Segoe UI"/>
              </a:endParaRPr>
            </a:p>
          </p:txBody>
        </p:sp>
        <p:sp>
          <p:nvSpPr>
            <p:cNvPr id="14" name="Rectangle 13"/>
            <p:cNvSpPr/>
            <p:nvPr/>
          </p:nvSpPr>
          <p:spPr>
            <a:xfrm>
              <a:off x="97928" y="5736540"/>
              <a:ext cx="2811914" cy="627864"/>
            </a:xfrm>
            <a:prstGeom prst="rect">
              <a:avLst/>
            </a:prstGeom>
          </p:spPr>
          <p:txBody>
            <a:bodyPr wrap="square" lIns="0" tIns="0" rIns="0" bIns="0">
              <a:spAutoFit/>
            </a:bodyPr>
            <a:lstStyle/>
            <a:p>
              <a:pPr algn="ctr" defTabSz="914249">
                <a:lnSpc>
                  <a:spcPct val="85000"/>
                </a:lnSpc>
                <a:defRPr/>
              </a:pP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Operatiivisten</a:t>
              </a:r>
              <a:r>
                <a:rPr lang="en-US" sz="24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kulujen</a:t>
              </a:r>
              <a:r>
                <a:rPr lang="en-US" sz="24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tasapainottaminen</a:t>
              </a:r>
              <a:endParaRPr lang="en-US" sz="2400" kern="0" spc="-15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ndParaRPr>
            </a:p>
          </p:txBody>
        </p:sp>
        <p:sp>
          <p:nvSpPr>
            <p:cNvPr id="17" name="TextBox 16"/>
            <p:cNvSpPr txBox="1"/>
            <p:nvPr/>
          </p:nvSpPr>
          <p:spPr>
            <a:xfrm>
              <a:off x="463209" y="1907407"/>
              <a:ext cx="1999095" cy="867930"/>
            </a:xfrm>
            <a:prstGeom prst="rect">
              <a:avLst/>
            </a:prstGeom>
            <a:noFill/>
          </p:spPr>
          <p:txBody>
            <a:bodyPr wrap="square" lIns="0" rIns="0" rtlCol="0">
              <a:spAutoFit/>
            </a:bodyPr>
            <a:lstStyle/>
            <a:p>
              <a:pPr algn="ctr" defTabSz="914363">
                <a:lnSpc>
                  <a:spcPct val="90000"/>
                </a:lnSpc>
                <a:spcBef>
                  <a:spcPct val="20000"/>
                </a:spcBef>
              </a:pPr>
              <a:r>
                <a:rPr lang="en-US" sz="28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Kulu</a:t>
              </a:r>
              <a:r>
                <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a:t>
              </a:r>
              <a:br>
                <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br>
              <a:r>
                <a:rPr lang="en-US" sz="28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kontrolli</a:t>
              </a:r>
              <a:endPar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pic>
          <p:nvPicPr>
            <p:cNvPr id="25" name="Picture 24" descr="belt money.png"/>
            <p:cNvPicPr>
              <a:picLocks noChangeAspect="1"/>
            </p:cNvPicPr>
            <p:nvPr/>
          </p:nvPicPr>
          <p:blipFill>
            <a:blip r:embed="rId4" cstate="print"/>
            <a:srcRect l="16838" b="14630"/>
            <a:stretch>
              <a:fillRect/>
            </a:stretch>
          </p:blipFill>
          <p:spPr>
            <a:xfrm>
              <a:off x="484667" y="3119646"/>
              <a:ext cx="2209799" cy="2411506"/>
            </a:xfrm>
            <a:prstGeom prst="rect">
              <a:avLst/>
            </a:prstGeom>
          </p:spPr>
        </p:pic>
      </p:grpSp>
      <p:grpSp>
        <p:nvGrpSpPr>
          <p:cNvPr id="31" name="Group 30"/>
          <p:cNvGrpSpPr/>
          <p:nvPr/>
        </p:nvGrpSpPr>
        <p:grpSpPr>
          <a:xfrm>
            <a:off x="6122490" y="1821129"/>
            <a:ext cx="2899195" cy="4732071"/>
            <a:chOff x="6122490" y="1821129"/>
            <a:chExt cx="2899195" cy="4732071"/>
          </a:xfrm>
        </p:grpSpPr>
        <p:sp>
          <p:nvSpPr>
            <p:cNvPr id="7" name="Rounded Rectangle 6"/>
            <p:cNvSpPr/>
            <p:nvPr/>
          </p:nvSpPr>
          <p:spPr bwMode="auto">
            <a:xfrm>
              <a:off x="6122490" y="1821129"/>
              <a:ext cx="2899195" cy="4732071"/>
            </a:xfrm>
            <a:prstGeom prst="roundRect">
              <a:avLst>
                <a:gd name="adj" fmla="val 5458"/>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9" name="Oval 44"/>
            <p:cNvSpPr/>
            <p:nvPr/>
          </p:nvSpPr>
          <p:spPr>
            <a:xfrm rot="10800000">
              <a:off x="6197618" y="2913398"/>
              <a:ext cx="2717779" cy="2644563"/>
            </a:xfrm>
            <a:prstGeom prst="roundRect">
              <a:avLst>
                <a:gd name="adj" fmla="val 4310"/>
              </a:avLst>
            </a:prstGeom>
            <a:gradFill flip="none" rotWithShape="1">
              <a:gsLst>
                <a:gs pos="0">
                  <a:srgbClr xmlns:mc="http://schemas.openxmlformats.org/markup-compatibility/2006" xmlns:a14="http://schemas.microsoft.com/office/drawing/2010/main" val="2681E6" mc:Ignorable="">
                    <a:lumMod val="50000"/>
                    <a:alpha val="59000"/>
                  </a:srgbClr>
                </a:gs>
                <a:gs pos="50000">
                  <a:srgbClr xmlns:mc="http://schemas.openxmlformats.org/markup-compatibility/2006" xmlns:a14="http://schemas.microsoft.com/office/drawing/2010/main" val="FFFFFF" mc:Ignorable="">
                    <a:lumMod val="95000"/>
                    <a:alpha val="54000"/>
                  </a:srgbClr>
                </a:gs>
                <a:gs pos="100000">
                  <a:srgbClr xmlns:mc="http://schemas.openxmlformats.org/markup-compatibility/2006" xmlns:a14="http://schemas.microsoft.com/office/drawing/2010/main" val="FFFFFF" mc:Ignorable="">
                    <a:alpha val="35000"/>
                  </a:srgbClr>
                </a:gs>
              </a:gsLst>
              <a:lin ang="5400000" scaled="1"/>
              <a:tileRect/>
            </a:gradFill>
            <a:ln w="6350" cap="flat" cmpd="sng" algn="ctr">
              <a:gradFill>
                <a:gsLst>
                  <a:gs pos="0">
                    <a:srgbClr xmlns:mc="http://schemas.openxmlformats.org/markup-compatibility/2006" xmlns:a14="http://schemas.microsoft.com/office/drawing/2010/main" val="2681E6" mc:Ignorable=""/>
                  </a:gs>
                  <a:gs pos="50000">
                    <a:srgbClr xmlns:mc="http://schemas.openxmlformats.org/markup-compatibility/2006" xmlns:a14="http://schemas.microsoft.com/office/drawing/2010/main" val="FFFFFF" mc:Ignorable="">
                      <a:lumMod val="95000"/>
                    </a:srgbClr>
                  </a:gs>
                  <a:gs pos="100000">
                    <a:srgbClr xmlns:mc="http://schemas.openxmlformats.org/markup-compatibility/2006" xmlns:a14="http://schemas.microsoft.com/office/drawing/2010/main" val="2681E6" mc:Ignorable="">
                      <a:lumMod val="60000"/>
                      <a:lumOff val="40000"/>
                    </a:srgbClr>
                  </a:gs>
                </a:gsLst>
                <a:lin ang="11400000" scaled="0"/>
              </a:gradFill>
              <a:prstDash val="solid"/>
            </a:ln>
            <a:effectLst/>
          </p:spPr>
          <p:txBody>
            <a:bodyPr rtlCol="0" anchor="ctr"/>
            <a:lstStyle/>
            <a:p>
              <a:pPr algn="ctr" defTabSz="914400">
                <a:defRPr/>
              </a:pPr>
              <a:endParaRPr lang="en-US" kern="0" dirty="0">
                <a:solidFill>
                  <a:srgbClr xmlns:mc="http://schemas.openxmlformats.org/markup-compatibility/2006" xmlns:a14="http://schemas.microsoft.com/office/drawing/2010/main" val="FFFFFF" mc:Ignorable=""/>
                </a:solidFill>
                <a:latin typeface="Segoe UI"/>
              </a:endParaRPr>
            </a:p>
          </p:txBody>
        </p:sp>
        <p:sp>
          <p:nvSpPr>
            <p:cNvPr id="22" name="TextBox 21"/>
            <p:cNvSpPr txBox="1"/>
            <p:nvPr/>
          </p:nvSpPr>
          <p:spPr>
            <a:xfrm>
              <a:off x="6562314" y="1909393"/>
              <a:ext cx="1999095" cy="867930"/>
            </a:xfrm>
            <a:prstGeom prst="rect">
              <a:avLst/>
            </a:prstGeom>
            <a:noFill/>
          </p:spPr>
          <p:txBody>
            <a:bodyPr wrap="square" lIns="0" rIns="0" rtlCol="0">
              <a:spAutoFit/>
            </a:bodyPr>
            <a:lstStyle/>
            <a:p>
              <a:pPr algn="ctr" defTabSz="914363">
                <a:lnSpc>
                  <a:spcPct val="90000"/>
                </a:lnSpc>
                <a:spcBef>
                  <a:spcPct val="20000"/>
                </a:spcBef>
              </a:pPr>
              <a:r>
                <a:rPr lang="en-US" sz="28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Uusi</a:t>
              </a:r>
              <a:r>
                <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 </a:t>
              </a:r>
              <a:r>
                <a:rPr lang="en-US" sz="28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innovaatio</a:t>
              </a:r>
              <a:endPar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sp>
          <p:nvSpPr>
            <p:cNvPr id="23" name="Rectangle 22"/>
            <p:cNvSpPr/>
            <p:nvPr/>
          </p:nvSpPr>
          <p:spPr>
            <a:xfrm>
              <a:off x="6122491" y="5729783"/>
              <a:ext cx="2827710" cy="627864"/>
            </a:xfrm>
            <a:prstGeom prst="rect">
              <a:avLst/>
            </a:prstGeom>
          </p:spPr>
          <p:txBody>
            <a:bodyPr wrap="square" lIns="0" tIns="0" rIns="0" bIns="0">
              <a:spAutoFit/>
            </a:bodyPr>
            <a:lstStyle/>
            <a:p>
              <a:pPr algn="ctr" defTabSz="914249">
                <a:lnSpc>
                  <a:spcPct val="85000"/>
                </a:lnSpc>
                <a:defRPr/>
              </a:pP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Uusien</a:t>
              </a:r>
              <a:r>
                <a:rPr lang="en-US" sz="24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mahdollisuuk-sien</a:t>
              </a:r>
              <a:r>
                <a:rPr lang="en-US" sz="24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tunnistaminen</a:t>
              </a:r>
              <a:endParaRPr lang="en-US" sz="24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endParaRP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146" y="3333751"/>
              <a:ext cx="2657204" cy="2190750"/>
            </a:xfrm>
            <a:prstGeom prst="rect">
              <a:avLst/>
            </a:prstGeom>
          </p:spPr>
        </p:pic>
      </p:grpSp>
      <p:grpSp>
        <p:nvGrpSpPr>
          <p:cNvPr id="30" name="Group 29"/>
          <p:cNvGrpSpPr/>
          <p:nvPr/>
        </p:nvGrpSpPr>
        <p:grpSpPr>
          <a:xfrm>
            <a:off x="2806522" y="1821129"/>
            <a:ext cx="3356408" cy="4693971"/>
            <a:chOff x="2806522" y="1821129"/>
            <a:chExt cx="3356408" cy="4693971"/>
          </a:xfrm>
        </p:grpSpPr>
        <p:sp>
          <p:nvSpPr>
            <p:cNvPr id="6" name="Rounded Rectangle 5"/>
            <p:cNvSpPr/>
            <p:nvPr/>
          </p:nvSpPr>
          <p:spPr bwMode="auto">
            <a:xfrm>
              <a:off x="3108849" y="1821129"/>
              <a:ext cx="2899195" cy="4693971"/>
            </a:xfrm>
            <a:prstGeom prst="roundRect">
              <a:avLst>
                <a:gd name="adj" fmla="val 5458"/>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15" name="Rectangle 14"/>
            <p:cNvSpPr/>
            <p:nvPr/>
          </p:nvSpPr>
          <p:spPr>
            <a:xfrm>
              <a:off x="3459892" y="5727427"/>
              <a:ext cx="2235414" cy="627864"/>
            </a:xfrm>
            <a:prstGeom prst="rect">
              <a:avLst/>
            </a:prstGeom>
          </p:spPr>
          <p:txBody>
            <a:bodyPr wrap="square" lIns="0" tIns="0" rIns="0" bIns="0">
              <a:spAutoFit/>
            </a:bodyPr>
            <a:lstStyle/>
            <a:p>
              <a:pPr algn="ctr" defTabSz="914249">
                <a:lnSpc>
                  <a:spcPct val="85000"/>
                </a:lnSpc>
                <a:defRPr/>
              </a:pP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Yksilöiden</a:t>
              </a:r>
              <a:r>
                <a:rPr lang="en-US" sz="24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4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tuottavuus</a:t>
              </a:r>
              <a:endParaRPr lang="en-US" sz="2400" kern="0" spc="-15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endParaRPr>
            </a:p>
          </p:txBody>
        </p:sp>
        <p:sp>
          <p:nvSpPr>
            <p:cNvPr id="18" name="TextBox 17"/>
            <p:cNvSpPr txBox="1"/>
            <p:nvPr/>
          </p:nvSpPr>
          <p:spPr>
            <a:xfrm>
              <a:off x="3327944" y="1909965"/>
              <a:ext cx="2424124" cy="954107"/>
            </a:xfrm>
            <a:prstGeom prst="rect">
              <a:avLst/>
            </a:prstGeom>
            <a:noFill/>
          </p:spPr>
          <p:txBody>
            <a:bodyPr wrap="square" lIns="0" rIns="0" rtlCol="0">
              <a:spAutoFit/>
            </a:bodyPr>
            <a:lstStyle/>
            <a:p>
              <a:pPr algn="ctr" defTabSz="914363">
                <a:lnSpc>
                  <a:spcPct val="90000"/>
                </a:lnSpc>
                <a:spcBef>
                  <a:spcPct val="20000"/>
                </a:spcBef>
              </a:pPr>
              <a:r>
                <a:rPr lang="en-US" sz="28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Tuottavuuden</a:t>
              </a:r>
              <a:endPar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a:p>
              <a:pPr algn="ctr" defTabSz="914363">
                <a:lnSpc>
                  <a:spcPct val="90000"/>
                </a:lnSpc>
                <a:spcBef>
                  <a:spcPct val="20000"/>
                </a:spcBef>
              </a:pPr>
              <a:r>
                <a:rPr lang="en-US" sz="28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lisääminen</a:t>
              </a:r>
              <a:endParaRPr lang="en-US" sz="28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sp>
          <p:nvSpPr>
            <p:cNvPr id="19" name="Oval 44"/>
            <p:cNvSpPr/>
            <p:nvPr/>
          </p:nvSpPr>
          <p:spPr>
            <a:xfrm rot="10800000">
              <a:off x="3200399" y="2936542"/>
              <a:ext cx="2686050" cy="2626058"/>
            </a:xfrm>
            <a:prstGeom prst="roundRect">
              <a:avLst>
                <a:gd name="adj" fmla="val 3832"/>
              </a:avLst>
            </a:prstGeom>
            <a:gradFill flip="none" rotWithShape="1">
              <a:gsLst>
                <a:gs pos="0">
                  <a:srgbClr xmlns:mc="http://schemas.openxmlformats.org/markup-compatibility/2006" xmlns:a14="http://schemas.microsoft.com/office/drawing/2010/main" val="8A0000" mc:Ignorable="">
                    <a:alpha val="51000"/>
                  </a:srgbClr>
                </a:gs>
                <a:gs pos="50000">
                  <a:srgbClr xmlns:mc="http://schemas.openxmlformats.org/markup-compatibility/2006" xmlns:a14="http://schemas.microsoft.com/office/drawing/2010/main" val="FFFFFF" mc:Ignorable="">
                    <a:lumMod val="95000"/>
                    <a:alpha val="54000"/>
                  </a:srgbClr>
                </a:gs>
                <a:gs pos="100000">
                  <a:srgbClr xmlns:mc="http://schemas.openxmlformats.org/markup-compatibility/2006" xmlns:a14="http://schemas.microsoft.com/office/drawing/2010/main" val="FFFFFF" mc:Ignorable="">
                    <a:alpha val="35000"/>
                  </a:srgbClr>
                </a:gs>
              </a:gsLst>
              <a:lin ang="5400000" scaled="1"/>
              <a:tileRect/>
            </a:gradFill>
            <a:ln w="6350" cap="flat" cmpd="sng" algn="ctr">
              <a:gradFill>
                <a:gsLst>
                  <a:gs pos="0">
                    <a:srgbClr xmlns:mc="http://schemas.openxmlformats.org/markup-compatibility/2006" xmlns:a14="http://schemas.microsoft.com/office/drawing/2010/main" val="2681E6" mc:Ignorable=""/>
                  </a:gs>
                  <a:gs pos="50000">
                    <a:srgbClr xmlns:mc="http://schemas.openxmlformats.org/markup-compatibility/2006" xmlns:a14="http://schemas.microsoft.com/office/drawing/2010/main" val="FFFFFF" mc:Ignorable="">
                      <a:lumMod val="95000"/>
                    </a:srgbClr>
                  </a:gs>
                  <a:gs pos="100000">
                    <a:srgbClr xmlns:mc="http://schemas.openxmlformats.org/markup-compatibility/2006" xmlns:a14="http://schemas.microsoft.com/office/drawing/2010/main" val="2681E6" mc:Ignorable="">
                      <a:lumMod val="60000"/>
                      <a:lumOff val="40000"/>
                    </a:srgbClr>
                  </a:gs>
                </a:gsLst>
                <a:lin ang="11400000" scaled="0"/>
              </a:gradFill>
              <a:prstDash val="solid"/>
            </a:ln>
            <a:effectLst/>
          </p:spPr>
          <p:txBody>
            <a:bodyPr rtlCol="0" anchor="ctr"/>
            <a:lstStyle/>
            <a:p>
              <a:pPr algn="ctr" defTabSz="914400">
                <a:defRPr/>
              </a:pPr>
              <a:endParaRPr lang="en-US" kern="0" dirty="0">
                <a:solidFill>
                  <a:srgbClr xmlns:mc="http://schemas.openxmlformats.org/markup-compatibility/2006" xmlns:a14="http://schemas.microsoft.com/office/drawing/2010/main" val="FFFFFF" mc:Ignorable=""/>
                </a:solidFill>
                <a:latin typeface="Segoe UI"/>
              </a:endParaRPr>
            </a:p>
          </p:txBody>
        </p:sp>
        <p:pic>
          <p:nvPicPr>
            <p:cNvPr id="27" name="Picture 26" descr="social-networking.png"/>
            <p:cNvPicPr>
              <a:picLocks noChangeAspect="1"/>
            </p:cNvPicPr>
            <p:nvPr/>
          </p:nvPicPr>
          <p:blipFill>
            <a:blip r:embed="rId6" cstate="screen"/>
            <a:stretch>
              <a:fillRect/>
            </a:stretch>
          </p:blipFill>
          <p:spPr>
            <a:xfrm>
              <a:off x="2806522" y="2845483"/>
              <a:ext cx="3356408" cy="2801073"/>
            </a:xfrm>
            <a:prstGeom prst="rect">
              <a:avLst/>
            </a:prstGeom>
            <a:noFill/>
            <a:ln>
              <a:noFill/>
            </a:ln>
            <a:scene3d>
              <a:camera prst="perspectiveContrastingLeftFacing"/>
              <a:lightRig rig="threePt" dir="t"/>
            </a:scene3d>
          </p:spPr>
        </p:pic>
        <p:pic>
          <p:nvPicPr>
            <p:cNvPr id="28" name="Picture 27" descr="OFC09_Bill+Kevin_001.png"/>
            <p:cNvPicPr>
              <a:picLocks noChangeAspect="1"/>
            </p:cNvPicPr>
            <p:nvPr/>
          </p:nvPicPr>
          <p:blipFill>
            <a:blip r:embed="rId7"/>
            <a:srcRect l="-8309" b="6097"/>
            <a:stretch>
              <a:fillRect/>
            </a:stretch>
          </p:blipFill>
          <p:spPr>
            <a:xfrm>
              <a:off x="3453268" y="3714750"/>
              <a:ext cx="2128382" cy="1828799"/>
            </a:xfrm>
            <a:prstGeom prst="rect">
              <a:avLst/>
            </a:prstGeom>
          </p:spPr>
        </p:pic>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Rounded Rectangle 13"/>
          <p:cNvSpPr/>
          <p:nvPr/>
        </p:nvSpPr>
        <p:spPr bwMode="auto">
          <a:xfrm>
            <a:off x="376421" y="868681"/>
            <a:ext cx="2593781" cy="3168481"/>
          </a:xfrm>
          <a:prstGeom prst="roundRect">
            <a:avLst>
              <a:gd name="adj" fmla="val 8190"/>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56" name="Rounded Rectangle 55"/>
          <p:cNvSpPr/>
          <p:nvPr/>
        </p:nvSpPr>
        <p:spPr bwMode="auto">
          <a:xfrm>
            <a:off x="3287261" y="868681"/>
            <a:ext cx="2593781" cy="3159855"/>
          </a:xfrm>
          <a:prstGeom prst="roundRect">
            <a:avLst>
              <a:gd name="adj" fmla="val 8190"/>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57" name="Rounded Rectangle 56"/>
          <p:cNvSpPr/>
          <p:nvPr/>
        </p:nvSpPr>
        <p:spPr bwMode="auto">
          <a:xfrm>
            <a:off x="6182861" y="853441"/>
            <a:ext cx="2593781" cy="3192348"/>
          </a:xfrm>
          <a:prstGeom prst="roundRect">
            <a:avLst>
              <a:gd name="adj" fmla="val 8190"/>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59" name="Rectangle 58"/>
          <p:cNvSpPr/>
          <p:nvPr/>
        </p:nvSpPr>
        <p:spPr bwMode="invGray">
          <a:xfrm>
            <a:off x="6096943" y="2156784"/>
            <a:ext cx="2667048" cy="968450"/>
          </a:xfrm>
          <a:prstGeom prst="rect">
            <a:avLst/>
          </a:prstGeom>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alpha val="0"/>
                </a:srgbClr>
              </a:gs>
            </a:gsLst>
            <a:lin ang="0" scaled="0"/>
          </a:gradFill>
          <a:ln w="12700" cap="flat" cmpd="thickThin" algn="ctr">
            <a:gradFill>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p:spPr>
        <p:txBody>
          <a:bodyPr rtlCol="0" anchor="ctr"/>
          <a:lstStyle/>
          <a:p>
            <a:pPr algn="ctr" defTabSz="914400">
              <a:defRPr/>
            </a:pPr>
            <a:endParaRPr lang="en-US" sz="1100" kern="0" dirty="0">
              <a:solidFill>
                <a:srgbClr xmlns:mc="http://schemas.openxmlformats.org/markup-compatibility/2006" xmlns:a14="http://schemas.microsoft.com/office/drawing/2010/main" val="000000" mc:Ignorable=""/>
              </a:solidFill>
            </a:endParaRPr>
          </a:p>
        </p:txBody>
      </p:sp>
      <p:sp>
        <p:nvSpPr>
          <p:cNvPr id="58" name="Rectangle 57"/>
          <p:cNvSpPr/>
          <p:nvPr/>
        </p:nvSpPr>
        <p:spPr bwMode="invGray">
          <a:xfrm>
            <a:off x="3277543" y="2156784"/>
            <a:ext cx="2667048" cy="968450"/>
          </a:xfrm>
          <a:prstGeom prst="rect">
            <a:avLst/>
          </a:prstGeom>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alpha val="0"/>
                </a:srgbClr>
              </a:gs>
            </a:gsLst>
            <a:lin ang="0" scaled="0"/>
          </a:gradFill>
          <a:ln w="12700" cap="flat" cmpd="thickThin" algn="ctr">
            <a:gradFill>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p:spPr>
        <p:txBody>
          <a:bodyPr rtlCol="0" anchor="ctr"/>
          <a:lstStyle/>
          <a:p>
            <a:pPr algn="ctr" defTabSz="914400">
              <a:defRPr/>
            </a:pPr>
            <a:endParaRPr lang="en-US" sz="1100" kern="0" dirty="0">
              <a:solidFill>
                <a:srgbClr xmlns:mc="http://schemas.openxmlformats.org/markup-compatibility/2006" xmlns:a14="http://schemas.microsoft.com/office/drawing/2010/main" val="000000" mc:Ignorable=""/>
              </a:solidFill>
            </a:endParaRPr>
          </a:p>
        </p:txBody>
      </p:sp>
      <p:sp>
        <p:nvSpPr>
          <p:cNvPr id="55" name="Rectangle 54"/>
          <p:cNvSpPr/>
          <p:nvPr/>
        </p:nvSpPr>
        <p:spPr bwMode="invGray">
          <a:xfrm>
            <a:off x="305743" y="2156784"/>
            <a:ext cx="2667048" cy="968450"/>
          </a:xfrm>
          <a:prstGeom prst="rect">
            <a:avLst/>
          </a:prstGeom>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alpha val="0"/>
                </a:srgbClr>
              </a:gs>
            </a:gsLst>
            <a:lin ang="0" scaled="0"/>
          </a:gradFill>
          <a:ln w="12700" cap="flat" cmpd="thickThin" algn="ctr">
            <a:gradFill>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p:spPr>
        <p:txBody>
          <a:bodyPr rtlCol="0" anchor="ctr"/>
          <a:lstStyle/>
          <a:p>
            <a:pPr algn="ctr" defTabSz="914400">
              <a:defRPr/>
            </a:pPr>
            <a:endParaRPr lang="en-US" sz="1100" kern="0" dirty="0">
              <a:solidFill>
                <a:srgbClr xmlns:mc="http://schemas.openxmlformats.org/markup-compatibility/2006" xmlns:a14="http://schemas.microsoft.com/office/drawing/2010/main" val="000000" mc:Ignorable=""/>
              </a:solidFill>
            </a:endParaRPr>
          </a:p>
        </p:txBody>
      </p:sp>
      <p:pic>
        <p:nvPicPr>
          <p:cNvPr id="6" name="Picture 9" descr="C:\Program Files\Microsoft Resource DVD Artwork\DVD_ART\Artwork_Imagery\Shapes and Graphics\Arrows - arrow\Curved\gold arrow cycle.png"/>
          <p:cNvPicPr>
            <a:picLocks noChangeAspect="1" noChangeArrowheads="1"/>
          </p:cNvPicPr>
          <p:nvPr/>
        </p:nvPicPr>
        <p:blipFill>
          <a:blip r:embed="rId4">
            <a:grayscl/>
          </a:blip>
          <a:srcRect/>
          <a:stretch>
            <a:fillRect/>
          </a:stretch>
        </p:blipFill>
        <p:spPr bwMode="auto">
          <a:xfrm rot="2885822">
            <a:off x="6908765" y="1153401"/>
            <a:ext cx="1023958" cy="960617"/>
          </a:xfrm>
          <a:prstGeom prst="rect">
            <a:avLst/>
          </a:prstGeom>
          <a:noFill/>
        </p:spPr>
      </p:pic>
      <p:pic>
        <p:nvPicPr>
          <p:cNvPr id="8" name="Picture 10" descr="C:\Program Files\Microsoft Resource DVD Artwork\DVD_ART\Artwork_Imagery\Shapes and Graphics\Misc\innovation lightbulb blue.png"/>
          <p:cNvPicPr>
            <a:picLocks noChangeAspect="1" noChangeArrowheads="1"/>
          </p:cNvPicPr>
          <p:nvPr/>
        </p:nvPicPr>
        <p:blipFill>
          <a:blip r:embed="rId5" cstate="print">
            <a:grayscl/>
          </a:blip>
          <a:srcRect/>
          <a:stretch>
            <a:fillRect/>
          </a:stretch>
        </p:blipFill>
        <p:spPr bwMode="auto">
          <a:xfrm>
            <a:off x="1095499" y="1002406"/>
            <a:ext cx="1029421" cy="1255457"/>
          </a:xfrm>
          <a:prstGeom prst="rect">
            <a:avLst/>
          </a:prstGeom>
          <a:noFill/>
        </p:spPr>
      </p:pic>
      <p:sp>
        <p:nvSpPr>
          <p:cNvPr id="15" name="TextBox 14"/>
          <p:cNvSpPr txBox="1"/>
          <p:nvPr/>
        </p:nvSpPr>
        <p:spPr>
          <a:xfrm>
            <a:off x="421130" y="2277993"/>
            <a:ext cx="2475810" cy="707886"/>
          </a:xfrm>
          <a:prstGeom prst="rect">
            <a:avLst/>
          </a:prstGeom>
          <a:noFill/>
        </p:spPr>
        <p:txBody>
          <a:bodyPr wrap="square" lIns="0" rIns="0" rtlCol="0">
            <a:spAutoFit/>
          </a:bodyPr>
          <a:lstStyle/>
          <a:p>
            <a:pPr algn="ctr" defTabSz="914363">
              <a:lnSpc>
                <a:spcPct val="90000"/>
              </a:lnSpc>
              <a:spcBef>
                <a:spcPct val="20000"/>
              </a:spcBef>
            </a:pP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 Business </a:t>
            </a:r>
          </a:p>
          <a:p>
            <a:pPr algn="ctr" defTabSz="914363">
              <a:lnSpc>
                <a:spcPct val="90000"/>
              </a:lnSpc>
              <a:spcBef>
                <a:spcPct val="20000"/>
              </a:spcBef>
            </a:pP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Case </a:t>
            </a:r>
          </a:p>
        </p:txBody>
      </p:sp>
      <p:sp>
        <p:nvSpPr>
          <p:cNvPr id="19" name="TextBox 18"/>
          <p:cNvSpPr txBox="1"/>
          <p:nvPr/>
        </p:nvSpPr>
        <p:spPr>
          <a:xfrm>
            <a:off x="3349275" y="2275969"/>
            <a:ext cx="2475810" cy="369332"/>
          </a:xfrm>
          <a:prstGeom prst="rect">
            <a:avLst/>
          </a:prstGeom>
          <a:noFill/>
        </p:spPr>
        <p:txBody>
          <a:bodyPr wrap="square" lIns="0" rIns="0" rtlCol="0">
            <a:spAutoFit/>
          </a:bodyPr>
          <a:lstStyle/>
          <a:p>
            <a:pPr algn="ctr" defTabSz="914363">
              <a:lnSpc>
                <a:spcPct val="90000"/>
              </a:lnSpc>
              <a:spcBef>
                <a:spcPct val="20000"/>
              </a:spcBef>
            </a:pP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Hankintatavat</a:t>
            </a:r>
            <a:endPar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sp>
        <p:nvSpPr>
          <p:cNvPr id="23" name="TextBox 22"/>
          <p:cNvSpPr txBox="1"/>
          <p:nvPr/>
        </p:nvSpPr>
        <p:spPr>
          <a:xfrm>
            <a:off x="6213155" y="2279862"/>
            <a:ext cx="2475810" cy="707886"/>
          </a:xfrm>
          <a:prstGeom prst="rect">
            <a:avLst/>
          </a:prstGeom>
          <a:noFill/>
        </p:spPr>
        <p:txBody>
          <a:bodyPr wrap="square" lIns="0" rIns="0" rtlCol="0">
            <a:spAutoFit/>
          </a:bodyPr>
          <a:lstStyle/>
          <a:p>
            <a:pPr algn="ctr" defTabSz="914363">
              <a:lnSpc>
                <a:spcPct val="90000"/>
              </a:lnSpc>
              <a:spcBef>
                <a:spcPct val="20000"/>
              </a:spcBef>
            </a:pP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Palvelun</a:t>
            </a:r>
            <a:endParaRPr lang="en-US" sz="2000" spc="-80" dirty="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a:p>
            <a:pPr algn="ctr" defTabSz="914363">
              <a:lnSpc>
                <a:spcPct val="90000"/>
              </a:lnSpc>
              <a:spcBef>
                <a:spcPct val="20000"/>
              </a:spcBef>
            </a:pP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halllinta</a:t>
            </a:r>
            <a:endPar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sp>
        <p:nvSpPr>
          <p:cNvPr id="46" name="Rectangle 45"/>
          <p:cNvSpPr/>
          <p:nvPr/>
        </p:nvSpPr>
        <p:spPr>
          <a:xfrm>
            <a:off x="417178" y="3266356"/>
            <a:ext cx="2565718" cy="784830"/>
          </a:xfrm>
          <a:prstGeom prst="rect">
            <a:avLst/>
          </a:prstGeom>
        </p:spPr>
        <p:txBody>
          <a:bodyPr wrap="square" lIns="0" tIns="0" rIns="0" bIns="0">
            <a:spAutoFit/>
          </a:bodyPr>
          <a:lstStyle/>
          <a:p>
            <a:pPr algn="ctr" defTabSz="914249">
              <a:lnSpc>
                <a:spcPct val="85000"/>
              </a:lnSpc>
              <a:defRPr/>
            </a:pP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Lisää</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ketteryyttä</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nopeampi</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ROI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ja</a:t>
            </a:r>
            <a:r>
              <a:rPr lang="en-US" sz="2000" kern="0" spc="-15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r>
            <a:br>
              <a:rPr lang="en-US" sz="2000" kern="0" spc="-15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b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parempi</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TCO</a:t>
            </a:r>
          </a:p>
        </p:txBody>
      </p:sp>
      <p:sp>
        <p:nvSpPr>
          <p:cNvPr id="47" name="Rectangle 46"/>
          <p:cNvSpPr/>
          <p:nvPr/>
        </p:nvSpPr>
        <p:spPr>
          <a:xfrm>
            <a:off x="3282298" y="3281596"/>
            <a:ext cx="2565718" cy="784830"/>
          </a:xfrm>
          <a:prstGeom prst="rect">
            <a:avLst/>
          </a:prstGeom>
        </p:spPr>
        <p:txBody>
          <a:bodyPr wrap="square" lIns="0" tIns="0" rIns="0" bIns="0">
            <a:spAutoFit/>
          </a:bodyPr>
          <a:lstStyle/>
          <a:p>
            <a:pPr algn="ctr" defTabSz="914249">
              <a:lnSpc>
                <a:spcPct val="85000"/>
              </a:lnSpc>
              <a:defRPr/>
            </a:pP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Alhaisempi</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kynnys</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ja</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joustavammat</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cs typeface="Calibri" pitchFamily="34" charset="0"/>
              </a:rPr>
              <a:t>maksukäytännöt</a:t>
            </a:r>
            <a:endParaRPr lang="en-US" sz="2000" kern="0" spc="-15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ndParaRPr>
          </a:p>
        </p:txBody>
      </p:sp>
      <p:sp>
        <p:nvSpPr>
          <p:cNvPr id="48" name="Rectangle 47"/>
          <p:cNvSpPr/>
          <p:nvPr/>
        </p:nvSpPr>
        <p:spPr>
          <a:xfrm>
            <a:off x="6222670" y="3308888"/>
            <a:ext cx="2470069" cy="784830"/>
          </a:xfrm>
          <a:prstGeom prst="rect">
            <a:avLst/>
          </a:prstGeom>
        </p:spPr>
        <p:txBody>
          <a:bodyPr wrap="square" lIns="0" tIns="0" rIns="0" bIns="0">
            <a:spAutoFit/>
          </a:bodyPr>
          <a:lstStyle/>
          <a:p>
            <a:pPr algn="ctr" defTabSz="914249">
              <a:lnSpc>
                <a:spcPct val="85000"/>
              </a:lnSpc>
              <a:defRPr/>
            </a:pP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Vähennä</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hallinnan</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monimutkaisuutta</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ja</a:t>
            </a:r>
            <a:r>
              <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 </a:t>
            </a:r>
            <a:r>
              <a:rPr lang="en-US" sz="2000" kern="0" spc="-151"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rPr>
              <a:t>kustannuksia</a:t>
            </a:r>
            <a:endParaRPr lang="en-US" sz="2000" kern="0" spc="-15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imes New Roman" pitchFamily="18" charset="0"/>
              <a:cs typeface="Calibri" pitchFamily="34" charset="0"/>
            </a:endParaRPr>
          </a:p>
        </p:txBody>
      </p:sp>
      <p:grpSp>
        <p:nvGrpSpPr>
          <p:cNvPr id="34" name="Group 33"/>
          <p:cNvGrpSpPr/>
          <p:nvPr/>
        </p:nvGrpSpPr>
        <p:grpSpPr>
          <a:xfrm>
            <a:off x="287972" y="4349743"/>
            <a:ext cx="8494799" cy="1853237"/>
            <a:chOff x="287972" y="4349743"/>
            <a:chExt cx="8494799" cy="1853237"/>
          </a:xfrm>
        </p:grpSpPr>
        <p:sp>
          <p:nvSpPr>
            <p:cNvPr id="40" name="Rounded Rectangle 39"/>
            <p:cNvSpPr/>
            <p:nvPr/>
          </p:nvSpPr>
          <p:spPr bwMode="auto">
            <a:xfrm>
              <a:off x="426041" y="4948894"/>
              <a:ext cx="2647085" cy="1250677"/>
            </a:xfrm>
            <a:prstGeom prst="roundRect">
              <a:avLst>
                <a:gd name="adj" fmla="val 8190"/>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41" name="Rounded Rectangle 40"/>
            <p:cNvSpPr/>
            <p:nvPr/>
          </p:nvSpPr>
          <p:spPr bwMode="auto">
            <a:xfrm>
              <a:off x="6085291" y="4952303"/>
              <a:ext cx="2693773" cy="1250677"/>
            </a:xfrm>
            <a:prstGeom prst="roundRect">
              <a:avLst>
                <a:gd name="adj" fmla="val 8190"/>
              </a:avLst>
            </a:prstGeom>
            <a:gradFill flip="none" rotWithShape="1">
              <a:gsLst>
                <a:gs pos="0">
                  <a:srgbClr xmlns:mc="http://schemas.openxmlformats.org/markup-compatibility/2006" xmlns:a14="http://schemas.microsoft.com/office/drawing/2010/main" val="041E3A" mc:Ignorable="">
                    <a:alpha val="20000"/>
                  </a:srgbClr>
                </a:gs>
                <a:gs pos="39000">
                  <a:schemeClr val="tx1">
                    <a:alpha val="17000"/>
                  </a:schemeClr>
                </a:gs>
                <a:gs pos="88000">
                  <a:srgbClr xmlns:mc="http://schemas.openxmlformats.org/markup-compatibility/2006" xmlns:a14="http://schemas.microsoft.com/office/drawing/2010/main" val="05284F" mc:Ignorable="">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xmlns:mc="http://schemas.openxmlformats.org/markup-compatibility/2006" xmlns:a14="http://schemas.microsoft.com/office/drawing/2010/main" val="041E3A" mc:Ignorable=""/>
              </a:extrusionClr>
              <a:contourClr>
                <a:srgbClr xmlns:mc="http://schemas.openxmlformats.org/markup-compatibility/2006" xmlns:a14="http://schemas.microsoft.com/office/drawing/2010/main" val="000000" mc:Ignorable=""/>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xmlns:mc="http://schemas.openxmlformats.org/markup-compatibility/2006" xmlns:a14="http://schemas.microsoft.com/office/drawing/2010/main" val="FFFFFF" mc:Ignorable=""/>
                  </a:solidFill>
                  <a:latin typeface="Segoe" pitchFamily="34" charset="0"/>
                </a:rPr>
                <a:t>  </a:t>
              </a:r>
            </a:p>
          </p:txBody>
        </p:sp>
        <p:sp>
          <p:nvSpPr>
            <p:cNvPr id="43" name="TextBox 42"/>
            <p:cNvSpPr txBox="1"/>
            <p:nvPr/>
          </p:nvSpPr>
          <p:spPr>
            <a:xfrm>
              <a:off x="777240" y="5346652"/>
              <a:ext cx="1906296" cy="424732"/>
            </a:xfrm>
            <a:prstGeom prst="rect">
              <a:avLst/>
            </a:prstGeom>
            <a:noFill/>
          </p:spPr>
          <p:txBody>
            <a:bodyPr wrap="square" lIns="0" rIns="0" rtlCol="0">
              <a:spAutoFit/>
            </a:bodyPr>
            <a:lstStyle/>
            <a:p>
              <a:pPr algn="ctr" defTabSz="914363">
                <a:lnSpc>
                  <a:spcPct val="90000"/>
                </a:lnSpc>
                <a:spcBef>
                  <a:spcPct val="20000"/>
                </a:spcBef>
              </a:pPr>
              <a:r>
                <a:rPr lang="en-US" sz="24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Teknologia</a:t>
              </a:r>
              <a:endParaRPr lang="en-US" sz="24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sp>
          <p:nvSpPr>
            <p:cNvPr id="44" name="TextBox 43"/>
            <p:cNvSpPr txBox="1"/>
            <p:nvPr/>
          </p:nvSpPr>
          <p:spPr>
            <a:xfrm>
              <a:off x="6258027" y="5326062"/>
              <a:ext cx="2232566" cy="424732"/>
            </a:xfrm>
            <a:prstGeom prst="rect">
              <a:avLst/>
            </a:prstGeom>
            <a:noFill/>
          </p:spPr>
          <p:txBody>
            <a:bodyPr wrap="square" lIns="0" rIns="0" rtlCol="0">
              <a:spAutoFit/>
            </a:bodyPr>
            <a:lstStyle/>
            <a:p>
              <a:pPr algn="ctr" defTabSz="914363">
                <a:lnSpc>
                  <a:spcPct val="90000"/>
                </a:lnSpc>
                <a:spcBef>
                  <a:spcPct val="20000"/>
                </a:spcBef>
              </a:pPr>
              <a:r>
                <a:rPr lang="en-US" sz="24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rPr>
                <a:t>Liiketoiminta</a:t>
              </a:r>
              <a:endParaRPr lang="en-US" sz="24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latin typeface="+mj-lt"/>
              </a:endParaRPr>
            </a:p>
          </p:txBody>
        </p:sp>
        <p:sp>
          <p:nvSpPr>
            <p:cNvPr id="60" name="Title 33"/>
            <p:cNvSpPr txBox="1">
              <a:spLocks/>
            </p:cNvSpPr>
            <p:nvPr/>
          </p:nvSpPr>
          <p:spPr>
            <a:xfrm>
              <a:off x="287972" y="4349743"/>
              <a:ext cx="8494799" cy="387798"/>
            </a:xfrm>
            <a:prstGeom prst="rect">
              <a:avLst/>
            </a:prstGeom>
          </p:spPr>
          <p:txBody>
            <a:bodyPr vert="horz" wrap="square" lIns="0" tIns="0" rIns="0" bIns="0" rtlCol="0" anchor="t">
              <a:spAutoFit/>
            </a:bodyPr>
            <a:lstStyle/>
            <a:p>
              <a:pPr algn="ctr">
                <a:lnSpc>
                  <a:spcPct val="90000"/>
                </a:lnSpc>
                <a:spcBef>
                  <a:spcPct val="0"/>
                </a:spcBef>
                <a:defRPr/>
              </a:pPr>
              <a:r>
                <a:rPr lang="en-US" sz="2800" spc="-150" dirty="0" err="1" smtClean="0">
                  <a:ln w="3175">
                    <a:noFill/>
                  </a:ln>
                  <a:solidFill>
                    <a:schemeClr val="tx1">
                      <a:lumMod val="95000"/>
                    </a:schemeClr>
                  </a:solidFill>
                  <a:latin typeface="Segoe UI" pitchFamily="34" charset="0"/>
                  <a:cs typeface="Segoe UI" pitchFamily="34" charset="0"/>
                </a:rPr>
                <a:t>Molempien</a:t>
              </a:r>
              <a:r>
                <a:rPr lang="en-US" sz="2800" spc="-150" dirty="0" smtClean="0">
                  <a:ln w="3175">
                    <a:noFill/>
                  </a:ln>
                  <a:solidFill>
                    <a:schemeClr val="tx1">
                      <a:lumMod val="95000"/>
                    </a:schemeClr>
                  </a:solidFill>
                  <a:latin typeface="Segoe UI" pitchFamily="34" charset="0"/>
                  <a:cs typeface="Segoe UI" pitchFamily="34" charset="0"/>
                </a:rPr>
                <a:t> </a:t>
              </a:r>
              <a:r>
                <a:rPr lang="en-US" sz="2800" spc="-150" dirty="0" err="1" smtClean="0">
                  <a:ln w="3175">
                    <a:noFill/>
                  </a:ln>
                  <a:solidFill>
                    <a:schemeClr val="tx1">
                      <a:lumMod val="95000"/>
                    </a:schemeClr>
                  </a:solidFill>
                  <a:latin typeface="Segoe UI" pitchFamily="34" charset="0"/>
                  <a:cs typeface="Segoe UI" pitchFamily="34" charset="0"/>
                </a:rPr>
                <a:t>vaikutusten</a:t>
              </a:r>
              <a:r>
                <a:rPr lang="en-US" sz="2800" spc="-150" dirty="0" smtClean="0">
                  <a:ln w="3175">
                    <a:noFill/>
                  </a:ln>
                  <a:solidFill>
                    <a:schemeClr val="tx1">
                      <a:lumMod val="95000"/>
                    </a:schemeClr>
                  </a:solidFill>
                  <a:latin typeface="Segoe UI" pitchFamily="34" charset="0"/>
                  <a:cs typeface="Segoe UI" pitchFamily="34" charset="0"/>
                </a:rPr>
                <a:t> </a:t>
              </a:r>
              <a:r>
                <a:rPr lang="en-US" sz="2800" spc="-150" dirty="0" err="1" smtClean="0">
                  <a:ln w="3175">
                    <a:noFill/>
                  </a:ln>
                  <a:solidFill>
                    <a:schemeClr val="tx1">
                      <a:lumMod val="95000"/>
                    </a:schemeClr>
                  </a:solidFill>
                  <a:latin typeface="Segoe UI" pitchFamily="34" charset="0"/>
                  <a:cs typeface="Segoe UI" pitchFamily="34" charset="0"/>
                </a:rPr>
                <a:t>ymmärtäminen</a:t>
              </a:r>
              <a:endParaRPr lang="en-US" sz="2800" spc="-150" dirty="0" smtClean="0">
                <a:ln w="3175">
                  <a:noFill/>
                </a:ln>
                <a:solidFill>
                  <a:schemeClr val="tx1">
                    <a:lumMod val="95000"/>
                  </a:schemeClr>
                </a:solidFill>
                <a:latin typeface="Segoe UI" pitchFamily="34" charset="0"/>
                <a:cs typeface="Segoe UI" pitchFamily="34" charset="0"/>
              </a:endParaRPr>
            </a:p>
          </p:txBody>
        </p:sp>
        <p:sp>
          <p:nvSpPr>
            <p:cNvPr id="51" name="Rectangle 50"/>
            <p:cNvSpPr/>
            <p:nvPr/>
          </p:nvSpPr>
          <p:spPr bwMode="invGray">
            <a:xfrm>
              <a:off x="2887780" y="5013064"/>
              <a:ext cx="3373171" cy="1140310"/>
            </a:xfrm>
            <a:prstGeom prst="rect">
              <a:avLst/>
            </a:prstGeom>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alpha val="0"/>
                  </a:srgbClr>
                </a:gs>
              </a:gsLst>
              <a:lin ang="0" scaled="0"/>
            </a:gradFill>
            <a:ln w="12700" cap="flat" cmpd="thickThin" algn="ctr">
              <a:gradFill>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p:spPr>
          <p:txBody>
            <a:bodyPr rtlCol="0" anchor="ctr"/>
            <a:lstStyle/>
            <a:p>
              <a:pPr algn="ctr" defTabSz="914400">
                <a:defRPr/>
              </a:pPr>
              <a:endParaRPr lang="en-US" sz="1100" kern="0" dirty="0">
                <a:solidFill>
                  <a:srgbClr xmlns:mc="http://schemas.openxmlformats.org/markup-compatibility/2006" xmlns:a14="http://schemas.microsoft.com/office/drawing/2010/main" val="000000" mc:Ignorable=""/>
                </a:solidFill>
              </a:endParaRPr>
            </a:p>
          </p:txBody>
        </p:sp>
        <p:pic>
          <p:nvPicPr>
            <p:cNvPr id="50" name="Picture 49" descr="C:\Users\v-chrif\AppData\Local\Microsoft\Windows\Temporary Internet Files\Low\Content.IE5\ZI7049AB\j0435245[1].png"/>
            <p:cNvPicPr>
              <a:picLocks noChangeAspect="1" noChangeArrowheads="1"/>
            </p:cNvPicPr>
            <p:nvPr/>
          </p:nvPicPr>
          <p:blipFill>
            <a:blip r:embed="rId6" cstate="print"/>
            <a:srcRect/>
            <a:stretch>
              <a:fillRect/>
            </a:stretch>
          </p:blipFill>
          <p:spPr bwMode="auto">
            <a:xfrm>
              <a:off x="3918733" y="5041093"/>
              <a:ext cx="1137361" cy="1083372"/>
            </a:xfrm>
            <a:prstGeom prst="ellipse">
              <a:avLst/>
            </a:prstGeom>
            <a:noFill/>
            <a:ln>
              <a:noFill/>
            </a:ln>
          </p:spPr>
        </p:pic>
      </p:grpSp>
      <p:pic>
        <p:nvPicPr>
          <p:cNvPr id="36" name="Picture 4" descr="C:\Program Files\Microsoft Resource DVD Artwork\DVD_ART\Artwork_Imagery\Photos_for_PPT\Photo_backgrounds\Miscellaneous\world map background.png"/>
          <p:cNvPicPr>
            <a:picLocks noChangeAspect="1" noChangeArrowheads="1"/>
          </p:cNvPicPr>
          <p:nvPr/>
        </p:nvPicPr>
        <p:blipFill>
          <a:blip r:embed="rId7" cstate="screen">
            <a:lum bright="100000" contrast="40000"/>
          </a:blip>
          <a:srcRect/>
          <a:stretch>
            <a:fillRect/>
          </a:stretch>
        </p:blipFill>
        <p:spPr bwMode="auto">
          <a:xfrm>
            <a:off x="3265715" y="950024"/>
            <a:ext cx="2658997" cy="1230086"/>
          </a:xfrm>
          <a:prstGeom prst="rect">
            <a:avLst/>
          </a:prstGeom>
          <a:noFill/>
          <a:effectLst/>
        </p:spPr>
      </p:pic>
      <p:pic>
        <p:nvPicPr>
          <p:cNvPr id="35" name="Picture 34" descr="Dollarstack.png"/>
          <p:cNvPicPr>
            <a:picLocks noChangeAspect="1"/>
          </p:cNvPicPr>
          <p:nvPr/>
        </p:nvPicPr>
        <p:blipFill>
          <a:blip r:embed="rId8">
            <a:grayscl/>
          </a:blip>
          <a:stretch>
            <a:fillRect/>
          </a:stretch>
        </p:blipFill>
        <p:spPr>
          <a:xfrm rot="21427648">
            <a:off x="4167698" y="1438655"/>
            <a:ext cx="809395" cy="491415"/>
          </a:xfrm>
          <a:prstGeom prst="rect">
            <a:avLst/>
          </a:prstGeom>
          <a:noFill/>
          <a:ln>
            <a:noFill/>
          </a:ln>
        </p:spPr>
      </p:pic>
      <p:sp>
        <p:nvSpPr>
          <p:cNvPr id="7" name="Title 6"/>
          <p:cNvSpPr>
            <a:spLocks noGrp="1"/>
          </p:cNvSpPr>
          <p:nvPr>
            <p:ph type="title"/>
          </p:nvPr>
        </p:nvSpPr>
        <p:spPr>
          <a:xfrm>
            <a:off x="472380" y="11449"/>
            <a:ext cx="8229600" cy="857232"/>
          </a:xfrm>
          <a:effectLst/>
        </p:spPr>
        <p:txBody>
          <a:bodyPr vert="horz" lIns="0" tIns="9144" rIns="0" bIns="9144" anchor="b">
            <a:normAutofit/>
          </a:bodyPr>
          <a:lstStyle/>
          <a:p>
            <a:r>
              <a:rPr lang="en-US" sz="4000" dirty="0" err="1"/>
              <a:t>Muutos</a:t>
            </a:r>
            <a:r>
              <a:rPr lang="en-US" sz="4000" dirty="0"/>
              <a:t> </a:t>
            </a:r>
            <a:r>
              <a:rPr lang="en-US" sz="4000" dirty="0" err="1"/>
              <a:t>kohti</a:t>
            </a:r>
            <a:r>
              <a:rPr lang="en-US" sz="4000" dirty="0"/>
              <a:t> “</a:t>
            </a:r>
            <a:r>
              <a:rPr lang="en-US" sz="4000" dirty="0" err="1"/>
              <a:t>palveluliiketoimintaa</a:t>
            </a:r>
            <a:r>
              <a:rPr lang="en-US" sz="4000" dirty="0"/>
              <a:t>”</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xmlns:mc="http://schemas.openxmlformats.org/markup-compatibility/2006" xmlns:a14="http://schemas.microsoft.com/office/drawing/2010/main" val="110074" mc:Ignorable=""/>
            </a:gs>
            <a:gs pos="61000">
              <a:schemeClr val="bg2">
                <a:shade val="18000"/>
                <a:satMod val="27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4" name="Group 53"/>
          <p:cNvGrpSpPr/>
          <p:nvPr/>
        </p:nvGrpSpPr>
        <p:grpSpPr>
          <a:xfrm>
            <a:off x="545674" y="1018051"/>
            <a:ext cx="3805423" cy="2537042"/>
            <a:chOff x="545674" y="1065551"/>
            <a:chExt cx="3805423" cy="2537042"/>
          </a:xfrm>
        </p:grpSpPr>
        <p:sp>
          <p:nvSpPr>
            <p:cNvPr id="5" name="Rectangle 4"/>
            <p:cNvSpPr/>
            <p:nvPr/>
          </p:nvSpPr>
          <p:spPr bwMode="auto">
            <a:xfrm>
              <a:off x="823706" y="1065551"/>
              <a:ext cx="3113492" cy="1709982"/>
            </a:xfrm>
            <a:prstGeom prst="rect">
              <a:avLst/>
            </a:prstGeom>
            <a:gradFill flip="none" rotWithShape="1">
              <a:gsLst>
                <a:gs pos="0">
                  <a:srgbClr xmlns:mc="http://schemas.openxmlformats.org/markup-compatibility/2006" xmlns:a14="http://schemas.microsoft.com/office/drawing/2010/main" val="000000" mc:Ignorable=""/>
                </a:gs>
                <a:gs pos="50000">
                  <a:srgbClr xmlns:mc="http://schemas.openxmlformats.org/markup-compatibility/2006" xmlns:a14="http://schemas.microsoft.com/office/drawing/2010/main" val="000000" mc:Ignorable="">
                    <a:alpha val="70000"/>
                  </a:srgbClr>
                </a:gs>
                <a:gs pos="100000">
                  <a:srgbClr xmlns:mc="http://schemas.openxmlformats.org/markup-compatibility/2006" xmlns:a14="http://schemas.microsoft.com/office/drawing/2010/main" val="000000" mc:Ignorable=""/>
                </a:gs>
              </a:gsLst>
              <a:lin ang="2700000" scaled="1"/>
              <a:tileRect/>
            </a:gradFill>
            <a:ln w="15875" cap="flat" cmpd="sng" algn="ctr">
              <a:solidFill>
                <a:srgbClr xmlns:mc="http://schemas.openxmlformats.org/markup-compatibility/2006" xmlns:a14="http://schemas.microsoft.com/office/drawing/2010/main" val="FFFFFF" mc:Ignorabl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defTabSz="914400" eaLnBrk="0" hangingPunct="0">
                <a:defRPr/>
              </a:pPr>
              <a:endParaRPr lang="en-US" sz="1050" kern="0" dirty="0">
                <a:solidFill>
                  <a:sysClr val="windowText" lastClr="000000"/>
                </a:solidFill>
                <a:latin typeface="Segoe" pitchFamily="34" charset="0"/>
              </a:endParaRPr>
            </a:p>
          </p:txBody>
        </p:sp>
        <p:cxnSp>
          <p:nvCxnSpPr>
            <p:cNvPr id="6" name="Straight Arrow Connector 5"/>
            <p:cNvCxnSpPr/>
            <p:nvPr/>
          </p:nvCxnSpPr>
          <p:spPr bwMode="auto">
            <a:xfrm rot="16200000" flipV="1">
              <a:off x="829533" y="2009956"/>
              <a:ext cx="895273" cy="3"/>
            </a:xfrm>
            <a:prstGeom prst="straightConnector1">
              <a:avLst/>
            </a:prstGeom>
            <a:ln w="2540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bwMode="auto">
            <a:xfrm>
              <a:off x="1277169" y="2458832"/>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8" name="Text Placeholder 6"/>
            <p:cNvSpPr txBox="1">
              <a:spLocks/>
            </p:cNvSpPr>
            <p:nvPr/>
          </p:nvSpPr>
          <p:spPr bwMode="auto">
            <a:xfrm>
              <a:off x="2727077" y="2259625"/>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400" eaLnBrk="0" fontAlgn="base" hangingPunct="0">
                <a:spcBef>
                  <a:spcPct val="20000"/>
                </a:spcBef>
                <a:spcAft>
                  <a:spcPct val="0"/>
                </a:spcAft>
                <a:buClr>
                  <a:srgbClr xmlns:mc="http://schemas.openxmlformats.org/markup-compatibility/2006" xmlns:a14="http://schemas.microsoft.com/office/drawing/2010/main" val="000000" mc:Ignorable=""/>
                </a:buClr>
              </a:pPr>
              <a:r>
                <a:rPr lang="en-US" sz="800" b="1" i="1" dirty="0" smtClean="0">
                  <a:solidFill>
                    <a:srgbClr xmlns:mc="http://schemas.openxmlformats.org/markup-compatibility/2006" xmlns:a14="http://schemas.microsoft.com/office/drawing/2010/main" val="FFFFFF" mc:Ignorable=""/>
                  </a:solidFill>
                </a:rPr>
                <a:t>Usage</a:t>
              </a:r>
              <a:endParaRPr lang="en-US" sz="800" b="1" i="1" dirty="0">
                <a:solidFill>
                  <a:srgbClr xmlns:mc="http://schemas.openxmlformats.org/markup-compatibility/2006" xmlns:a14="http://schemas.microsoft.com/office/drawing/2010/main" val="FFFFFF" mc:Ignorable=""/>
                </a:solidFill>
              </a:endParaRPr>
            </a:p>
          </p:txBody>
        </p:sp>
        <p:sp>
          <p:nvSpPr>
            <p:cNvPr id="9" name="Rectangle 8"/>
            <p:cNvSpPr/>
            <p:nvPr/>
          </p:nvSpPr>
          <p:spPr>
            <a:xfrm rot="16200000">
              <a:off x="763462" y="1932335"/>
              <a:ext cx="697480" cy="194925"/>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Compute </a:t>
              </a:r>
            </a:p>
          </p:txBody>
        </p:sp>
        <p:sp>
          <p:nvSpPr>
            <p:cNvPr id="10" name="Rectangle 9"/>
            <p:cNvSpPr/>
            <p:nvPr/>
          </p:nvSpPr>
          <p:spPr>
            <a:xfrm>
              <a:off x="2100490" y="2560423"/>
              <a:ext cx="662447" cy="194925"/>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Time </a:t>
              </a:r>
            </a:p>
          </p:txBody>
        </p:sp>
        <p:cxnSp>
          <p:nvCxnSpPr>
            <p:cNvPr id="11" name="Straight Arrow Connector 10"/>
            <p:cNvCxnSpPr/>
            <p:nvPr/>
          </p:nvCxnSpPr>
          <p:spPr bwMode="auto">
            <a:xfrm flipV="1">
              <a:off x="1277170" y="2125166"/>
              <a:ext cx="764232" cy="65367"/>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bwMode="auto">
            <a:xfrm flipV="1">
              <a:off x="2796065" y="2104187"/>
              <a:ext cx="800693" cy="86346"/>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13" name="Text Placeholder 6"/>
            <p:cNvSpPr txBox="1">
              <a:spLocks/>
            </p:cNvSpPr>
            <p:nvPr/>
          </p:nvSpPr>
          <p:spPr bwMode="auto">
            <a:xfrm>
              <a:off x="1258330" y="2260600"/>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400" eaLnBrk="0" fontAlgn="base" hangingPunct="0">
                <a:spcBef>
                  <a:spcPct val="20000"/>
                </a:spcBef>
                <a:spcAft>
                  <a:spcPct val="0"/>
                </a:spcAft>
                <a:buClr>
                  <a:srgbClr xmlns:mc="http://schemas.openxmlformats.org/markup-compatibility/2006" xmlns:a14="http://schemas.microsoft.com/office/drawing/2010/main" val="000000" mc:Ignorable=""/>
                </a:buClr>
              </a:pPr>
              <a:r>
                <a:rPr lang="en-US" sz="800" b="1" i="1" dirty="0" smtClean="0">
                  <a:solidFill>
                    <a:srgbClr xmlns:mc="http://schemas.openxmlformats.org/markup-compatibility/2006" xmlns:a14="http://schemas.microsoft.com/office/drawing/2010/main" val="FFFFFF" mc:Ignorable=""/>
                  </a:solidFill>
                </a:rPr>
                <a:t>Average</a:t>
              </a:r>
              <a:endParaRPr lang="en-US" sz="800" b="1" i="1" dirty="0">
                <a:solidFill>
                  <a:srgbClr xmlns:mc="http://schemas.openxmlformats.org/markup-compatibility/2006" xmlns:a14="http://schemas.microsoft.com/office/drawing/2010/main" val="FFFFFF" mc:Ignorable=""/>
                </a:solidFill>
              </a:endParaRPr>
            </a:p>
          </p:txBody>
        </p:sp>
        <p:cxnSp>
          <p:nvCxnSpPr>
            <p:cNvPr id="14" name="Straight Connector 13"/>
            <p:cNvCxnSpPr/>
            <p:nvPr/>
          </p:nvCxnSpPr>
          <p:spPr bwMode="auto">
            <a:xfrm rot="5400000" flipH="1" flipV="1">
              <a:off x="2370649" y="2033127"/>
              <a:ext cx="853043" cy="1174"/>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5" name="Rectangle 14"/>
            <p:cNvSpPr/>
            <p:nvPr/>
          </p:nvSpPr>
          <p:spPr>
            <a:xfrm>
              <a:off x="2010886" y="1763587"/>
              <a:ext cx="837984" cy="477054"/>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endParaRPr lang="en-US" sz="800" b="1" dirty="0" smtClean="0">
                <a:solidFill>
                  <a:srgbClr xmlns:mc="http://schemas.openxmlformats.org/markup-compatibility/2006" xmlns:a14="http://schemas.microsoft.com/office/drawing/2010/main" val="FFFFFF" mc:Ignorable=""/>
                </a:solidFill>
              </a:endParaRPr>
            </a:p>
            <a:p>
              <a:pPr marL="228600" indent="-228600" algn="ctr" defTabSz="914400" eaLnBrk="0" fontAlgn="base" hangingPunct="0">
                <a:lnSpc>
                  <a:spcPts val="800"/>
                </a:lnSpc>
                <a:spcAft>
                  <a:spcPts val="600"/>
                </a:spcAft>
                <a:buClr>
                  <a:srgbClr xmlns:mc="http://schemas.openxmlformats.org/markup-compatibility/2006" xmlns:a14="http://schemas.microsoft.com/office/drawing/2010/main" val="000000" mc:Ignorable=""/>
                </a:buClr>
              </a:pPr>
              <a:r>
                <a:rPr lang="en-US" sz="800" b="1" dirty="0" smtClean="0">
                  <a:solidFill>
                    <a:srgbClr xmlns:mc="http://schemas.openxmlformats.org/markup-compatibility/2006" xmlns:a14="http://schemas.microsoft.com/office/drawing/2010/main" val="FFFFFF" mc:Ignorable=""/>
                  </a:solidFill>
                </a:rPr>
                <a:t>Inactivity</a:t>
              </a:r>
            </a:p>
            <a:p>
              <a:pPr marL="228600" indent="-228600" algn="ctr" defTabSz="914400" eaLnBrk="0" fontAlgn="base" hangingPunct="0">
                <a:lnSpc>
                  <a:spcPts val="800"/>
                </a:lnSpc>
                <a:spcAft>
                  <a:spcPts val="600"/>
                </a:spcAft>
                <a:buClr>
                  <a:srgbClr xmlns:mc="http://schemas.openxmlformats.org/markup-compatibility/2006" xmlns:a14="http://schemas.microsoft.com/office/drawing/2010/main" val="000000" mc:Ignorable=""/>
                </a:buClr>
              </a:pPr>
              <a:r>
                <a:rPr lang="en-US" sz="800" b="1" dirty="0" smtClean="0">
                  <a:solidFill>
                    <a:srgbClr xmlns:mc="http://schemas.openxmlformats.org/markup-compatibility/2006" xmlns:a14="http://schemas.microsoft.com/office/drawing/2010/main" val="FFFFFF" mc:Ignorable=""/>
                  </a:solidFill>
                </a:rPr>
                <a:t>Period </a:t>
              </a:r>
            </a:p>
          </p:txBody>
        </p:sp>
        <p:cxnSp>
          <p:nvCxnSpPr>
            <p:cNvPr id="16" name="Straight Connector 15"/>
            <p:cNvCxnSpPr/>
            <p:nvPr/>
          </p:nvCxnSpPr>
          <p:spPr bwMode="auto">
            <a:xfrm rot="5400000" flipH="1" flipV="1">
              <a:off x="1630911" y="2033127"/>
              <a:ext cx="853043" cy="1174"/>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1510074" y="1114771"/>
              <a:ext cx="1765190" cy="369332"/>
            </a:xfrm>
            <a:prstGeom prst="rect">
              <a:avLst/>
            </a:prstGeom>
            <a:noFill/>
          </p:spPr>
          <p:txBody>
            <a:bodyPr wrap="square" lIns="0" rIns="0" rtlCol="0">
              <a:spAutoFit/>
            </a:bodyPr>
            <a:lstStyle/>
            <a:p>
              <a:pPr algn="ctr">
                <a:lnSpc>
                  <a:spcPct val="90000"/>
                </a:lnSpc>
                <a:spcBef>
                  <a:spcPct val="20000"/>
                </a:spcBef>
              </a:pP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“On and Off “  </a:t>
              </a:r>
            </a:p>
          </p:txBody>
        </p:sp>
        <p:sp>
          <p:nvSpPr>
            <p:cNvPr id="58" name="Rectangle 57"/>
            <p:cNvSpPr/>
            <p:nvPr/>
          </p:nvSpPr>
          <p:spPr>
            <a:xfrm>
              <a:off x="545674" y="2863929"/>
              <a:ext cx="3805423" cy="738664"/>
            </a:xfrm>
            <a:prstGeom prst="rect">
              <a:avLst/>
            </a:prstGeom>
          </p:spPr>
          <p:txBody>
            <a:bodyPr wrap="square">
              <a:spAutoFit/>
            </a:bodyPr>
            <a:lstStyle/>
            <a:p>
              <a:pPr marL="336550" lvl="1" indent="-336550" defTabSz="914325" fontAlgn="base">
                <a:spcAft>
                  <a:spcPct val="0"/>
                </a:spcAft>
                <a:buFontTx/>
                <a:buBlip>
                  <a:blip r:embed="rId4"/>
                </a:buBlip>
              </a:pP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On-off </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työkuormat</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esim</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eräajot</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Ylikapasiteetti</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menee</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hukkaan</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Time-to-market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voi</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olla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haasteellinen</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p:txBody>
        </p:sp>
      </p:grpSp>
      <p:grpSp>
        <p:nvGrpSpPr>
          <p:cNvPr id="63" name="Group 62"/>
          <p:cNvGrpSpPr/>
          <p:nvPr/>
        </p:nvGrpSpPr>
        <p:grpSpPr>
          <a:xfrm>
            <a:off x="547468" y="3883992"/>
            <a:ext cx="4024532" cy="2962731"/>
            <a:chOff x="547468" y="3883992"/>
            <a:chExt cx="4024532" cy="2962731"/>
          </a:xfrm>
        </p:grpSpPr>
        <p:sp>
          <p:nvSpPr>
            <p:cNvPr id="74" name="Rectangle 73"/>
            <p:cNvSpPr/>
            <p:nvPr/>
          </p:nvSpPr>
          <p:spPr bwMode="auto">
            <a:xfrm>
              <a:off x="810841" y="3883992"/>
              <a:ext cx="3113492" cy="1709982"/>
            </a:xfrm>
            <a:prstGeom prst="rect">
              <a:avLst/>
            </a:prstGeom>
            <a:gradFill flip="none" rotWithShape="1">
              <a:gsLst>
                <a:gs pos="0">
                  <a:srgbClr xmlns:mc="http://schemas.openxmlformats.org/markup-compatibility/2006" xmlns:a14="http://schemas.microsoft.com/office/drawing/2010/main" val="000000" mc:Ignorable=""/>
                </a:gs>
                <a:gs pos="50000">
                  <a:srgbClr xmlns:mc="http://schemas.openxmlformats.org/markup-compatibility/2006" xmlns:a14="http://schemas.microsoft.com/office/drawing/2010/main" val="000000" mc:Ignorable="">
                    <a:alpha val="70000"/>
                  </a:srgbClr>
                </a:gs>
                <a:gs pos="100000">
                  <a:srgbClr xmlns:mc="http://schemas.openxmlformats.org/markup-compatibility/2006" xmlns:a14="http://schemas.microsoft.com/office/drawing/2010/main" val="000000" mc:Ignorable=""/>
                </a:gs>
              </a:gsLst>
              <a:lin ang="2700000" scaled="1"/>
              <a:tileRect/>
            </a:gradFill>
            <a:ln w="15875" cap="flat" cmpd="sng" algn="ctr">
              <a:solidFill>
                <a:srgbClr xmlns:mc="http://schemas.openxmlformats.org/markup-compatibility/2006" xmlns:a14="http://schemas.microsoft.com/office/drawing/2010/main" val="FFFFFF" mc:Ignorabl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defTabSz="914400" eaLnBrk="0" hangingPunct="0">
                <a:defRPr/>
              </a:pPr>
              <a:endParaRPr lang="en-US" sz="1050" kern="0" dirty="0">
                <a:solidFill>
                  <a:sysClr val="windowText" lastClr="000000"/>
                </a:solidFill>
                <a:latin typeface="Segoe" pitchFamily="34" charset="0"/>
              </a:endParaRPr>
            </a:p>
          </p:txBody>
        </p:sp>
        <p:cxnSp>
          <p:nvCxnSpPr>
            <p:cNvPr id="75" name="Straight Arrow Connector 74"/>
            <p:cNvCxnSpPr/>
            <p:nvPr/>
          </p:nvCxnSpPr>
          <p:spPr bwMode="auto">
            <a:xfrm rot="16200000" flipV="1">
              <a:off x="772785" y="4821405"/>
              <a:ext cx="895273"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76" name="Straight Arrow Connector 75"/>
            <p:cNvCxnSpPr/>
            <p:nvPr/>
          </p:nvCxnSpPr>
          <p:spPr bwMode="auto">
            <a:xfrm>
              <a:off x="1220420" y="5270280"/>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77" name="Rectangle 76"/>
            <p:cNvSpPr/>
            <p:nvPr/>
          </p:nvSpPr>
          <p:spPr>
            <a:xfrm rot="16200000">
              <a:off x="706714" y="4743526"/>
              <a:ext cx="697480" cy="195438"/>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Compute </a:t>
              </a:r>
            </a:p>
          </p:txBody>
        </p:sp>
        <p:sp>
          <p:nvSpPr>
            <p:cNvPr id="78" name="Rectangle 77"/>
            <p:cNvSpPr/>
            <p:nvPr/>
          </p:nvSpPr>
          <p:spPr>
            <a:xfrm>
              <a:off x="2020166" y="5365609"/>
              <a:ext cx="662447" cy="199735"/>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Time </a:t>
              </a:r>
            </a:p>
          </p:txBody>
        </p:sp>
        <p:sp>
          <p:nvSpPr>
            <p:cNvPr id="81" name="TextBox 80"/>
            <p:cNvSpPr txBox="1"/>
            <p:nvPr/>
          </p:nvSpPr>
          <p:spPr>
            <a:xfrm>
              <a:off x="1046992" y="3919226"/>
              <a:ext cx="2668160" cy="369332"/>
            </a:xfrm>
            <a:prstGeom prst="rect">
              <a:avLst/>
            </a:prstGeom>
            <a:noFill/>
          </p:spPr>
          <p:txBody>
            <a:bodyPr wrap="square" lIns="0" rIns="0" rtlCol="0">
              <a:spAutoFit/>
            </a:bodyPr>
            <a:lstStyle/>
            <a:p>
              <a:pPr algn="ctr">
                <a:lnSpc>
                  <a:spcPct val="90000"/>
                </a:lnSpc>
                <a:spcBef>
                  <a:spcPct val="20000"/>
                </a:spcBef>
              </a:pP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a:t>
              </a: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Ei-ennusttetava</a:t>
              </a: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 </a:t>
              </a: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piikki</a:t>
              </a: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  </a:t>
              </a:r>
              <a:endPar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endParaRPr>
            </a:p>
          </p:txBody>
        </p:sp>
        <p:sp>
          <p:nvSpPr>
            <p:cNvPr id="99" name="Text Placeholder 6"/>
            <p:cNvSpPr txBox="1">
              <a:spLocks/>
            </p:cNvSpPr>
            <p:nvPr/>
          </p:nvSpPr>
          <p:spPr bwMode="auto">
            <a:xfrm>
              <a:off x="1952097" y="5073701"/>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400" eaLnBrk="0" fontAlgn="base" hangingPunct="0">
                <a:spcBef>
                  <a:spcPct val="20000"/>
                </a:spcBef>
                <a:spcAft>
                  <a:spcPct val="0"/>
                </a:spcAft>
                <a:buClr>
                  <a:srgbClr xmlns:mc="http://schemas.openxmlformats.org/markup-compatibility/2006" xmlns:a14="http://schemas.microsoft.com/office/drawing/2010/main" val="000000" mc:Ignorable=""/>
                </a:buClr>
              </a:pPr>
              <a:r>
                <a:rPr lang="en-US" sz="800" b="1" i="1" dirty="0" smtClean="0">
                  <a:solidFill>
                    <a:srgbClr xmlns:mc="http://schemas.openxmlformats.org/markup-compatibility/2006" xmlns:a14="http://schemas.microsoft.com/office/drawing/2010/main" val="FFFFFF" mc:Ignorable=""/>
                  </a:solidFill>
                </a:rPr>
                <a:t>Average Usage </a:t>
              </a:r>
              <a:endParaRPr lang="en-US" sz="800" b="1" i="1" dirty="0">
                <a:solidFill>
                  <a:srgbClr xmlns:mc="http://schemas.openxmlformats.org/markup-compatibility/2006" xmlns:a14="http://schemas.microsoft.com/office/drawing/2010/main" val="FFFFFF" mc:Ignorable=""/>
                </a:solidFill>
              </a:endParaRPr>
            </a:p>
          </p:txBody>
        </p:sp>
        <p:sp>
          <p:nvSpPr>
            <p:cNvPr id="60" name="Rectangle 59"/>
            <p:cNvSpPr/>
            <p:nvPr/>
          </p:nvSpPr>
          <p:spPr>
            <a:xfrm>
              <a:off x="547468" y="5677172"/>
              <a:ext cx="4024532" cy="1169551"/>
            </a:xfrm>
            <a:prstGeom prst="rect">
              <a:avLst/>
            </a:prstGeom>
          </p:spPr>
          <p:txBody>
            <a:bodyPr wrap="square">
              <a:spAutoFit/>
            </a:bodyPr>
            <a:lstStyle/>
            <a:p>
              <a:pPr marL="336550" lvl="1" indent="-336550" defTabSz="914325" fontAlgn="base">
                <a:spcAft>
                  <a:spcPct val="0"/>
                </a:spcAft>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Odottamanton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suunnittelematon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piikki</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kuormassa</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Yllättävä</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piikki</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vaikuttaa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suorityskykyyn</a:t>
              </a:r>
              <a:endParaRPr lang="en-US" sz="1400" dirty="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Kapasiteettia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ei</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voi</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varata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äärimmäiseen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tapauksiin</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p:txBody>
        </p:sp>
        <p:grpSp>
          <p:nvGrpSpPr>
            <p:cNvPr id="72" name="Group 71"/>
            <p:cNvGrpSpPr/>
            <p:nvPr/>
          </p:nvGrpSpPr>
          <p:grpSpPr>
            <a:xfrm>
              <a:off x="1254234" y="4487548"/>
              <a:ext cx="2326525" cy="492377"/>
              <a:chOff x="5574420" y="5257417"/>
              <a:chExt cx="3253688" cy="721360"/>
            </a:xfrm>
          </p:grpSpPr>
          <p:cxnSp>
            <p:nvCxnSpPr>
              <p:cNvPr id="73" name="Straight Arrow Connector 72"/>
              <p:cNvCxnSpPr/>
              <p:nvPr/>
            </p:nvCxnSpPr>
            <p:spPr bwMode="auto">
              <a:xfrm>
                <a:off x="7600265" y="5975286"/>
                <a:ext cx="1227843" cy="2508"/>
              </a:xfrm>
              <a:prstGeom prst="straightConnector1">
                <a:avLst/>
              </a:pr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cxnSp>
            <p:nvCxnSpPr>
              <p:cNvPr id="103" name="Straight Connector 102"/>
              <p:cNvCxnSpPr>
                <a:endCxn id="104" idx="0"/>
              </p:cNvCxnSpPr>
              <p:nvPr/>
            </p:nvCxnSpPr>
            <p:spPr bwMode="auto">
              <a:xfrm flipV="1">
                <a:off x="5574420" y="5967876"/>
                <a:ext cx="1219909" cy="740"/>
              </a:xfrm>
              <a:prstGeom prst="line">
                <a:avLst/>
              </a:pr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104" name="Freeform 103"/>
              <p:cNvSpPr/>
              <p:nvPr/>
            </p:nvSpPr>
            <p:spPr>
              <a:xfrm>
                <a:off x="6794329" y="5257417"/>
                <a:ext cx="795191"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rtlCol="0" anchor="ctr"/>
              <a:lstStyle/>
              <a:p>
                <a:pPr algn="ctr"/>
                <a:endParaRPr lang="en-US"/>
              </a:p>
            </p:txBody>
          </p:sp>
        </p:grpSp>
      </p:grpSp>
      <p:grpSp>
        <p:nvGrpSpPr>
          <p:cNvPr id="71" name="Group 70"/>
          <p:cNvGrpSpPr/>
          <p:nvPr/>
        </p:nvGrpSpPr>
        <p:grpSpPr>
          <a:xfrm>
            <a:off x="4968861" y="1015454"/>
            <a:ext cx="3769622" cy="2756875"/>
            <a:chOff x="4968861" y="1015454"/>
            <a:chExt cx="3769622" cy="2756875"/>
          </a:xfrm>
        </p:grpSpPr>
        <p:grpSp>
          <p:nvGrpSpPr>
            <p:cNvPr id="55" name="Group 54"/>
            <p:cNvGrpSpPr/>
            <p:nvPr/>
          </p:nvGrpSpPr>
          <p:grpSpPr>
            <a:xfrm>
              <a:off x="4968861" y="1015454"/>
              <a:ext cx="3769622" cy="2756875"/>
              <a:chOff x="4968861" y="1062954"/>
              <a:chExt cx="3769622" cy="2756875"/>
            </a:xfrm>
          </p:grpSpPr>
          <p:sp>
            <p:nvSpPr>
              <p:cNvPr id="28" name="Rectangle 27"/>
              <p:cNvSpPr/>
              <p:nvPr/>
            </p:nvSpPr>
            <p:spPr bwMode="auto">
              <a:xfrm>
                <a:off x="5182543" y="1062954"/>
                <a:ext cx="3113492" cy="1709982"/>
              </a:xfrm>
              <a:prstGeom prst="rect">
                <a:avLst/>
              </a:prstGeom>
              <a:gradFill flip="none" rotWithShape="1">
                <a:gsLst>
                  <a:gs pos="0">
                    <a:srgbClr xmlns:mc="http://schemas.openxmlformats.org/markup-compatibility/2006" xmlns:a14="http://schemas.microsoft.com/office/drawing/2010/main" val="000000" mc:Ignorable=""/>
                  </a:gs>
                  <a:gs pos="50000">
                    <a:srgbClr xmlns:mc="http://schemas.openxmlformats.org/markup-compatibility/2006" xmlns:a14="http://schemas.microsoft.com/office/drawing/2010/main" val="000000" mc:Ignorable="">
                      <a:alpha val="70000"/>
                    </a:srgbClr>
                  </a:gs>
                  <a:gs pos="100000">
                    <a:srgbClr xmlns:mc="http://schemas.openxmlformats.org/markup-compatibility/2006" xmlns:a14="http://schemas.microsoft.com/office/drawing/2010/main" val="000000" mc:Ignorable=""/>
                  </a:gs>
                </a:gsLst>
                <a:lin ang="2700000" scaled="1"/>
                <a:tileRect/>
              </a:gradFill>
              <a:ln w="15875" cap="flat" cmpd="sng" algn="ctr">
                <a:solidFill>
                  <a:srgbClr xmlns:mc="http://schemas.openxmlformats.org/markup-compatibility/2006" xmlns:a14="http://schemas.microsoft.com/office/drawing/2010/main" val="FFFFFF" mc:Ignorabl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defTabSz="914400" eaLnBrk="0" hangingPunct="0">
                  <a:defRPr/>
                </a:pPr>
                <a:endParaRPr lang="en-US" sz="1050" kern="0" dirty="0">
                  <a:solidFill>
                    <a:sysClr val="windowText" lastClr="000000"/>
                  </a:solidFill>
                  <a:latin typeface="Segoe" pitchFamily="34" charset="0"/>
                </a:endParaRPr>
              </a:p>
            </p:txBody>
          </p:sp>
          <p:cxnSp>
            <p:nvCxnSpPr>
              <p:cNvPr id="29" name="Straight Arrow Connector 28"/>
              <p:cNvCxnSpPr/>
              <p:nvPr/>
            </p:nvCxnSpPr>
            <p:spPr bwMode="auto">
              <a:xfrm rot="16200000" flipV="1">
                <a:off x="5188370" y="2007359"/>
                <a:ext cx="895273"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bwMode="auto">
              <a:xfrm>
                <a:off x="5636006" y="2456235"/>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1" name="Text Placeholder 6"/>
              <p:cNvSpPr txBox="1">
                <a:spLocks/>
              </p:cNvSpPr>
              <p:nvPr/>
            </p:nvSpPr>
            <p:spPr bwMode="auto">
              <a:xfrm>
                <a:off x="7098892" y="2184681"/>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400" eaLnBrk="0" fontAlgn="base" hangingPunct="0">
                  <a:spcBef>
                    <a:spcPct val="20000"/>
                  </a:spcBef>
                  <a:spcAft>
                    <a:spcPct val="0"/>
                  </a:spcAft>
                  <a:buClr>
                    <a:srgbClr xmlns:mc="http://schemas.openxmlformats.org/markup-compatibility/2006" xmlns:a14="http://schemas.microsoft.com/office/drawing/2010/main" val="000000" mc:Ignorable=""/>
                  </a:buClr>
                </a:pPr>
                <a:r>
                  <a:rPr lang="en-US" sz="800" b="1" i="1" dirty="0" smtClean="0">
                    <a:solidFill>
                      <a:srgbClr xmlns:mc="http://schemas.openxmlformats.org/markup-compatibility/2006" xmlns:a14="http://schemas.microsoft.com/office/drawing/2010/main" val="FFFFFF" mc:Ignorable=""/>
                    </a:solidFill>
                  </a:rPr>
                  <a:t>Average Usage</a:t>
                </a:r>
                <a:endParaRPr lang="en-US" sz="800" b="1" i="1" dirty="0">
                  <a:solidFill>
                    <a:srgbClr xmlns:mc="http://schemas.openxmlformats.org/markup-compatibility/2006" xmlns:a14="http://schemas.microsoft.com/office/drawing/2010/main" val="FFFFFF" mc:Ignorable=""/>
                  </a:solidFill>
                </a:endParaRPr>
              </a:p>
            </p:txBody>
          </p:sp>
          <p:sp>
            <p:nvSpPr>
              <p:cNvPr id="32" name="Rectangle 31"/>
              <p:cNvSpPr/>
              <p:nvPr/>
            </p:nvSpPr>
            <p:spPr>
              <a:xfrm rot="16200000">
                <a:off x="5122299" y="1929481"/>
                <a:ext cx="697480" cy="195438"/>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Compute </a:t>
                </a:r>
              </a:p>
            </p:txBody>
          </p:sp>
          <p:sp>
            <p:nvSpPr>
              <p:cNvPr id="33" name="Rectangle 32"/>
              <p:cNvSpPr/>
              <p:nvPr/>
            </p:nvSpPr>
            <p:spPr>
              <a:xfrm>
                <a:off x="6459327" y="2557826"/>
                <a:ext cx="662447" cy="199735"/>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Time </a:t>
                </a:r>
              </a:p>
            </p:txBody>
          </p:sp>
          <p:sp>
            <p:nvSpPr>
              <p:cNvPr id="40" name="TextBox 39"/>
              <p:cNvSpPr txBox="1"/>
              <p:nvPr/>
            </p:nvSpPr>
            <p:spPr>
              <a:xfrm>
                <a:off x="5295817" y="1105181"/>
                <a:ext cx="2852473" cy="369332"/>
              </a:xfrm>
              <a:prstGeom prst="rect">
                <a:avLst/>
              </a:prstGeom>
              <a:noFill/>
            </p:spPr>
            <p:txBody>
              <a:bodyPr wrap="square" lIns="0" rIns="0" rtlCol="0">
                <a:spAutoFit/>
              </a:bodyPr>
              <a:lstStyle/>
              <a:p>
                <a:pPr algn="ctr">
                  <a:lnSpc>
                    <a:spcPct val="90000"/>
                  </a:lnSpc>
                  <a:spcBef>
                    <a:spcPct val="20000"/>
                  </a:spcBef>
                </a:pP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a:t>
                </a: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Nopea</a:t>
                </a: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 </a:t>
                </a: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kasvu</a:t>
                </a: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  </a:t>
                </a:r>
                <a:endPar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endParaRPr>
              </a:p>
            </p:txBody>
          </p:sp>
          <p:sp>
            <p:nvSpPr>
              <p:cNvPr id="59" name="Rectangle 58"/>
              <p:cNvSpPr/>
              <p:nvPr/>
            </p:nvSpPr>
            <p:spPr>
              <a:xfrm>
                <a:off x="4968861" y="2865722"/>
                <a:ext cx="3769622" cy="954107"/>
              </a:xfrm>
              <a:prstGeom prst="rect">
                <a:avLst/>
              </a:prstGeom>
            </p:spPr>
            <p:txBody>
              <a:bodyPr wrap="square">
                <a:spAutoFit/>
              </a:bodyPr>
              <a:lstStyle/>
              <a:p>
                <a:pPr marL="336550" lvl="1" indent="-336550" defTabSz="914325" fontAlgn="base">
                  <a:spcAft>
                    <a:spcPct val="0"/>
                  </a:spcAft>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Menestyvän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palvelun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pitää</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kasvaa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skaalautua</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Kasvun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ylläpitäimen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on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iso</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haaste</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IT:lle</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Käyttöönoton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hallittavuus</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ja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vaatima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aika</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p:txBody>
          </p:sp>
        </p:grpSp>
        <p:sp>
          <p:nvSpPr>
            <p:cNvPr id="110" name="Freeform 109"/>
            <p:cNvSpPr/>
            <p:nvPr/>
          </p:nvSpPr>
          <p:spPr>
            <a:xfrm>
              <a:off x="5530039" y="1518249"/>
              <a:ext cx="2423515" cy="860645"/>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cene3d>
              <a:camera prst="perspectiveLeft"/>
              <a:lightRig rig="threePt" dir="t"/>
            </a:scene3d>
          </p:spPr>
          <p:txBody>
            <a:bodyPr rtlCol="0" anchor="ctr"/>
            <a:lstStyle/>
            <a:p>
              <a:pPr algn="ctr"/>
              <a:endParaRPr lang="en-US"/>
            </a:p>
          </p:txBody>
        </p:sp>
      </p:grpSp>
      <p:grpSp>
        <p:nvGrpSpPr>
          <p:cNvPr id="96" name="Group 95"/>
          <p:cNvGrpSpPr/>
          <p:nvPr/>
        </p:nvGrpSpPr>
        <p:grpSpPr>
          <a:xfrm>
            <a:off x="4916866" y="3882013"/>
            <a:ext cx="3995474" cy="2567889"/>
            <a:chOff x="4916866" y="3882013"/>
            <a:chExt cx="3995474" cy="2567889"/>
          </a:xfrm>
        </p:grpSpPr>
        <p:sp>
          <p:nvSpPr>
            <p:cNvPr id="82" name="Rectangle 81"/>
            <p:cNvSpPr/>
            <p:nvPr/>
          </p:nvSpPr>
          <p:spPr bwMode="auto">
            <a:xfrm>
              <a:off x="5174178" y="3882013"/>
              <a:ext cx="3113492" cy="1709982"/>
            </a:xfrm>
            <a:prstGeom prst="rect">
              <a:avLst/>
            </a:prstGeom>
            <a:gradFill flip="none" rotWithShape="1">
              <a:gsLst>
                <a:gs pos="0">
                  <a:srgbClr xmlns:mc="http://schemas.openxmlformats.org/markup-compatibility/2006" xmlns:a14="http://schemas.microsoft.com/office/drawing/2010/main" val="000000" mc:Ignorable=""/>
                </a:gs>
                <a:gs pos="50000">
                  <a:srgbClr xmlns:mc="http://schemas.openxmlformats.org/markup-compatibility/2006" xmlns:a14="http://schemas.microsoft.com/office/drawing/2010/main" val="000000" mc:Ignorable="">
                    <a:alpha val="70000"/>
                  </a:srgbClr>
                </a:gs>
                <a:gs pos="100000">
                  <a:srgbClr xmlns:mc="http://schemas.openxmlformats.org/markup-compatibility/2006" xmlns:a14="http://schemas.microsoft.com/office/drawing/2010/main" val="000000" mc:Ignorable=""/>
                </a:gs>
              </a:gsLst>
              <a:lin ang="2700000" scaled="1"/>
              <a:tileRect/>
            </a:gradFill>
            <a:ln w="15875" cap="flat" cmpd="sng" algn="ctr">
              <a:solidFill>
                <a:srgbClr xmlns:mc="http://schemas.openxmlformats.org/markup-compatibility/2006" xmlns:a14="http://schemas.microsoft.com/office/drawing/2010/main" val="FFFFFF" mc:Ignorabl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defTabSz="914400" eaLnBrk="0" hangingPunct="0">
                <a:defRPr/>
              </a:pPr>
              <a:endParaRPr lang="en-US" sz="1050" kern="0" dirty="0">
                <a:solidFill>
                  <a:sysClr val="windowText" lastClr="000000"/>
                </a:solidFill>
                <a:latin typeface="Segoe" pitchFamily="34" charset="0"/>
              </a:endParaRPr>
            </a:p>
          </p:txBody>
        </p:sp>
        <p:cxnSp>
          <p:nvCxnSpPr>
            <p:cNvPr id="83" name="Straight Arrow Connector 82"/>
            <p:cNvCxnSpPr/>
            <p:nvPr/>
          </p:nvCxnSpPr>
          <p:spPr bwMode="auto">
            <a:xfrm rot="16200000" flipV="1">
              <a:off x="5180005" y="4826418"/>
              <a:ext cx="895273"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84" name="Straight Arrow Connector 83"/>
            <p:cNvCxnSpPr/>
            <p:nvPr/>
          </p:nvCxnSpPr>
          <p:spPr bwMode="auto">
            <a:xfrm>
              <a:off x="5627641" y="5275294"/>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85" name="Rectangle 84"/>
            <p:cNvSpPr/>
            <p:nvPr/>
          </p:nvSpPr>
          <p:spPr>
            <a:xfrm rot="16200000">
              <a:off x="5113934" y="4748540"/>
              <a:ext cx="697480" cy="195438"/>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Compute </a:t>
              </a:r>
            </a:p>
          </p:txBody>
        </p:sp>
        <p:sp>
          <p:nvSpPr>
            <p:cNvPr id="86" name="Rectangle 85"/>
            <p:cNvSpPr/>
            <p:nvPr/>
          </p:nvSpPr>
          <p:spPr>
            <a:xfrm>
              <a:off x="6440150" y="5376885"/>
              <a:ext cx="662447" cy="199735"/>
            </a:xfrm>
            <a:prstGeom prst="rect">
              <a:avLst/>
            </a:prstGeom>
          </p:spPr>
          <p:txBody>
            <a:bodyPr wrap="square">
              <a:spAutoFit/>
            </a:bodyPr>
            <a:lstStyle/>
            <a:p>
              <a:pPr marL="228600" indent="-228600" algn="ctr" defTabSz="914400" eaLnBrk="0" fontAlgn="base" hangingPunct="0">
                <a:lnSpc>
                  <a:spcPts val="800"/>
                </a:lnSpc>
                <a:spcBef>
                  <a:spcPct val="20000"/>
                </a:spcBef>
                <a:spcAft>
                  <a:spcPct val="0"/>
                </a:spcAft>
                <a:buClr>
                  <a:srgbClr xmlns:mc="http://schemas.openxmlformats.org/markup-compatibility/2006" xmlns:a14="http://schemas.microsoft.com/office/drawing/2010/main" val="000000" mc:Ignorable=""/>
                </a:buClr>
              </a:pPr>
              <a:r>
                <a:rPr lang="en-US" sz="900" b="1" dirty="0" smtClean="0">
                  <a:solidFill>
                    <a:srgbClr xmlns:mc="http://schemas.openxmlformats.org/markup-compatibility/2006" xmlns:a14="http://schemas.microsoft.com/office/drawing/2010/main" val="FFFFFF" mc:Ignorable=""/>
                  </a:solidFill>
                </a:rPr>
                <a:t>Time </a:t>
              </a:r>
            </a:p>
          </p:txBody>
        </p:sp>
        <p:sp>
          <p:nvSpPr>
            <p:cNvPr id="87" name="Text Placeholder 6"/>
            <p:cNvSpPr txBox="1">
              <a:spLocks/>
            </p:cNvSpPr>
            <p:nvPr/>
          </p:nvSpPr>
          <p:spPr bwMode="auto">
            <a:xfrm>
              <a:off x="6347486" y="5077062"/>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400" eaLnBrk="0" fontAlgn="base" hangingPunct="0">
                <a:spcBef>
                  <a:spcPct val="20000"/>
                </a:spcBef>
                <a:spcAft>
                  <a:spcPct val="0"/>
                </a:spcAft>
                <a:buClr>
                  <a:srgbClr xmlns:mc="http://schemas.openxmlformats.org/markup-compatibility/2006" xmlns:a14="http://schemas.microsoft.com/office/drawing/2010/main" val="000000" mc:Ignorable=""/>
                </a:buClr>
              </a:pPr>
              <a:r>
                <a:rPr lang="en-US" sz="800" b="1" i="1" dirty="0" smtClean="0">
                  <a:solidFill>
                    <a:srgbClr xmlns:mc="http://schemas.openxmlformats.org/markup-compatibility/2006" xmlns:a14="http://schemas.microsoft.com/office/drawing/2010/main" val="FFFFFF" mc:Ignorable=""/>
                  </a:solidFill>
                </a:rPr>
                <a:t>Average Usage </a:t>
              </a:r>
              <a:endParaRPr lang="en-US" sz="800" b="1" i="1" dirty="0">
                <a:solidFill>
                  <a:srgbClr xmlns:mc="http://schemas.openxmlformats.org/markup-compatibility/2006" xmlns:a14="http://schemas.microsoft.com/office/drawing/2010/main" val="FFFFFF" mc:Ignorable=""/>
                </a:solidFill>
              </a:endParaRPr>
            </a:p>
          </p:txBody>
        </p:sp>
        <p:sp>
          <p:nvSpPr>
            <p:cNvPr id="88" name="TextBox 87"/>
            <p:cNvSpPr txBox="1"/>
            <p:nvPr/>
          </p:nvSpPr>
          <p:spPr>
            <a:xfrm>
              <a:off x="5287452" y="3924240"/>
              <a:ext cx="2852473" cy="369332"/>
            </a:xfrm>
            <a:prstGeom prst="rect">
              <a:avLst/>
            </a:prstGeom>
            <a:noFill/>
          </p:spPr>
          <p:txBody>
            <a:bodyPr wrap="square" lIns="0" rIns="0" rtlCol="0">
              <a:spAutoFit/>
            </a:bodyPr>
            <a:lstStyle/>
            <a:p>
              <a:pPr algn="ctr">
                <a:lnSpc>
                  <a:spcPct val="90000"/>
                </a:lnSpc>
                <a:spcBef>
                  <a:spcPct val="20000"/>
                </a:spcBef>
              </a:pP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a:t>
              </a: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Ennustettava</a:t>
              </a: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 </a:t>
              </a:r>
              <a:r>
                <a:rPr lang="en-US" sz="2000" spc="-80" dirty="0" err="1"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piikki</a:t>
              </a:r>
              <a:r>
                <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rPr>
                <a:t>“  </a:t>
              </a:r>
              <a:endParaRPr lang="en-US" sz="2000" spc="-80" dirty="0" smtClean="0">
                <a:ln w="3175">
                  <a:noFill/>
                </a:ln>
                <a:gradFill flip="none" rotWithShape="1">
                  <a:gsLst>
                    <a:gs pos="52000">
                      <a:srgbClr xmlns:mc="http://schemas.openxmlformats.org/markup-compatibility/2006" xmlns:a14="http://schemas.microsoft.com/office/drawing/2010/main" val="FFFFFF" mc:Ignorable=""/>
                    </a:gs>
                    <a:gs pos="83000">
                      <a:srgbClr xmlns:mc="http://schemas.openxmlformats.org/markup-compatibility/2006" xmlns:a14="http://schemas.microsoft.com/office/drawing/2010/main" val="2E95EA" mc:Ignorable=""/>
                    </a:gs>
                  </a:gsLst>
                  <a:lin ang="5400000" scaled="1"/>
                  <a:tileRect/>
                </a:gradFill>
                <a:effectLst>
                  <a:glow rad="63500">
                    <a:srgbClr xmlns:mc="http://schemas.openxmlformats.org/markup-compatibility/2006" xmlns:a14="http://schemas.microsoft.com/office/drawing/2010/main" val="2E95EA" mc:Ignorable="">
                      <a:alpha val="40000"/>
                    </a:srgbClr>
                  </a:glow>
                  <a:outerShdw blurRad="304800" algn="ctr" rotWithShape="0">
                    <a:srgbClr xmlns:mc="http://schemas.openxmlformats.org/markup-compatibility/2006" xmlns:a14="http://schemas.microsoft.com/office/drawing/2010/main" val="2E1400" mc:Ignorable=""/>
                  </a:outerShdw>
                </a:effectLst>
              </a:endParaRPr>
            </a:p>
          </p:txBody>
        </p:sp>
        <p:sp>
          <p:nvSpPr>
            <p:cNvPr id="61" name="Rectangle 60"/>
            <p:cNvSpPr/>
            <p:nvPr/>
          </p:nvSpPr>
          <p:spPr>
            <a:xfrm>
              <a:off x="4916866" y="5711238"/>
              <a:ext cx="3995474" cy="738664"/>
            </a:xfrm>
            <a:prstGeom prst="rect">
              <a:avLst/>
            </a:prstGeom>
          </p:spPr>
          <p:txBody>
            <a:bodyPr wrap="square">
              <a:spAutoFit/>
            </a:bodyPr>
            <a:lstStyle/>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Mikrotrendit</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palvelun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jaksotuksessa</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Ennakoitavat</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piikit</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kuormituksessa</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a:p>
              <a:pPr marL="336550" lvl="1" indent="-336550" defTabSz="914325" fontAlgn="base">
                <a:spcAft>
                  <a:spcPct val="0"/>
                </a:spcAft>
                <a:buFontTx/>
                <a:buBlip>
                  <a:blip r:embed="rId4"/>
                </a:buBlip>
              </a:pP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IT:n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monimutkaisuus</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ja</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tarpeeton</a:t>
              </a:r>
              <a:r>
                <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 </a:t>
              </a:r>
              <a:r>
                <a:rPr lang="en-US" sz="1400" dirty="0" err="1"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rPr>
                <a:t>kapasiteetti</a:t>
              </a:r>
              <a:endParaRPr lang="en-US" sz="1400" dirty="0" smtClean="0">
                <a:gradFill>
                  <a:gsLst>
                    <a:gs pos="0">
                      <a:srgbClr xmlns:mc="http://schemas.openxmlformats.org/markup-compatibility/2006" xmlns:a14="http://schemas.microsoft.com/office/drawing/2010/main" val="FFFFFF" mc:Ignorable=""/>
                    </a:gs>
                    <a:gs pos="81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a typeface="Kozuka Gothic Pro R" pitchFamily="34" charset="-128"/>
              </a:endParaRPr>
            </a:p>
          </p:txBody>
        </p:sp>
        <p:grpSp>
          <p:nvGrpSpPr>
            <p:cNvPr id="95" name="Group 94"/>
            <p:cNvGrpSpPr/>
            <p:nvPr/>
          </p:nvGrpSpPr>
          <p:grpSpPr>
            <a:xfrm>
              <a:off x="5645678" y="4446744"/>
              <a:ext cx="2273432" cy="583019"/>
              <a:chOff x="3460618" y="6566490"/>
              <a:chExt cx="2273432" cy="583019"/>
            </a:xfrm>
          </p:grpSpPr>
          <p:cxnSp>
            <p:nvCxnSpPr>
              <p:cNvPr id="89" name="Straight Arrow Connector 88"/>
              <p:cNvCxnSpPr/>
              <p:nvPr/>
            </p:nvCxnSpPr>
            <p:spPr bwMode="auto">
              <a:xfrm rot="5400000" flipH="1" flipV="1">
                <a:off x="5621611" y="6745562"/>
                <a:ext cx="123825" cy="10105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70" name="Freeform 69"/>
              <p:cNvSpPr/>
              <p:nvPr/>
            </p:nvSpPr>
            <p:spPr>
              <a:xfrm>
                <a:off x="3460618" y="6566490"/>
                <a:ext cx="2190307"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 name="Title 3"/>
          <p:cNvSpPr>
            <a:spLocks noGrp="1"/>
          </p:cNvSpPr>
          <p:nvPr>
            <p:ph type="title"/>
          </p:nvPr>
        </p:nvSpPr>
        <p:spPr/>
        <p:txBody>
          <a:bodyPr>
            <a:noAutofit/>
          </a:bodyPr>
          <a:lstStyle/>
          <a:p>
            <a:r>
              <a:rPr lang="en-US" sz="3600" dirty="0" err="1" smtClean="0"/>
              <a:t>Optimaaliset</a:t>
            </a:r>
            <a:r>
              <a:rPr lang="en-US" sz="3600" dirty="0" smtClean="0"/>
              <a:t> </a:t>
            </a:r>
            <a:r>
              <a:rPr lang="en-US" sz="3600" dirty="0" err="1" smtClean="0"/>
              <a:t>työkuormat</a:t>
            </a:r>
            <a:r>
              <a:rPr lang="en-US" sz="3600" dirty="0" smtClean="0"/>
              <a:t> </a:t>
            </a:r>
            <a:r>
              <a:rPr lang="en-US" sz="3600" dirty="0" err="1" smtClean="0"/>
              <a:t>pilvipalvelulle</a:t>
            </a:r>
            <a:endParaRPr lang="en-US" sz="36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DC09 PPT Template (4 x 3)">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PPDC09 Breakout Template">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Deluxe">
  <a:themeElements>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254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emplate_4 master">
  <a:themeElements>
    <a:clrScheme name="Custom 1">
      <a:dk1>
        <a:srgbClr xmlns:mc="http://schemas.openxmlformats.org/markup-compatibility/2006" xmlns:a14="http://schemas.microsoft.com/office/drawing/2010/main" val="AFDAF6" mc:Ignorable=""/>
      </a:dk1>
      <a:lt1>
        <a:sysClr val="window" lastClr="FFFFFF"/>
      </a:lt1>
      <a:dk2>
        <a:srgbClr xmlns:mc="http://schemas.openxmlformats.org/markup-compatibility/2006" xmlns:a14="http://schemas.microsoft.com/office/drawing/2010/main" val="5990CA" mc:Ignorable=""/>
      </a:dk2>
      <a:lt2>
        <a:srgbClr xmlns:mc="http://schemas.openxmlformats.org/markup-compatibility/2006" xmlns:a14="http://schemas.microsoft.com/office/drawing/2010/main" val="004278" mc:Ignorable=""/>
      </a:lt2>
      <a:accent1>
        <a:srgbClr xmlns:mc="http://schemas.openxmlformats.org/markup-compatibility/2006" xmlns:a14="http://schemas.microsoft.com/office/drawing/2010/main" val="FEC400" mc:Ignorable=""/>
      </a:accent1>
      <a:accent2>
        <a:srgbClr xmlns:mc="http://schemas.openxmlformats.org/markup-compatibility/2006" xmlns:a14="http://schemas.microsoft.com/office/drawing/2010/main" val="E58E00" mc:Ignorable=""/>
      </a:accent2>
      <a:accent3>
        <a:srgbClr xmlns:mc="http://schemas.openxmlformats.org/markup-compatibility/2006" xmlns:a14="http://schemas.microsoft.com/office/drawing/2010/main" val="D8D000" mc:Ignorable=""/>
      </a:accent3>
      <a:accent4>
        <a:srgbClr xmlns:mc="http://schemas.openxmlformats.org/markup-compatibility/2006" xmlns:a14="http://schemas.microsoft.com/office/drawing/2010/main" val="76BE5B" mc:Ignorable=""/>
      </a:accent4>
      <a:accent5>
        <a:srgbClr xmlns:mc="http://schemas.openxmlformats.org/markup-compatibility/2006" xmlns:a14="http://schemas.microsoft.com/office/drawing/2010/main" val="006025" mc:Ignorable=""/>
      </a:accent5>
      <a:accent6>
        <a:srgbClr xmlns:mc="http://schemas.openxmlformats.org/markup-compatibility/2006" xmlns:a14="http://schemas.microsoft.com/office/drawing/2010/main" val="A4A5A5" mc:Ignorable=""/>
      </a:accent6>
      <a:hlink>
        <a:srgbClr xmlns:mc="http://schemas.openxmlformats.org/markup-compatibility/2006" xmlns:a14="http://schemas.microsoft.com/office/drawing/2010/main" val="004278" mc:Ignorable=""/>
      </a:hlink>
      <a:folHlink>
        <a:srgbClr xmlns:mc="http://schemas.openxmlformats.org/markup-compatibility/2006" xmlns:a14="http://schemas.microsoft.com/office/drawing/2010/main" val="882708" mc:Ignorabl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5.xml><?xml version="1.0" encoding="utf-8"?>
<a:theme xmlns:a="http://schemas.openxmlformats.org/drawingml/2006/main" name="Keynote.Template">
  <a:themeElements>
    <a:clrScheme name="PDC Keynote Colors">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Pinpoint_templat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plate_4 master">
  <a:themeElements>
    <a:clrScheme name="Custom 1">
      <a:dk1>
        <a:srgbClr xmlns:mc="http://schemas.openxmlformats.org/markup-compatibility/2006" xmlns:a14="http://schemas.microsoft.com/office/drawing/2010/main" val="AFDAF6" mc:Ignorable=""/>
      </a:dk1>
      <a:lt1>
        <a:sysClr val="window" lastClr="FFFFFF"/>
      </a:lt1>
      <a:dk2>
        <a:srgbClr xmlns:mc="http://schemas.openxmlformats.org/markup-compatibility/2006" xmlns:a14="http://schemas.microsoft.com/office/drawing/2010/main" val="5990CA" mc:Ignorable=""/>
      </a:dk2>
      <a:lt2>
        <a:srgbClr xmlns:mc="http://schemas.openxmlformats.org/markup-compatibility/2006" xmlns:a14="http://schemas.microsoft.com/office/drawing/2010/main" val="004278" mc:Ignorable=""/>
      </a:lt2>
      <a:accent1>
        <a:srgbClr xmlns:mc="http://schemas.openxmlformats.org/markup-compatibility/2006" xmlns:a14="http://schemas.microsoft.com/office/drawing/2010/main" val="FEC400" mc:Ignorable=""/>
      </a:accent1>
      <a:accent2>
        <a:srgbClr xmlns:mc="http://schemas.openxmlformats.org/markup-compatibility/2006" xmlns:a14="http://schemas.microsoft.com/office/drawing/2010/main" val="E58E00" mc:Ignorable=""/>
      </a:accent2>
      <a:accent3>
        <a:srgbClr xmlns:mc="http://schemas.openxmlformats.org/markup-compatibility/2006" xmlns:a14="http://schemas.microsoft.com/office/drawing/2010/main" val="D8D000" mc:Ignorable=""/>
      </a:accent3>
      <a:accent4>
        <a:srgbClr xmlns:mc="http://schemas.openxmlformats.org/markup-compatibility/2006" xmlns:a14="http://schemas.microsoft.com/office/drawing/2010/main" val="76BE5B" mc:Ignorable=""/>
      </a:accent4>
      <a:accent5>
        <a:srgbClr xmlns:mc="http://schemas.openxmlformats.org/markup-compatibility/2006" xmlns:a14="http://schemas.microsoft.com/office/drawing/2010/main" val="006025" mc:Ignorable=""/>
      </a:accent5>
      <a:accent6>
        <a:srgbClr xmlns:mc="http://schemas.openxmlformats.org/markup-compatibility/2006" xmlns:a14="http://schemas.microsoft.com/office/drawing/2010/main" val="A4A5A5" mc:Ignorable=""/>
      </a:accent6>
      <a:hlink>
        <a:srgbClr xmlns:mc="http://schemas.openxmlformats.org/markup-compatibility/2006" xmlns:a14="http://schemas.microsoft.com/office/drawing/2010/main" val="004278" mc:Ignorable=""/>
      </a:hlink>
      <a:folHlink>
        <a:srgbClr xmlns:mc="http://schemas.openxmlformats.org/markup-compatibility/2006" xmlns:a14="http://schemas.microsoft.com/office/drawing/2010/main" val="882708" mc:Ignorabl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8.xml><?xml version="1.0" encoding="utf-8"?>
<a:theme xmlns:a="http://schemas.openxmlformats.org/drawingml/2006/main" name="MGXFY10 Template 16x9 blue_v8">
  <a:themeElements>
    <a:clrScheme name="MGXFY10">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2B4C"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2A316" mc:Ignorable=""/>
      </a:accent1>
      <a:accent2>
        <a:srgbClr xmlns:mc="http://schemas.openxmlformats.org/markup-compatibility/2006" xmlns:a14="http://schemas.microsoft.com/office/drawing/2010/main" val="2681E6" mc:Ignorable=""/>
      </a:accent2>
      <a:accent3>
        <a:srgbClr xmlns:mc="http://schemas.openxmlformats.org/markup-compatibility/2006" xmlns:a14="http://schemas.microsoft.com/office/drawing/2010/main" val="DF7B29" mc:Ignorable=""/>
      </a:accent3>
      <a:accent4>
        <a:srgbClr xmlns:mc="http://schemas.openxmlformats.org/markup-compatibility/2006" xmlns:a14="http://schemas.microsoft.com/office/drawing/2010/main" val="7DCC2E" mc:Ignorable=""/>
      </a:accent4>
      <a:accent5>
        <a:srgbClr xmlns:mc="http://schemas.openxmlformats.org/markup-compatibility/2006" xmlns:a14="http://schemas.microsoft.com/office/drawing/2010/main" val="9989F7" mc:Ignorable=""/>
      </a:accent5>
      <a:accent6>
        <a:srgbClr xmlns:mc="http://schemas.openxmlformats.org/markup-compatibility/2006" xmlns:a14="http://schemas.microsoft.com/office/drawing/2010/main" val="7F7F7F"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Light Segoe Light">
      <a:majorFont>
        <a:latin typeface="Segoe Light"/>
        <a:ea typeface=""/>
        <a:cs typeface=""/>
      </a:majorFont>
      <a:minorFont>
        <a:latin typeface="Segoe Light"/>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PDC09 Breakout Template">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Override1.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2.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3.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4.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5.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6.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7.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8.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ppt/theme/themeOverride9.xml><?xml version="1.0" encoding="utf-8"?>
<a:themeOverride xmlns:a="http://schemas.openxmlformats.org/drawingml/2006/main">
  <a:clrScheme name="Deluxe">
    <a:dk1>
      <a:sysClr val="windowText" lastClr="000000"/>
    </a:dk1>
    <a:lt1>
      <a:sysClr val="window" lastClr="FFFFFF"/>
    </a:lt1>
    <a:dk2>
      <a:srgbClr xmlns:mc="http://schemas.openxmlformats.org/markup-compatibility/2006" xmlns:a14="http://schemas.microsoft.com/office/drawing/2010/main" val="30356E"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CC4757"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themeOverride>
</file>

<file path=docProps/app.xml><?xml version="1.0" encoding="utf-8"?>
<Properties xmlns="http://schemas.openxmlformats.org/officeDocument/2006/extended-properties" xmlns:vt="http://schemas.openxmlformats.org/officeDocument/2006/docPropsVTypes">
  <Template>PDC09 PPT Template (4 x 3)</Template>
  <TotalTime>15530</TotalTime>
  <Words>978</Words>
  <Application>Microsoft Office PowerPoint</Application>
  <PresentationFormat>On-screen Show (4:3)</PresentationFormat>
  <Paragraphs>142</Paragraphs>
  <Slides>11</Slides>
  <Notes>9</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PDC09 PPT Template (4 x 3)</vt:lpstr>
      <vt:lpstr>White with Consolas font for code slides</vt:lpstr>
      <vt:lpstr>1_White with Consolas font for code slides</vt:lpstr>
      <vt:lpstr>Template_4 master</vt:lpstr>
      <vt:lpstr>Keynote.Template</vt:lpstr>
      <vt:lpstr>Pinpoint_template</vt:lpstr>
      <vt:lpstr>1_Template_4 master</vt:lpstr>
      <vt:lpstr>MGXFY10 Template 16x9 blue_v8</vt:lpstr>
      <vt:lpstr>PDC09 Breakout Template</vt:lpstr>
      <vt:lpstr>PPDC09 Breakout Template</vt:lpstr>
      <vt:lpstr>Deluxe</vt:lpstr>
      <vt:lpstr>Windows Azure -palvelualustan mahdollisuudet liiketoiminnalle</vt:lpstr>
      <vt:lpstr>Agenda</vt:lpstr>
      <vt:lpstr>Cloud Computing  Merkitys ohjelmistoteollisuudelle </vt:lpstr>
      <vt:lpstr>Määritelmä</vt:lpstr>
      <vt:lpstr>PowerPoint Presentation</vt:lpstr>
      <vt:lpstr>Pilvipalvelun edut ohjelmistotalolle</vt:lpstr>
      <vt:lpstr>“Uusi” Todellisuus</vt:lpstr>
      <vt:lpstr>Muutos kohti “palveluliiketoimintaa”</vt:lpstr>
      <vt:lpstr>Optimaaliset työkuormat pilvipalvelulle</vt:lpstr>
      <vt:lpstr>Windows Azuren hyödyt</vt:lpstr>
      <vt:lpstr>Kiitos.</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SVC54: Windows Azure Platform Business Model “Transforming to a services business“</dc:title>
  <dc:subject>Professional Developers Conference (PDC) 2009</dc:subject>
  <dc:creator>Dianne O'Brien</dc:creator>
  <cp:keywords>Professional Developers Conference (PDC) 2009</cp:keywords>
  <dc:description>Template: Sean Masterton, Silver Fox Productions, Inc.
Formatting: Jeremy Jenkins, Silver Fox Productions, Inc.
Event Date: November 17-19, 2009
Event Location: Los Angeles, CA
Audience Type: External</dc:description>
  <cp:lastModifiedBy>Mika Okkola</cp:lastModifiedBy>
  <cp:revision>1441</cp:revision>
  <dcterms:created xsi:type="dcterms:W3CDTF">2009-10-29T00:09:30Z</dcterms:created>
  <dcterms:modified xsi:type="dcterms:W3CDTF">2009-12-16T05:59:48Z</dcterms:modified>
</cp:coreProperties>
</file>