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 id="2147483722" r:id="rId3"/>
  </p:sldMasterIdLst>
  <p:notesMasterIdLst>
    <p:notesMasterId r:id="rId47"/>
  </p:notesMasterIdLst>
  <p:handoutMasterIdLst>
    <p:handoutMasterId r:id="rId48"/>
  </p:handoutMasterIdLst>
  <p:sldIdLst>
    <p:sldId id="314" r:id="rId4"/>
    <p:sldId id="257" r:id="rId5"/>
    <p:sldId id="315" r:id="rId6"/>
    <p:sldId id="317" r:id="rId7"/>
    <p:sldId id="294" r:id="rId8"/>
    <p:sldId id="295" r:id="rId9"/>
    <p:sldId id="297" r:id="rId10"/>
    <p:sldId id="296" r:id="rId11"/>
    <p:sldId id="307" r:id="rId12"/>
    <p:sldId id="298" r:id="rId13"/>
    <p:sldId id="335" r:id="rId14"/>
    <p:sldId id="336" r:id="rId15"/>
    <p:sldId id="322" r:id="rId16"/>
    <p:sldId id="321" r:id="rId17"/>
    <p:sldId id="341" r:id="rId18"/>
    <p:sldId id="342" r:id="rId19"/>
    <p:sldId id="343" r:id="rId20"/>
    <p:sldId id="318" r:id="rId21"/>
    <p:sldId id="299" r:id="rId22"/>
    <p:sldId id="310" r:id="rId23"/>
    <p:sldId id="309" r:id="rId24"/>
    <p:sldId id="308" r:id="rId25"/>
    <p:sldId id="312" r:id="rId26"/>
    <p:sldId id="311" r:id="rId27"/>
    <p:sldId id="345" r:id="rId28"/>
    <p:sldId id="302" r:id="rId29"/>
    <p:sldId id="306" r:id="rId30"/>
    <p:sldId id="313" r:id="rId31"/>
    <p:sldId id="303" r:id="rId32"/>
    <p:sldId id="305" r:id="rId33"/>
    <p:sldId id="323" r:id="rId34"/>
    <p:sldId id="324" r:id="rId35"/>
    <p:sldId id="325" r:id="rId36"/>
    <p:sldId id="326" r:id="rId37"/>
    <p:sldId id="327" r:id="rId38"/>
    <p:sldId id="328" r:id="rId39"/>
    <p:sldId id="329" r:id="rId40"/>
    <p:sldId id="331" r:id="rId41"/>
    <p:sldId id="330" r:id="rId42"/>
    <p:sldId id="337" r:id="rId43"/>
    <p:sldId id="340" r:id="rId44"/>
    <p:sldId id="304" r:id="rId45"/>
    <p:sldId id="271" r:id="rId4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943B"/>
    <a:srgbClr val="F6AE1E"/>
    <a:srgbClr val="FFFFFF"/>
    <a:srgbClr val="FF0066"/>
    <a:srgbClr val="000000"/>
    <a:srgbClr val="F3AF35"/>
    <a:srgbClr val="9C42E6"/>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66" autoAdjust="0"/>
    <p:restoredTop sz="73684" autoAdjust="0"/>
  </p:normalViewPr>
  <p:slideViewPr>
    <p:cSldViewPr>
      <p:cViewPr varScale="1">
        <p:scale>
          <a:sx n="82" d="100"/>
          <a:sy n="82" d="100"/>
        </p:scale>
        <p:origin x="-1938" y="-78"/>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1302"/>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D1776-A905-44AA-BC9A-23338E872502}" type="doc">
      <dgm:prSet loTypeId="urn:microsoft.com/office/officeart/2005/8/layout/hierarchy4" loCatId="list" qsTypeId="urn:microsoft.com/office/officeart/2005/8/quickstyle/simple5" qsCatId="simple" csTypeId="urn:microsoft.com/office/officeart/2005/8/colors/accent1_5" csCatId="accent1" phldr="1"/>
      <dgm:spPr/>
      <dgm:t>
        <a:bodyPr/>
        <a:lstStyle/>
        <a:p>
          <a:endParaRPr lang="en-US"/>
        </a:p>
      </dgm:t>
    </dgm:pt>
    <dgm:pt modelId="{EC2575DE-94D4-4E05-8D73-8C684BF91BDA}">
      <dgm:prSet phldrT="[Text]" custT="1"/>
      <dgm:spPr/>
      <dgm:t>
        <a:bodyPr/>
        <a:lstStyle/>
        <a:p>
          <a:r>
            <a:rPr lang="en-US" sz="3400" dirty="0" smtClean="0"/>
            <a:t>Native user application</a:t>
          </a:r>
          <a:endParaRPr lang="en-US" sz="3400" dirty="0"/>
        </a:p>
      </dgm:t>
    </dgm:pt>
    <dgm:pt modelId="{FB078D52-4A50-48DB-9C2B-2583100A27E4}" type="parTrans" cxnId="{957D9808-568D-4158-90C3-ED507E3F6047}">
      <dgm:prSet/>
      <dgm:spPr/>
      <dgm:t>
        <a:bodyPr/>
        <a:lstStyle/>
        <a:p>
          <a:endParaRPr lang="en-US"/>
        </a:p>
      </dgm:t>
    </dgm:pt>
    <dgm:pt modelId="{6A770597-5230-4AF0-B477-35987892146B}" type="sibTrans" cxnId="{957D9808-568D-4158-90C3-ED507E3F6047}">
      <dgm:prSet/>
      <dgm:spPr/>
      <dgm:t>
        <a:bodyPr/>
        <a:lstStyle/>
        <a:p>
          <a:endParaRPr lang="en-US"/>
        </a:p>
      </dgm:t>
    </dgm:pt>
    <dgm:pt modelId="{3731A117-4C37-423A-9DA0-543B85804AE3}">
      <dgm:prSet phldrT="[Text]" custT="1"/>
      <dgm:spPr/>
      <dgm:t>
        <a:bodyPr/>
        <a:lstStyle/>
        <a:p>
          <a:r>
            <a:rPr lang="en-US" sz="3400" dirty="0" smtClean="0"/>
            <a:t>Windows 7 integration library</a:t>
          </a:r>
          <a:endParaRPr lang="en-US" sz="3400" dirty="0"/>
        </a:p>
      </dgm:t>
    </dgm:pt>
    <dgm:pt modelId="{FC4009D6-D854-4D1E-B802-DA2C046A9C7F}" type="parTrans" cxnId="{6097BB59-CB2A-4CF1-987C-EBE65CD9B8F4}">
      <dgm:prSet/>
      <dgm:spPr/>
      <dgm:t>
        <a:bodyPr/>
        <a:lstStyle/>
        <a:p>
          <a:endParaRPr lang="en-US"/>
        </a:p>
      </dgm:t>
    </dgm:pt>
    <dgm:pt modelId="{0E7305E5-6C14-4CD6-AE58-58DAAFF7D1ED}" type="sibTrans" cxnId="{6097BB59-CB2A-4CF1-987C-EBE65CD9B8F4}">
      <dgm:prSet/>
      <dgm:spPr/>
      <dgm:t>
        <a:bodyPr/>
        <a:lstStyle/>
        <a:p>
          <a:endParaRPr lang="en-US"/>
        </a:p>
      </dgm:t>
    </dgm:pt>
    <dgm:pt modelId="{E63424E8-1A6D-45B7-B729-BAD6215E4B91}">
      <dgm:prSet phldrT="[Text]" custT="1"/>
      <dgm:spPr/>
      <dgm:t>
        <a:bodyPr/>
        <a:lstStyle/>
        <a:p>
          <a:r>
            <a:rPr lang="en-US" sz="3400" dirty="0" smtClean="0"/>
            <a:t>Managed user application</a:t>
          </a:r>
          <a:endParaRPr lang="en-US" sz="3400" dirty="0"/>
        </a:p>
      </dgm:t>
    </dgm:pt>
    <dgm:pt modelId="{327A9AEB-FE1D-42BB-9A1E-1E075C8D1C95}" type="parTrans" cxnId="{CECF03BC-2012-4F0B-9425-74DE032F824D}">
      <dgm:prSet/>
      <dgm:spPr/>
      <dgm:t>
        <a:bodyPr/>
        <a:lstStyle/>
        <a:p>
          <a:endParaRPr lang="en-US"/>
        </a:p>
      </dgm:t>
    </dgm:pt>
    <dgm:pt modelId="{1F17DB95-6A8F-4B0E-8848-F08863F3A804}" type="sibTrans" cxnId="{CECF03BC-2012-4F0B-9425-74DE032F824D}">
      <dgm:prSet/>
      <dgm:spPr/>
      <dgm:t>
        <a:bodyPr/>
        <a:lstStyle/>
        <a:p>
          <a:endParaRPr lang="en-US"/>
        </a:p>
      </dgm:t>
    </dgm:pt>
    <dgm:pt modelId="{4D4E42FD-DE49-48AE-87D2-B307F3AA07F6}">
      <dgm:prSet phldrT="[Text]" custT="1"/>
      <dgm:spPr/>
      <dgm:t>
        <a:bodyPr/>
        <a:lstStyle/>
        <a:p>
          <a:r>
            <a:rPr lang="en-US" sz="3400" dirty="0" err="1" smtClean="0"/>
            <a:t>Shobjidl.h</a:t>
          </a:r>
          <a:r>
            <a:rPr lang="en-US" sz="3400" dirty="0" smtClean="0"/>
            <a:t> helper function</a:t>
          </a:r>
          <a:endParaRPr lang="en-US" sz="3400" dirty="0"/>
        </a:p>
      </dgm:t>
    </dgm:pt>
    <dgm:pt modelId="{3BC53E76-AAF9-4E28-8651-E04318FD78C1}" type="parTrans" cxnId="{24000F4F-D9DB-4FF1-B531-1568E2CCC7C8}">
      <dgm:prSet/>
      <dgm:spPr/>
      <dgm:t>
        <a:bodyPr/>
        <a:lstStyle/>
        <a:p>
          <a:endParaRPr lang="en-US"/>
        </a:p>
      </dgm:t>
    </dgm:pt>
    <dgm:pt modelId="{AC19E09B-05C1-4D32-A4C8-9D42035A28F9}" type="sibTrans" cxnId="{24000F4F-D9DB-4FF1-B531-1568E2CCC7C8}">
      <dgm:prSet/>
      <dgm:spPr/>
      <dgm:t>
        <a:bodyPr/>
        <a:lstStyle/>
        <a:p>
          <a:endParaRPr lang="en-US"/>
        </a:p>
      </dgm:t>
    </dgm:pt>
    <dgm:pt modelId="{E5F13804-9577-4651-9A08-8FA1BAA629C4}">
      <dgm:prSet phldrT="[Text]" custT="1"/>
      <dgm:spPr/>
      <dgm:t>
        <a:bodyPr/>
        <a:lstStyle/>
        <a:p>
          <a:r>
            <a:rPr lang="en-US" sz="3400" dirty="0" err="1" smtClean="0"/>
            <a:t>IShellLibrary</a:t>
          </a:r>
          <a:endParaRPr lang="en-US" sz="3400" dirty="0"/>
        </a:p>
      </dgm:t>
    </dgm:pt>
    <dgm:pt modelId="{2309560D-898D-4967-B93E-902865299EE6}" type="parTrans" cxnId="{5A68A2C0-95D1-4BCF-A370-E5C207E2E4B0}">
      <dgm:prSet/>
      <dgm:spPr/>
      <dgm:t>
        <a:bodyPr/>
        <a:lstStyle/>
        <a:p>
          <a:endParaRPr lang="en-US"/>
        </a:p>
      </dgm:t>
    </dgm:pt>
    <dgm:pt modelId="{374C0289-8F75-4E8B-9129-7EAABDF8FF7F}" type="sibTrans" cxnId="{5A68A2C0-95D1-4BCF-A370-E5C207E2E4B0}">
      <dgm:prSet/>
      <dgm:spPr/>
      <dgm:t>
        <a:bodyPr/>
        <a:lstStyle/>
        <a:p>
          <a:endParaRPr lang="en-US"/>
        </a:p>
      </dgm:t>
    </dgm:pt>
    <dgm:pt modelId="{8BE1BFEB-27D3-4F70-9CE1-894DA1F3459D}" type="pres">
      <dgm:prSet presAssocID="{BF9D1776-A905-44AA-BC9A-23338E872502}" presName="Name0" presStyleCnt="0">
        <dgm:presLayoutVars>
          <dgm:chPref val="1"/>
          <dgm:dir/>
          <dgm:animOne val="branch"/>
          <dgm:animLvl val="lvl"/>
          <dgm:resizeHandles/>
        </dgm:presLayoutVars>
      </dgm:prSet>
      <dgm:spPr/>
      <dgm:t>
        <a:bodyPr/>
        <a:lstStyle/>
        <a:p>
          <a:endParaRPr lang="en-US"/>
        </a:p>
      </dgm:t>
    </dgm:pt>
    <dgm:pt modelId="{99BE03A3-3623-4955-9D8C-AEC4A99E9B9A}" type="pres">
      <dgm:prSet presAssocID="{E5F13804-9577-4651-9A08-8FA1BAA629C4}" presName="vertOne" presStyleCnt="0"/>
      <dgm:spPr/>
      <dgm:t>
        <a:bodyPr/>
        <a:lstStyle/>
        <a:p>
          <a:endParaRPr lang="en-US"/>
        </a:p>
      </dgm:t>
    </dgm:pt>
    <dgm:pt modelId="{526CEDE2-7F02-4BBC-AA8B-789D6A10D6E4}" type="pres">
      <dgm:prSet presAssocID="{E5F13804-9577-4651-9A08-8FA1BAA629C4}" presName="txOne" presStyleLbl="node0" presStyleIdx="0" presStyleCnt="1" custLinFactY="200000" custLinFactNeighborX="-322" custLinFactNeighborY="202015">
        <dgm:presLayoutVars>
          <dgm:chPref val="3"/>
        </dgm:presLayoutVars>
      </dgm:prSet>
      <dgm:spPr/>
      <dgm:t>
        <a:bodyPr/>
        <a:lstStyle/>
        <a:p>
          <a:endParaRPr lang="en-US"/>
        </a:p>
      </dgm:t>
    </dgm:pt>
    <dgm:pt modelId="{8E47A5DD-F0B5-41E4-8720-498D0B204DC1}" type="pres">
      <dgm:prSet presAssocID="{E5F13804-9577-4651-9A08-8FA1BAA629C4}" presName="parTransOne" presStyleCnt="0"/>
      <dgm:spPr/>
      <dgm:t>
        <a:bodyPr/>
        <a:lstStyle/>
        <a:p>
          <a:endParaRPr lang="en-US"/>
        </a:p>
      </dgm:t>
    </dgm:pt>
    <dgm:pt modelId="{CCBF2A16-D331-4A18-87FF-29D1CFFBDA41}" type="pres">
      <dgm:prSet presAssocID="{E5F13804-9577-4651-9A08-8FA1BAA629C4}" presName="horzOne" presStyleCnt="0"/>
      <dgm:spPr/>
      <dgm:t>
        <a:bodyPr/>
        <a:lstStyle/>
        <a:p>
          <a:endParaRPr lang="en-US"/>
        </a:p>
      </dgm:t>
    </dgm:pt>
    <dgm:pt modelId="{A37677CB-7480-4F9C-9284-87ADF921BD9C}" type="pres">
      <dgm:prSet presAssocID="{EC2575DE-94D4-4E05-8D73-8C684BF91BDA}" presName="vertTwo" presStyleCnt="0"/>
      <dgm:spPr/>
      <dgm:t>
        <a:bodyPr/>
        <a:lstStyle/>
        <a:p>
          <a:endParaRPr lang="en-US"/>
        </a:p>
      </dgm:t>
    </dgm:pt>
    <dgm:pt modelId="{4F26D84A-E2FC-4E21-8D6D-D779B0D9E996}" type="pres">
      <dgm:prSet presAssocID="{EC2575DE-94D4-4E05-8D73-8C684BF91BDA}" presName="txTwo" presStyleLbl="node2" presStyleIdx="0" presStyleCnt="2" custLinFactY="-97356" custLinFactNeighborX="1107" custLinFactNeighborY="-100000">
        <dgm:presLayoutVars>
          <dgm:chPref val="3"/>
        </dgm:presLayoutVars>
      </dgm:prSet>
      <dgm:spPr/>
      <dgm:t>
        <a:bodyPr/>
        <a:lstStyle/>
        <a:p>
          <a:endParaRPr lang="en-US"/>
        </a:p>
      </dgm:t>
    </dgm:pt>
    <dgm:pt modelId="{C6E69EBF-53E7-4EB9-9CA9-FD9B9D3B6F5A}" type="pres">
      <dgm:prSet presAssocID="{EC2575DE-94D4-4E05-8D73-8C684BF91BDA}" presName="parTransTwo" presStyleCnt="0"/>
      <dgm:spPr/>
      <dgm:t>
        <a:bodyPr/>
        <a:lstStyle/>
        <a:p>
          <a:endParaRPr lang="en-US"/>
        </a:p>
      </dgm:t>
    </dgm:pt>
    <dgm:pt modelId="{9BD9922B-424E-4A2F-B3CA-6F37892D9068}" type="pres">
      <dgm:prSet presAssocID="{EC2575DE-94D4-4E05-8D73-8C684BF91BDA}" presName="horzTwo" presStyleCnt="0"/>
      <dgm:spPr/>
      <dgm:t>
        <a:bodyPr/>
        <a:lstStyle/>
        <a:p>
          <a:endParaRPr lang="en-US"/>
        </a:p>
      </dgm:t>
    </dgm:pt>
    <dgm:pt modelId="{8D22D8A6-21B0-4C40-A012-313B13767FF9}" type="pres">
      <dgm:prSet presAssocID="{4D4E42FD-DE49-48AE-87D2-B307F3AA07F6}" presName="vertThree" presStyleCnt="0"/>
      <dgm:spPr/>
      <dgm:t>
        <a:bodyPr/>
        <a:lstStyle/>
        <a:p>
          <a:endParaRPr lang="en-US"/>
        </a:p>
      </dgm:t>
    </dgm:pt>
    <dgm:pt modelId="{52365CE6-622D-4F50-B50E-FC4171C6A7B0}" type="pres">
      <dgm:prSet presAssocID="{4D4E42FD-DE49-48AE-87D2-B307F3AA07F6}" presName="txThree" presStyleLbl="node3" presStyleIdx="0" presStyleCnt="2" custLinFactY="-9774" custLinFactNeighborX="645" custLinFactNeighborY="-100000">
        <dgm:presLayoutVars>
          <dgm:chPref val="3"/>
        </dgm:presLayoutVars>
      </dgm:prSet>
      <dgm:spPr/>
      <dgm:t>
        <a:bodyPr/>
        <a:lstStyle/>
        <a:p>
          <a:endParaRPr lang="en-US"/>
        </a:p>
      </dgm:t>
    </dgm:pt>
    <dgm:pt modelId="{A0868906-849C-45F8-BFB1-874F9D50A8D3}" type="pres">
      <dgm:prSet presAssocID="{4D4E42FD-DE49-48AE-87D2-B307F3AA07F6}" presName="horzThree" presStyleCnt="0"/>
      <dgm:spPr/>
      <dgm:t>
        <a:bodyPr/>
        <a:lstStyle/>
        <a:p>
          <a:endParaRPr lang="en-US"/>
        </a:p>
      </dgm:t>
    </dgm:pt>
    <dgm:pt modelId="{F74E6899-7F5D-41F5-873C-A4C9CD5B4B5F}" type="pres">
      <dgm:prSet presAssocID="{6A770597-5230-4AF0-B477-35987892146B}" presName="sibSpaceTwo" presStyleCnt="0"/>
      <dgm:spPr/>
      <dgm:t>
        <a:bodyPr/>
        <a:lstStyle/>
        <a:p>
          <a:endParaRPr lang="en-US"/>
        </a:p>
      </dgm:t>
    </dgm:pt>
    <dgm:pt modelId="{C0C09889-D2FD-43BD-AB44-1E0336D5D75F}" type="pres">
      <dgm:prSet presAssocID="{E63424E8-1A6D-45B7-B729-BAD6215E4B91}" presName="vertTwo" presStyleCnt="0"/>
      <dgm:spPr/>
      <dgm:t>
        <a:bodyPr/>
        <a:lstStyle/>
        <a:p>
          <a:endParaRPr lang="en-US"/>
        </a:p>
      </dgm:t>
    </dgm:pt>
    <dgm:pt modelId="{53CB10CF-B05E-4703-B50C-1C9A2B378998}" type="pres">
      <dgm:prSet presAssocID="{E63424E8-1A6D-45B7-B729-BAD6215E4B91}" presName="txTwo" presStyleLbl="node2" presStyleIdx="1" presStyleCnt="2" custLinFactY="-97356" custLinFactNeighborX="-645" custLinFactNeighborY="-100000">
        <dgm:presLayoutVars>
          <dgm:chPref val="3"/>
        </dgm:presLayoutVars>
      </dgm:prSet>
      <dgm:spPr/>
      <dgm:t>
        <a:bodyPr/>
        <a:lstStyle/>
        <a:p>
          <a:endParaRPr lang="en-US"/>
        </a:p>
      </dgm:t>
    </dgm:pt>
    <dgm:pt modelId="{4C6E439E-4B14-4ECD-8477-EA92C37A7867}" type="pres">
      <dgm:prSet presAssocID="{E63424E8-1A6D-45B7-B729-BAD6215E4B91}" presName="parTransTwo" presStyleCnt="0"/>
      <dgm:spPr/>
      <dgm:t>
        <a:bodyPr/>
        <a:lstStyle/>
        <a:p>
          <a:endParaRPr lang="en-US"/>
        </a:p>
      </dgm:t>
    </dgm:pt>
    <dgm:pt modelId="{6D314CE6-7415-422E-A9E4-3ECA08C0F026}" type="pres">
      <dgm:prSet presAssocID="{E63424E8-1A6D-45B7-B729-BAD6215E4B91}" presName="horzTwo" presStyleCnt="0"/>
      <dgm:spPr/>
      <dgm:t>
        <a:bodyPr/>
        <a:lstStyle/>
        <a:p>
          <a:endParaRPr lang="en-US"/>
        </a:p>
      </dgm:t>
    </dgm:pt>
    <dgm:pt modelId="{F2FEFD44-00FB-4E08-9E84-4956E58B7C57}" type="pres">
      <dgm:prSet presAssocID="{3731A117-4C37-423A-9DA0-543B85804AE3}" presName="vertThree" presStyleCnt="0"/>
      <dgm:spPr/>
      <dgm:t>
        <a:bodyPr/>
        <a:lstStyle/>
        <a:p>
          <a:endParaRPr lang="en-US"/>
        </a:p>
      </dgm:t>
    </dgm:pt>
    <dgm:pt modelId="{901F7B59-D09C-49E1-AB00-C415BA364E19}" type="pres">
      <dgm:prSet presAssocID="{3731A117-4C37-423A-9DA0-543B85804AE3}" presName="txThree" presStyleLbl="node3" presStyleIdx="1" presStyleCnt="2" custLinFactY="-9774" custLinFactNeighborY="-100000">
        <dgm:presLayoutVars>
          <dgm:chPref val="3"/>
        </dgm:presLayoutVars>
      </dgm:prSet>
      <dgm:spPr/>
      <dgm:t>
        <a:bodyPr/>
        <a:lstStyle/>
        <a:p>
          <a:endParaRPr lang="en-US"/>
        </a:p>
      </dgm:t>
    </dgm:pt>
    <dgm:pt modelId="{1A146EDC-3627-4AA5-A798-ED650E917258}" type="pres">
      <dgm:prSet presAssocID="{3731A117-4C37-423A-9DA0-543B85804AE3}" presName="horzThree" presStyleCnt="0"/>
      <dgm:spPr/>
      <dgm:t>
        <a:bodyPr/>
        <a:lstStyle/>
        <a:p>
          <a:endParaRPr lang="en-US"/>
        </a:p>
      </dgm:t>
    </dgm:pt>
  </dgm:ptLst>
  <dgm:cxnLst>
    <dgm:cxn modelId="{78F84947-DD54-427E-AB46-2A85A7F7DF7D}" type="presOf" srcId="{BF9D1776-A905-44AA-BC9A-23338E872502}" destId="{8BE1BFEB-27D3-4F70-9CE1-894DA1F3459D}" srcOrd="0" destOrd="0" presId="urn:microsoft.com/office/officeart/2005/8/layout/hierarchy4"/>
    <dgm:cxn modelId="{957D9808-568D-4158-90C3-ED507E3F6047}" srcId="{E5F13804-9577-4651-9A08-8FA1BAA629C4}" destId="{EC2575DE-94D4-4E05-8D73-8C684BF91BDA}" srcOrd="0" destOrd="0" parTransId="{FB078D52-4A50-48DB-9C2B-2583100A27E4}" sibTransId="{6A770597-5230-4AF0-B477-35987892146B}"/>
    <dgm:cxn modelId="{6939EF5B-EE88-4EAE-B682-4D413C0F0719}" type="presOf" srcId="{4D4E42FD-DE49-48AE-87D2-B307F3AA07F6}" destId="{52365CE6-622D-4F50-B50E-FC4171C6A7B0}" srcOrd="0" destOrd="0" presId="urn:microsoft.com/office/officeart/2005/8/layout/hierarchy4"/>
    <dgm:cxn modelId="{6097BB59-CB2A-4CF1-987C-EBE65CD9B8F4}" srcId="{E63424E8-1A6D-45B7-B729-BAD6215E4B91}" destId="{3731A117-4C37-423A-9DA0-543B85804AE3}" srcOrd="0" destOrd="0" parTransId="{FC4009D6-D854-4D1E-B802-DA2C046A9C7F}" sibTransId="{0E7305E5-6C14-4CD6-AE58-58DAAFF7D1ED}"/>
    <dgm:cxn modelId="{E21433FC-AEFC-435C-B8D1-65E701149F9E}" type="presOf" srcId="{E5F13804-9577-4651-9A08-8FA1BAA629C4}" destId="{526CEDE2-7F02-4BBC-AA8B-789D6A10D6E4}" srcOrd="0" destOrd="0" presId="urn:microsoft.com/office/officeart/2005/8/layout/hierarchy4"/>
    <dgm:cxn modelId="{CECF03BC-2012-4F0B-9425-74DE032F824D}" srcId="{E5F13804-9577-4651-9A08-8FA1BAA629C4}" destId="{E63424E8-1A6D-45B7-B729-BAD6215E4B91}" srcOrd="1" destOrd="0" parTransId="{327A9AEB-FE1D-42BB-9A1E-1E075C8D1C95}" sibTransId="{1F17DB95-6A8F-4B0E-8848-F08863F3A804}"/>
    <dgm:cxn modelId="{32C220FB-344A-4808-9A17-F5E372F6B774}" type="presOf" srcId="{EC2575DE-94D4-4E05-8D73-8C684BF91BDA}" destId="{4F26D84A-E2FC-4E21-8D6D-D779B0D9E996}" srcOrd="0" destOrd="0" presId="urn:microsoft.com/office/officeart/2005/8/layout/hierarchy4"/>
    <dgm:cxn modelId="{24000F4F-D9DB-4FF1-B531-1568E2CCC7C8}" srcId="{EC2575DE-94D4-4E05-8D73-8C684BF91BDA}" destId="{4D4E42FD-DE49-48AE-87D2-B307F3AA07F6}" srcOrd="0" destOrd="0" parTransId="{3BC53E76-AAF9-4E28-8651-E04318FD78C1}" sibTransId="{AC19E09B-05C1-4D32-A4C8-9D42035A28F9}"/>
    <dgm:cxn modelId="{4B111F8A-F3DA-4320-9C57-04493C35FA67}" type="presOf" srcId="{3731A117-4C37-423A-9DA0-543B85804AE3}" destId="{901F7B59-D09C-49E1-AB00-C415BA364E19}" srcOrd="0" destOrd="0" presId="urn:microsoft.com/office/officeart/2005/8/layout/hierarchy4"/>
    <dgm:cxn modelId="{DA1D41FE-F983-464D-817C-C0FE0F1A0C03}" type="presOf" srcId="{E63424E8-1A6D-45B7-B729-BAD6215E4B91}" destId="{53CB10CF-B05E-4703-B50C-1C9A2B378998}" srcOrd="0" destOrd="0" presId="urn:microsoft.com/office/officeart/2005/8/layout/hierarchy4"/>
    <dgm:cxn modelId="{5A68A2C0-95D1-4BCF-A370-E5C207E2E4B0}" srcId="{BF9D1776-A905-44AA-BC9A-23338E872502}" destId="{E5F13804-9577-4651-9A08-8FA1BAA629C4}" srcOrd="0" destOrd="0" parTransId="{2309560D-898D-4967-B93E-902865299EE6}" sibTransId="{374C0289-8F75-4E8B-9129-7EAABDF8FF7F}"/>
    <dgm:cxn modelId="{17F72B53-36E5-4ECA-B347-833297DCA09D}" type="presParOf" srcId="{8BE1BFEB-27D3-4F70-9CE1-894DA1F3459D}" destId="{99BE03A3-3623-4955-9D8C-AEC4A99E9B9A}" srcOrd="0" destOrd="0" presId="urn:microsoft.com/office/officeart/2005/8/layout/hierarchy4"/>
    <dgm:cxn modelId="{6E894031-FA7E-4F18-AA23-82597F4540DC}" type="presParOf" srcId="{99BE03A3-3623-4955-9D8C-AEC4A99E9B9A}" destId="{526CEDE2-7F02-4BBC-AA8B-789D6A10D6E4}" srcOrd="0" destOrd="0" presId="urn:microsoft.com/office/officeart/2005/8/layout/hierarchy4"/>
    <dgm:cxn modelId="{5670A06F-0287-453F-8516-6C4FC742162B}" type="presParOf" srcId="{99BE03A3-3623-4955-9D8C-AEC4A99E9B9A}" destId="{8E47A5DD-F0B5-41E4-8720-498D0B204DC1}" srcOrd="1" destOrd="0" presId="urn:microsoft.com/office/officeart/2005/8/layout/hierarchy4"/>
    <dgm:cxn modelId="{EFB6575C-AE30-45A3-BDBE-B3FD45B12B3E}" type="presParOf" srcId="{99BE03A3-3623-4955-9D8C-AEC4A99E9B9A}" destId="{CCBF2A16-D331-4A18-87FF-29D1CFFBDA41}" srcOrd="2" destOrd="0" presId="urn:microsoft.com/office/officeart/2005/8/layout/hierarchy4"/>
    <dgm:cxn modelId="{33DC4C2D-8130-4808-A5E0-2775160BC793}" type="presParOf" srcId="{CCBF2A16-D331-4A18-87FF-29D1CFFBDA41}" destId="{A37677CB-7480-4F9C-9284-87ADF921BD9C}" srcOrd="0" destOrd="0" presId="urn:microsoft.com/office/officeart/2005/8/layout/hierarchy4"/>
    <dgm:cxn modelId="{49E4A96A-B80D-4AC7-9FEE-CB62B0D84F5A}" type="presParOf" srcId="{A37677CB-7480-4F9C-9284-87ADF921BD9C}" destId="{4F26D84A-E2FC-4E21-8D6D-D779B0D9E996}" srcOrd="0" destOrd="0" presId="urn:microsoft.com/office/officeart/2005/8/layout/hierarchy4"/>
    <dgm:cxn modelId="{503B2492-3280-441D-B36A-10C3D7F176D3}" type="presParOf" srcId="{A37677CB-7480-4F9C-9284-87ADF921BD9C}" destId="{C6E69EBF-53E7-4EB9-9CA9-FD9B9D3B6F5A}" srcOrd="1" destOrd="0" presId="urn:microsoft.com/office/officeart/2005/8/layout/hierarchy4"/>
    <dgm:cxn modelId="{C0D80459-A447-439D-9AA3-191653D4AF48}" type="presParOf" srcId="{A37677CB-7480-4F9C-9284-87ADF921BD9C}" destId="{9BD9922B-424E-4A2F-B3CA-6F37892D9068}" srcOrd="2" destOrd="0" presId="urn:microsoft.com/office/officeart/2005/8/layout/hierarchy4"/>
    <dgm:cxn modelId="{49F5FE98-CA24-499B-8D1A-27BEB89BBBE5}" type="presParOf" srcId="{9BD9922B-424E-4A2F-B3CA-6F37892D9068}" destId="{8D22D8A6-21B0-4C40-A012-313B13767FF9}" srcOrd="0" destOrd="0" presId="urn:microsoft.com/office/officeart/2005/8/layout/hierarchy4"/>
    <dgm:cxn modelId="{D8811566-7357-47DE-98A7-903DBDCAD693}" type="presParOf" srcId="{8D22D8A6-21B0-4C40-A012-313B13767FF9}" destId="{52365CE6-622D-4F50-B50E-FC4171C6A7B0}" srcOrd="0" destOrd="0" presId="urn:microsoft.com/office/officeart/2005/8/layout/hierarchy4"/>
    <dgm:cxn modelId="{ADC67F97-DA69-4ECA-B6DE-57CFFD3D6E06}" type="presParOf" srcId="{8D22D8A6-21B0-4C40-A012-313B13767FF9}" destId="{A0868906-849C-45F8-BFB1-874F9D50A8D3}" srcOrd="1" destOrd="0" presId="urn:microsoft.com/office/officeart/2005/8/layout/hierarchy4"/>
    <dgm:cxn modelId="{A94AB4D3-7B84-4FAE-9E55-361C69F9C4E2}" type="presParOf" srcId="{CCBF2A16-D331-4A18-87FF-29D1CFFBDA41}" destId="{F74E6899-7F5D-41F5-873C-A4C9CD5B4B5F}" srcOrd="1" destOrd="0" presId="urn:microsoft.com/office/officeart/2005/8/layout/hierarchy4"/>
    <dgm:cxn modelId="{8D9872C5-1186-4B0E-BFA2-FE10ADE073D7}" type="presParOf" srcId="{CCBF2A16-D331-4A18-87FF-29D1CFFBDA41}" destId="{C0C09889-D2FD-43BD-AB44-1E0336D5D75F}" srcOrd="2" destOrd="0" presId="urn:microsoft.com/office/officeart/2005/8/layout/hierarchy4"/>
    <dgm:cxn modelId="{D78ABE28-D16D-4039-A024-EBB930E75891}" type="presParOf" srcId="{C0C09889-D2FD-43BD-AB44-1E0336D5D75F}" destId="{53CB10CF-B05E-4703-B50C-1C9A2B378998}" srcOrd="0" destOrd="0" presId="urn:microsoft.com/office/officeart/2005/8/layout/hierarchy4"/>
    <dgm:cxn modelId="{CEE5A0C6-A9D8-4FD9-88BD-353B2FF896BC}" type="presParOf" srcId="{C0C09889-D2FD-43BD-AB44-1E0336D5D75F}" destId="{4C6E439E-4B14-4ECD-8477-EA92C37A7867}" srcOrd="1" destOrd="0" presId="urn:microsoft.com/office/officeart/2005/8/layout/hierarchy4"/>
    <dgm:cxn modelId="{31AAA85E-4488-4B41-93B0-3A93D155AF9E}" type="presParOf" srcId="{C0C09889-D2FD-43BD-AB44-1E0336D5D75F}" destId="{6D314CE6-7415-422E-A9E4-3ECA08C0F026}" srcOrd="2" destOrd="0" presId="urn:microsoft.com/office/officeart/2005/8/layout/hierarchy4"/>
    <dgm:cxn modelId="{8141053F-1719-4A24-8ADB-AC8DE74CBD1C}" type="presParOf" srcId="{6D314CE6-7415-422E-A9E4-3ECA08C0F026}" destId="{F2FEFD44-00FB-4E08-9E84-4956E58B7C57}" srcOrd="0" destOrd="0" presId="urn:microsoft.com/office/officeart/2005/8/layout/hierarchy4"/>
    <dgm:cxn modelId="{EB0FCBFE-902A-469E-94C1-C9D873127F87}" type="presParOf" srcId="{F2FEFD44-00FB-4E08-9E84-4956E58B7C57}" destId="{901F7B59-D09C-49E1-AB00-C415BA364E19}" srcOrd="0" destOrd="0" presId="urn:microsoft.com/office/officeart/2005/8/layout/hierarchy4"/>
    <dgm:cxn modelId="{BA031D99-9617-430E-B49D-C535A43659A3}" type="presParOf" srcId="{F2FEFD44-00FB-4E08-9E84-4956E58B7C57}" destId="{1A146EDC-3627-4AA5-A798-ED650E917258}" srcOrd="1" destOrd="0" presId="urn:microsoft.com/office/officeart/2005/8/layout/hierarchy4"/>
  </dgm:cxnLst>
  <dgm:bg>
    <a:solidFill>
      <a:schemeClr val="accent1">
        <a:lumMod val="75000"/>
      </a:schemeClr>
    </a:solidFill>
  </dgm:bg>
  <dgm:whole/>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5/11/2009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5/11/2009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12:39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25</a:t>
            </a:fld>
            <a:endParaRPr lang="en-US" sz="1200" kern="1200" dirty="0">
              <a:solidFill>
                <a:prstClr val="black"/>
              </a:solidFill>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63AB-F1F2-4C9F-AA76-22F6E82A85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bright="-7000"/>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5"/>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7512" y="1905001"/>
            <a:ext cx="85740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defRPr/>
            </a:pPr>
            <a:endParaRPr lang="en-US" sz="2300" kern="1200" dirty="0">
              <a:solidFill>
                <a:srgbClr val="000000"/>
              </a:solidFill>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63" rtl="0"/>
            <a:fld id="{607363AB-F1F2-4C9F-AA76-22F6E82A8515}" type="slidenum">
              <a:rPr lang="en-US" kern="1200" smtClean="0">
                <a:solidFill>
                  <a:srgbClr val="FFFFFF">
                    <a:tint val="75000"/>
                  </a:srgbClr>
                </a:solidFill>
                <a:latin typeface="Trebuchet MS"/>
                <a:ea typeface="+mn-ea"/>
                <a:cs typeface="+mn-cs"/>
              </a:rPr>
              <a:pPr defTabSz="914363" rtl="0"/>
              <a:t>‹#›</a:t>
            </a:fld>
            <a:endParaRPr lang="en-US" kern="1200">
              <a:solidFill>
                <a:srgbClr val="FFFFFF">
                  <a:tint val="75000"/>
                </a:srgbClr>
              </a:solidFill>
              <a:latin typeface="Trebuchet MS"/>
              <a:ea typeface="+mn-ea"/>
              <a:cs typeface="+mn-cs"/>
            </a:endParaRPr>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h71036.www7.hp.com/hho/cache/447351-0-0-225-121.html?jumpid=ex_r602_go/mediasmartserver" TargetMode="External"/><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itch.atdmt.com/action/AOMediaCenterAddTVTuner" TargetMode="External"/><Relationship Id="rId5" Type="http://schemas.openxmlformats.org/officeDocument/2006/relationships/image" Target="../media/image11.jpe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Training</a:t>
            </a:r>
            <a:endParaRPr lang="en-US" dirty="0"/>
          </a:p>
        </p:txBody>
      </p:sp>
      <p:sp>
        <p:nvSpPr>
          <p:cNvPr id="3" name="Subtitle 2"/>
          <p:cNvSpPr>
            <a:spLocks noGrp="1"/>
          </p:cNvSpPr>
          <p:nvPr>
            <p:ph type="subTitle" idx="1"/>
          </p:nvPr>
        </p:nvSpPr>
        <p:spPr/>
        <p:txBody>
          <a:bodyPr/>
          <a:lstStyle/>
          <a:p>
            <a:endParaRPr lang="en-US"/>
          </a:p>
        </p:txBody>
      </p:sp>
      <p:pic>
        <p:nvPicPr>
          <p:cNvPr id="4" name="Picture 3" descr="dpelogo.png"/>
          <p:cNvPicPr>
            <a:picLocks noChangeAspect="1"/>
          </p:cNvPicPr>
          <p:nvPr/>
        </p:nvPicPr>
        <p:blipFill>
          <a:blip r:embed="rId3"/>
          <a:stretch>
            <a:fillRect/>
          </a:stretch>
        </p:blipFill>
        <p:spPr>
          <a:xfrm>
            <a:off x="4298856" y="4929198"/>
            <a:ext cx="4382685" cy="112887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Windows Shell</a:t>
            </a:r>
            <a:endParaRPr lang="en-US" dirty="0"/>
          </a:p>
        </p:txBody>
      </p:sp>
      <p:sp>
        <p:nvSpPr>
          <p:cNvPr id="5" name="Subtitle 4"/>
          <p:cNvSpPr>
            <a:spLocks noGrp="1"/>
          </p:cNvSpPr>
          <p:nvPr>
            <p:ph type="subTitle" idx="1"/>
          </p:nvPr>
        </p:nvSpPr>
        <p:spPr/>
        <p:txBody>
          <a:bodyPr/>
          <a:lstStyle/>
          <a:p>
            <a:r>
              <a:rPr lang="en-US" dirty="0" smtClean="0"/>
              <a:t>Managing Libraries</a:t>
            </a:r>
            <a:endParaRPr lang="en-US" dirty="0"/>
          </a:p>
        </p:txBody>
      </p:sp>
      <p:sp>
        <p:nvSpPr>
          <p:cNvPr id="6" name="Text Placeholder 5"/>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670243" y="1416747"/>
            <a:ext cx="2045161" cy="51937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User Interface APIs</a:t>
            </a:r>
          </a:p>
        </p:txBody>
      </p:sp>
      <p:sp>
        <p:nvSpPr>
          <p:cNvPr id="6" name="Rectangle 5"/>
          <p:cNvSpPr/>
          <p:nvPr/>
        </p:nvSpPr>
        <p:spPr bwMode="auto">
          <a:xfrm>
            <a:off x="6670243" y="1978798"/>
            <a:ext cx="2045161" cy="51937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Shell APIs</a:t>
            </a:r>
          </a:p>
        </p:txBody>
      </p:sp>
      <p:sp>
        <p:nvSpPr>
          <p:cNvPr id="7" name="Rectangle 6"/>
          <p:cNvSpPr/>
          <p:nvPr/>
        </p:nvSpPr>
        <p:spPr bwMode="auto">
          <a:xfrm>
            <a:off x="6670243" y="2540849"/>
            <a:ext cx="836372" cy="51937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rPr>
              <a:t>Indexer APIs</a:t>
            </a:r>
          </a:p>
        </p:txBody>
      </p:sp>
      <p:sp>
        <p:nvSpPr>
          <p:cNvPr id="8" name="Rectangle 7"/>
          <p:cNvSpPr/>
          <p:nvPr/>
        </p:nvSpPr>
        <p:spPr bwMode="auto">
          <a:xfrm>
            <a:off x="7562696" y="2540849"/>
            <a:ext cx="1152708" cy="51937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rPr>
              <a:t>File System APIs</a:t>
            </a:r>
          </a:p>
        </p:txBody>
      </p:sp>
      <p:pic>
        <p:nvPicPr>
          <p:cNvPr id="9" name="Picture 2" descr="D:\Common\Desktop\image2.png"/>
          <p:cNvPicPr>
            <a:picLocks noChangeAspect="1" noChangeArrowheads="1"/>
          </p:cNvPicPr>
          <p:nvPr/>
        </p:nvPicPr>
        <p:blipFill>
          <a:blip r:embed="rId3" cstate="print"/>
          <a:srcRect/>
          <a:stretch>
            <a:fillRect/>
          </a:stretch>
        </p:blipFill>
        <p:spPr bwMode="auto">
          <a:xfrm>
            <a:off x="2871000" y="1246300"/>
            <a:ext cx="3076804" cy="2070103"/>
          </a:xfrm>
          <a:prstGeom prst="rect">
            <a:avLst/>
          </a:prstGeom>
          <a:noFill/>
        </p:spPr>
      </p:pic>
      <p:grpSp>
        <p:nvGrpSpPr>
          <p:cNvPr id="2" name="Group 9"/>
          <p:cNvGrpSpPr/>
          <p:nvPr/>
        </p:nvGrpSpPr>
        <p:grpSpPr>
          <a:xfrm>
            <a:off x="1560303" y="3620830"/>
            <a:ext cx="3620331" cy="2062328"/>
            <a:chOff x="3133419" y="3733800"/>
            <a:chExt cx="5168752" cy="2944389"/>
          </a:xfrm>
        </p:grpSpPr>
        <p:pic>
          <p:nvPicPr>
            <p:cNvPr id="11" name="Picture 2"/>
            <p:cNvPicPr>
              <a:picLocks noChangeAspect="1" noChangeArrowheads="1"/>
            </p:cNvPicPr>
            <p:nvPr/>
          </p:nvPicPr>
          <p:blipFill>
            <a:blip r:embed="rId4"/>
            <a:srcRect/>
            <a:stretch>
              <a:fillRect/>
            </a:stretch>
          </p:blipFill>
          <p:spPr bwMode="auto">
            <a:xfrm>
              <a:off x="3133419" y="3733800"/>
              <a:ext cx="5168752" cy="2944389"/>
            </a:xfrm>
            <a:prstGeom prst="rect">
              <a:avLst/>
            </a:prstGeom>
            <a:noFill/>
            <a:ln w="9525">
              <a:noFill/>
              <a:miter lim="800000"/>
              <a:headEnd/>
              <a:tailEnd/>
            </a:ln>
            <a:effectLst/>
          </p:spPr>
        </p:pic>
        <p:sp>
          <p:nvSpPr>
            <p:cNvPr id="12" name="TextBox 11"/>
            <p:cNvSpPr txBox="1"/>
            <p:nvPr/>
          </p:nvSpPr>
          <p:spPr>
            <a:xfrm>
              <a:off x="3262480" y="4041463"/>
              <a:ext cx="3124199" cy="2416772"/>
            </a:xfrm>
            <a:prstGeom prst="rect">
              <a:avLst/>
            </a:prstGeom>
            <a:noFill/>
          </p:spPr>
          <p:txBody>
            <a:bodyPr wrap="square" rtlCol="0">
              <a:spAutoFit/>
            </a:bodyPr>
            <a:lstStyle/>
            <a:p>
              <a:r>
                <a:rPr lang="en-US" sz="1400" dirty="0" err="1" smtClean="0">
                  <a:solidFill>
                    <a:schemeClr val="bg1">
                      <a:lumMod val="50000"/>
                      <a:lumOff val="50000"/>
                    </a:schemeClr>
                  </a:solidFill>
                </a:rPr>
                <a:t>L</a:t>
              </a:r>
              <a:r>
                <a:rPr lang="en-US" sz="1000" dirty="0" err="1" smtClean="0">
                  <a:solidFill>
                    <a:schemeClr val="bg1">
                      <a:lumMod val="50000"/>
                      <a:lumOff val="50000"/>
                    </a:schemeClr>
                  </a:solidFill>
                </a:rPr>
                <a:t>orem</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ipsum</a:t>
              </a:r>
              <a:r>
                <a:rPr lang="en-US" sz="1000" dirty="0" smtClean="0">
                  <a:solidFill>
                    <a:schemeClr val="bg1">
                      <a:lumMod val="50000"/>
                      <a:lumOff val="50000"/>
                    </a:schemeClr>
                  </a:solidFill>
                </a:rPr>
                <a:t> dolor sit </a:t>
              </a:r>
              <a:r>
                <a:rPr lang="en-US" sz="1000" dirty="0" err="1" smtClean="0">
                  <a:solidFill>
                    <a:schemeClr val="bg1">
                      <a:lumMod val="50000"/>
                      <a:lumOff val="50000"/>
                    </a:schemeClr>
                  </a:solidFill>
                </a:rPr>
                <a:t>amet</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consectetur</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aelit</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sed</a:t>
              </a:r>
              <a:r>
                <a:rPr lang="en-US" sz="1000" dirty="0" smtClean="0">
                  <a:solidFill>
                    <a:schemeClr val="bg1">
                      <a:lumMod val="50000"/>
                      <a:lumOff val="50000"/>
                    </a:schemeClr>
                  </a:solidFill>
                </a:rPr>
                <a:t> do </a:t>
              </a:r>
              <a:r>
                <a:rPr lang="en-US" sz="1000" dirty="0" err="1" smtClean="0">
                  <a:solidFill>
                    <a:schemeClr val="bg1">
                      <a:lumMod val="50000"/>
                      <a:lumOff val="50000"/>
                    </a:schemeClr>
                  </a:solidFill>
                </a:rPr>
                <a:t>eiusmod</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tempor</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incididunt</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ut</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labore</a:t>
              </a:r>
              <a:r>
                <a:rPr lang="en-US" sz="1000" dirty="0" smtClean="0">
                  <a:solidFill>
                    <a:schemeClr val="bg1">
                      <a:lumMod val="50000"/>
                      <a:lumOff val="50000"/>
                    </a:schemeClr>
                  </a:solidFill>
                </a:rPr>
                <a:t> et </a:t>
              </a:r>
              <a:r>
                <a:rPr lang="en-US" sz="1000" dirty="0" err="1" smtClean="0">
                  <a:solidFill>
                    <a:schemeClr val="bg1">
                      <a:lumMod val="50000"/>
                      <a:lumOff val="50000"/>
                    </a:schemeClr>
                  </a:solidFill>
                </a:rPr>
                <a:t>dolore</a:t>
              </a:r>
              <a:r>
                <a:rPr lang="en-US" sz="1000" dirty="0" smtClean="0">
                  <a:solidFill>
                    <a:schemeClr val="bg1">
                      <a:lumMod val="50000"/>
                      <a:lumOff val="50000"/>
                    </a:schemeClr>
                  </a:solidFill>
                </a:rPr>
                <a:t> magna </a:t>
              </a:r>
              <a:r>
                <a:rPr lang="en-US" sz="1000" dirty="0" err="1" smtClean="0">
                  <a:solidFill>
                    <a:schemeClr val="bg1">
                      <a:lumMod val="50000"/>
                      <a:lumOff val="50000"/>
                    </a:schemeClr>
                  </a:solidFill>
                </a:rPr>
                <a:t>aliqua</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Ut</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enim</a:t>
              </a:r>
              <a:r>
                <a:rPr lang="en-US" sz="1000" dirty="0" smtClean="0">
                  <a:solidFill>
                    <a:schemeClr val="bg1">
                      <a:lumMod val="50000"/>
                      <a:lumOff val="50000"/>
                    </a:schemeClr>
                  </a:solidFill>
                </a:rPr>
                <a:t> ad minim </a:t>
              </a:r>
              <a:r>
                <a:rPr lang="en-US" sz="1000" dirty="0" err="1" smtClean="0">
                  <a:solidFill>
                    <a:schemeClr val="bg1">
                      <a:lumMod val="50000"/>
                      <a:lumOff val="50000"/>
                    </a:schemeClr>
                  </a:solidFill>
                </a:rPr>
                <a:t>veniam</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quis</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nostrud</a:t>
              </a:r>
              <a:r>
                <a:rPr lang="en-US" sz="1000" dirty="0" smtClean="0">
                  <a:solidFill>
                    <a:schemeClr val="bg1">
                      <a:lumMod val="50000"/>
                      <a:lumOff val="50000"/>
                    </a:schemeClr>
                  </a:solidFill>
                </a:rPr>
                <a:t> exercitation </a:t>
              </a:r>
              <a:r>
                <a:rPr lang="en-US" sz="1000" dirty="0" err="1" smtClean="0">
                  <a:solidFill>
                    <a:schemeClr val="bg1">
                      <a:lumMod val="50000"/>
                      <a:lumOff val="50000"/>
                    </a:schemeClr>
                  </a:solidFill>
                </a:rPr>
                <a:t>ullamco</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laboris</a:t>
              </a:r>
              <a:r>
                <a:rPr lang="en-US" sz="1000" dirty="0" smtClean="0">
                  <a:solidFill>
                    <a:schemeClr val="bg1">
                      <a:lumMod val="50000"/>
                      <a:lumOff val="50000"/>
                    </a:schemeClr>
                  </a:solidFill>
                </a:rPr>
                <a:t> nisi </a:t>
              </a:r>
              <a:r>
                <a:rPr lang="en-US" sz="1000" dirty="0" err="1" smtClean="0">
                  <a:solidFill>
                    <a:schemeClr val="bg1">
                      <a:lumMod val="50000"/>
                      <a:lumOff val="50000"/>
                    </a:schemeClr>
                  </a:solidFill>
                </a:rPr>
                <a:t>ut</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aliquip</a:t>
              </a:r>
              <a:r>
                <a:rPr lang="en-US" sz="1000" dirty="0" smtClean="0">
                  <a:solidFill>
                    <a:schemeClr val="bg1">
                      <a:lumMod val="50000"/>
                      <a:lumOff val="50000"/>
                    </a:schemeClr>
                  </a:solidFill>
                </a:rPr>
                <a:t> ex ea </a:t>
              </a:r>
              <a:r>
                <a:rPr lang="en-US" sz="1000" dirty="0" err="1" smtClean="0">
                  <a:solidFill>
                    <a:schemeClr val="bg1">
                      <a:lumMod val="50000"/>
                      <a:lumOff val="50000"/>
                    </a:schemeClr>
                  </a:solidFill>
                </a:rPr>
                <a:t>commodo</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consequat</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Duis</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aute</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irure</a:t>
              </a:r>
              <a:r>
                <a:rPr lang="en-US" sz="1000" dirty="0" smtClean="0">
                  <a:solidFill>
                    <a:schemeClr val="bg1">
                      <a:lumMod val="50000"/>
                      <a:lumOff val="50000"/>
                    </a:schemeClr>
                  </a:solidFill>
                </a:rPr>
                <a:t> dolor in </a:t>
              </a:r>
              <a:r>
                <a:rPr lang="en-US" sz="1000" dirty="0" err="1" smtClean="0">
                  <a:solidFill>
                    <a:schemeClr val="bg1">
                      <a:lumMod val="50000"/>
                      <a:lumOff val="50000"/>
                    </a:schemeClr>
                  </a:solidFill>
                </a:rPr>
                <a:t>reprehenderit</a:t>
              </a:r>
              <a:r>
                <a:rPr lang="en-US" sz="1000" dirty="0" smtClean="0">
                  <a:solidFill>
                    <a:schemeClr val="bg1">
                      <a:lumMod val="50000"/>
                      <a:lumOff val="50000"/>
                    </a:schemeClr>
                  </a:solidFill>
                </a:rPr>
                <a:t> in </a:t>
              </a:r>
              <a:r>
                <a:rPr lang="en-US" sz="1000" dirty="0" err="1" smtClean="0">
                  <a:solidFill>
                    <a:schemeClr val="bg1">
                      <a:lumMod val="50000"/>
                      <a:lumOff val="50000"/>
                    </a:schemeClr>
                  </a:solidFill>
                </a:rPr>
                <a:t>voluptate</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velit</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esse</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cillum</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dolore</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eu</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fugiat</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nulla</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pariatur</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Excepteur</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sint</a:t>
              </a:r>
              <a:r>
                <a:rPr lang="en-US" sz="1000" dirty="0" smtClean="0">
                  <a:solidFill>
                    <a:schemeClr val="bg1">
                      <a:lumMod val="50000"/>
                      <a:lumOff val="50000"/>
                    </a:schemeClr>
                  </a:solidFill>
                </a:rPr>
                <a:t> </a:t>
              </a:r>
              <a:r>
                <a:rPr lang="en-US" sz="1000" dirty="0" err="1" smtClean="0">
                  <a:solidFill>
                    <a:schemeClr val="bg1">
                      <a:lumMod val="50000"/>
                      <a:lumOff val="50000"/>
                    </a:schemeClr>
                  </a:solidFill>
                </a:rPr>
                <a:t>occaecat</a:t>
              </a:r>
              <a:endParaRPr lang="en-US" sz="1000" dirty="0">
                <a:solidFill>
                  <a:schemeClr val="bg1">
                    <a:lumMod val="50000"/>
                    <a:lumOff val="50000"/>
                  </a:schemeClr>
                </a:solidFill>
              </a:endParaRPr>
            </a:p>
          </p:txBody>
        </p:sp>
      </p:grpSp>
      <p:pic>
        <p:nvPicPr>
          <p:cNvPr id="1026" name="Picture 2" descr="D:\Common\Desktop\namespace.png"/>
          <p:cNvPicPr>
            <a:picLocks noChangeAspect="1" noChangeArrowheads="1"/>
          </p:cNvPicPr>
          <p:nvPr/>
        </p:nvPicPr>
        <p:blipFill>
          <a:blip r:embed="rId5"/>
          <a:srcRect l="9028" t="23527" r="16747" b="17688"/>
          <a:stretch>
            <a:fillRect/>
          </a:stretch>
        </p:blipFill>
        <p:spPr bwMode="auto">
          <a:xfrm>
            <a:off x="382138" y="1242272"/>
            <a:ext cx="2177905" cy="1951302"/>
          </a:xfrm>
          <a:prstGeom prst="rect">
            <a:avLst/>
          </a:prstGeom>
          <a:ln>
            <a:noFill/>
          </a:ln>
          <a:effectLst>
            <a:softEdge rad="112500"/>
          </a:effectLst>
        </p:spPr>
      </p:pic>
      <p:sp>
        <p:nvSpPr>
          <p:cNvPr id="13" name="Title 12"/>
          <p:cNvSpPr>
            <a:spLocks noGrp="1"/>
          </p:cNvSpPr>
          <p:nvPr>
            <p:ph type="title"/>
          </p:nvPr>
        </p:nvSpPr>
        <p:spPr/>
        <p:txBody>
          <a:bodyPr/>
          <a:lstStyle/>
          <a:p>
            <a:r>
              <a:rPr smtClean="0">
                <a:latin typeface="+mj-lt"/>
              </a:rPr>
              <a:t>User Interface APIs</a:t>
            </a:r>
            <a:endParaRPr dirty="0">
              <a:latin typeface="+mj-lt"/>
            </a:endParaRPr>
          </a:p>
        </p:txBody>
      </p:sp>
      <p:sp>
        <p:nvSpPr>
          <p:cNvPr id="14" name="TextBox 13"/>
          <p:cNvSpPr txBox="1"/>
          <p:nvPr/>
        </p:nvSpPr>
        <p:spPr>
          <a:xfrm>
            <a:off x="439576" y="3158863"/>
            <a:ext cx="2063029" cy="307777"/>
          </a:xfrm>
          <a:prstGeom prst="rect">
            <a:avLst/>
          </a:prstGeom>
          <a:noFill/>
          <a:ln w="28575">
            <a:noFill/>
          </a:ln>
        </p:spPr>
        <p:txBody>
          <a:bodyPr wrap="square" rtlCol="0">
            <a:spAutoFit/>
          </a:bodyPr>
          <a:lstStyle/>
          <a:p>
            <a:pPr algn="ctr"/>
            <a:r>
              <a:rPr lang="en-US" sz="1400" b="1" dirty="0" smtClean="0">
                <a:solidFill>
                  <a:schemeClr val="accent3"/>
                </a:solidFill>
              </a:rPr>
              <a:t>Namespace Tree Control</a:t>
            </a:r>
            <a:endParaRPr lang="en-US" sz="1400" b="1" dirty="0">
              <a:solidFill>
                <a:schemeClr val="accent3"/>
              </a:solidFill>
            </a:endParaRPr>
          </a:p>
        </p:txBody>
      </p:sp>
      <p:sp>
        <p:nvSpPr>
          <p:cNvPr id="15" name="TextBox 14"/>
          <p:cNvSpPr txBox="1"/>
          <p:nvPr/>
        </p:nvSpPr>
        <p:spPr>
          <a:xfrm>
            <a:off x="3261871" y="3243024"/>
            <a:ext cx="2063029" cy="307777"/>
          </a:xfrm>
          <a:prstGeom prst="rect">
            <a:avLst/>
          </a:prstGeom>
          <a:noFill/>
          <a:ln w="28575">
            <a:noFill/>
          </a:ln>
        </p:spPr>
        <p:txBody>
          <a:bodyPr wrap="square" rtlCol="0">
            <a:spAutoFit/>
          </a:bodyPr>
          <a:lstStyle/>
          <a:p>
            <a:pPr algn="ctr"/>
            <a:r>
              <a:rPr lang="en-US" sz="1400" b="1" dirty="0" smtClean="0">
                <a:solidFill>
                  <a:schemeClr val="accent3"/>
                </a:solidFill>
              </a:rPr>
              <a:t>Common File Dialog</a:t>
            </a:r>
            <a:endParaRPr lang="en-US" sz="1400" b="1" dirty="0">
              <a:solidFill>
                <a:schemeClr val="accent3"/>
              </a:solidFill>
            </a:endParaRPr>
          </a:p>
        </p:txBody>
      </p:sp>
      <p:sp>
        <p:nvSpPr>
          <p:cNvPr id="16" name="TextBox 15"/>
          <p:cNvSpPr txBox="1"/>
          <p:nvPr/>
        </p:nvSpPr>
        <p:spPr>
          <a:xfrm>
            <a:off x="2000232" y="5701894"/>
            <a:ext cx="2428892" cy="307777"/>
          </a:xfrm>
          <a:prstGeom prst="rect">
            <a:avLst/>
          </a:prstGeom>
          <a:noFill/>
          <a:ln w="28575">
            <a:noFill/>
          </a:ln>
        </p:spPr>
        <p:txBody>
          <a:bodyPr wrap="square" rtlCol="0">
            <a:spAutoFit/>
          </a:bodyPr>
          <a:lstStyle/>
          <a:p>
            <a:pPr algn="ctr"/>
            <a:r>
              <a:rPr lang="en-US" sz="1400" b="1" dirty="0" smtClean="0">
                <a:solidFill>
                  <a:schemeClr val="accent3"/>
                </a:solidFill>
              </a:rPr>
              <a:t>Explorer Browser Control</a:t>
            </a:r>
            <a:endParaRPr lang="en-US" sz="1400" b="1" dirty="0">
              <a:solidFill>
                <a:schemeClr val="accent3"/>
              </a:solidFill>
            </a:endParaRPr>
          </a:p>
        </p:txBody>
      </p:sp>
      <p:sp>
        <p:nvSpPr>
          <p:cNvPr id="17" name="Rectangle 16"/>
          <p:cNvSpPr/>
          <p:nvPr/>
        </p:nvSpPr>
        <p:spPr bwMode="auto">
          <a:xfrm>
            <a:off x="396821" y="1098466"/>
            <a:ext cx="5760593" cy="4974787"/>
          </a:xfrm>
          <a:prstGeom prst="rect">
            <a:avLst/>
          </a:prstGeom>
          <a:no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solidFill>
                <a:srgbClr val="FFFFFF"/>
              </a:solidFill>
            </a:endParaRPr>
          </a:p>
        </p:txBody>
      </p:sp>
      <p:sp>
        <p:nvSpPr>
          <p:cNvPr id="18" name="Rectangle 17"/>
          <p:cNvSpPr/>
          <p:nvPr/>
        </p:nvSpPr>
        <p:spPr bwMode="auto">
          <a:xfrm>
            <a:off x="396821" y="6155140"/>
            <a:ext cx="5760593" cy="641448"/>
          </a:xfrm>
          <a:prstGeom prst="rect">
            <a:avLst/>
          </a:prstGeom>
          <a:gradFill>
            <a:gsLst>
              <a:gs pos="0">
                <a:schemeClr val="accent2">
                  <a:shade val="47500"/>
                  <a:satMod val="137000"/>
                  <a:alpha val="27000"/>
                </a:schemeClr>
              </a:gs>
              <a:gs pos="67000">
                <a:schemeClr val="accent2">
                  <a:shade val="69000"/>
                  <a:satMod val="137000"/>
                  <a:alpha val="24000"/>
                </a:schemeClr>
              </a:gs>
              <a:gs pos="100000">
                <a:schemeClr val="accent2">
                  <a:shade val="98000"/>
                  <a:satMod val="137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Shell APIs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latin typeface="+mj-lt"/>
              </a:rPr>
              <a:t>Shell</a:t>
            </a:r>
            <a:r>
              <a:rPr smtClean="0"/>
              <a:t> </a:t>
            </a:r>
            <a:r>
              <a:rPr smtClean="0">
                <a:latin typeface="+mj-lt"/>
              </a:rPr>
              <a:t>APIs</a:t>
            </a:r>
            <a:endParaRPr dirty="0">
              <a:latin typeface="+mj-lt"/>
            </a:endParaRPr>
          </a:p>
        </p:txBody>
      </p:sp>
      <p:sp>
        <p:nvSpPr>
          <p:cNvPr id="14" name="Rounded Rectangle 13"/>
          <p:cNvSpPr/>
          <p:nvPr/>
        </p:nvSpPr>
        <p:spPr bwMode="auto">
          <a:xfrm>
            <a:off x="1143371" y="2645526"/>
            <a:ext cx="953491" cy="1222257"/>
          </a:xfrm>
          <a:prstGeom prst="roundRect">
            <a:avLst/>
          </a:prstGeom>
          <a:gradFill>
            <a:gsLst>
              <a:gs pos="11000">
                <a:schemeClr val="accent3">
                  <a:tint val="50000"/>
                  <a:satMod val="300000"/>
                  <a:alpha val="45000"/>
                </a:schemeClr>
              </a:gs>
              <a:gs pos="35000">
                <a:schemeClr val="accent3">
                  <a:tint val="37000"/>
                  <a:satMod val="300000"/>
                  <a:alpha val="14000"/>
                </a:schemeClr>
              </a:gs>
              <a:gs pos="100000">
                <a:schemeClr val="accent3">
                  <a:tint val="15000"/>
                  <a:satMod val="350000"/>
                  <a:alpha val="6000"/>
                </a:schemeClr>
              </a:gs>
            </a:gsLst>
          </a:gradFill>
          <a:ln w="28575">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ndParaRPr>
          </a:p>
        </p:txBody>
      </p:sp>
      <p:sp>
        <p:nvSpPr>
          <p:cNvPr id="22" name="TextBox 21"/>
          <p:cNvSpPr txBox="1"/>
          <p:nvPr/>
        </p:nvSpPr>
        <p:spPr>
          <a:xfrm>
            <a:off x="714348" y="2340001"/>
            <a:ext cx="1928826" cy="369332"/>
          </a:xfrm>
          <a:prstGeom prst="rect">
            <a:avLst/>
          </a:prstGeom>
          <a:noFill/>
          <a:ln w="28575">
            <a:noFill/>
          </a:ln>
        </p:spPr>
        <p:txBody>
          <a:bodyPr wrap="square" rtlCol="0">
            <a:spAutoFit/>
          </a:bodyPr>
          <a:lstStyle/>
          <a:p>
            <a:pPr algn="ctr"/>
            <a:r>
              <a:rPr lang="en-US" b="1" dirty="0" smtClean="0">
                <a:solidFill>
                  <a:schemeClr val="accent3"/>
                </a:solidFill>
              </a:rPr>
              <a:t>Shell Folder </a:t>
            </a:r>
            <a:endParaRPr lang="en-US" b="1" dirty="0">
              <a:solidFill>
                <a:schemeClr val="accent3"/>
              </a:solidFill>
            </a:endParaRPr>
          </a:p>
        </p:txBody>
      </p:sp>
      <p:cxnSp>
        <p:nvCxnSpPr>
          <p:cNvPr id="24" name="Straight Arrow Connector 23"/>
          <p:cNvCxnSpPr/>
          <p:nvPr/>
        </p:nvCxnSpPr>
        <p:spPr>
          <a:xfrm flipV="1">
            <a:off x="1525711" y="2829025"/>
            <a:ext cx="1821485" cy="65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33027" y="3011905"/>
            <a:ext cx="1762963" cy="1170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555845" y="3166289"/>
            <a:ext cx="1776721" cy="277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bwMode="auto">
          <a:xfrm>
            <a:off x="3519287" y="2768666"/>
            <a:ext cx="681534" cy="213978"/>
          </a:xfrm>
          <a:prstGeom prst="roundRect">
            <a:avLst/>
          </a:prstGeom>
          <a:gradFill flip="none" rotWithShape="1">
            <a:gsLst>
              <a:gs pos="0">
                <a:schemeClr val="accent1">
                  <a:tint val="66000"/>
                  <a:satMod val="160000"/>
                </a:schemeClr>
              </a:gs>
              <a:gs pos="50000">
                <a:schemeClr val="accent1">
                  <a:tint val="44500"/>
                  <a:satMod val="160000"/>
                  <a:alpha val="25000"/>
                </a:schemeClr>
              </a:gs>
              <a:gs pos="100000">
                <a:schemeClr val="accent1">
                  <a:tint val="23500"/>
                  <a:satMod val="160000"/>
                  <a:alpha val="24000"/>
                </a:schemeClr>
              </a:gs>
            </a:gsLst>
            <a:lin ang="18900000" scaled="1"/>
            <a:tileRect/>
          </a:gradFill>
          <a:ln w="12700">
            <a:solidFill>
              <a:schemeClr val="accent1"/>
            </a:solidFill>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ndParaRPr>
          </a:p>
        </p:txBody>
      </p:sp>
      <p:sp>
        <p:nvSpPr>
          <p:cNvPr id="33" name="TextBox 32"/>
          <p:cNvSpPr txBox="1"/>
          <p:nvPr/>
        </p:nvSpPr>
        <p:spPr>
          <a:xfrm>
            <a:off x="3143240" y="2448510"/>
            <a:ext cx="1571636" cy="369332"/>
          </a:xfrm>
          <a:prstGeom prst="rect">
            <a:avLst/>
          </a:prstGeom>
          <a:noFill/>
          <a:ln w="28575">
            <a:noFill/>
          </a:ln>
        </p:spPr>
        <p:txBody>
          <a:bodyPr wrap="square" rtlCol="0">
            <a:spAutoFit/>
          </a:bodyPr>
          <a:lstStyle/>
          <a:p>
            <a:pPr algn="ctr"/>
            <a:r>
              <a:rPr lang="en-US" b="1" dirty="0" smtClean="0">
                <a:solidFill>
                  <a:schemeClr val="accent6"/>
                </a:solidFill>
              </a:rPr>
              <a:t>Shell Item</a:t>
            </a:r>
            <a:endParaRPr lang="en-US" b="1" dirty="0">
              <a:solidFill>
                <a:schemeClr val="accent6"/>
              </a:solidFill>
            </a:endParaRPr>
          </a:p>
        </p:txBody>
      </p:sp>
      <p:sp>
        <p:nvSpPr>
          <p:cNvPr id="34" name="Rounded Rectangle 33"/>
          <p:cNvSpPr/>
          <p:nvPr/>
        </p:nvSpPr>
        <p:spPr bwMode="auto">
          <a:xfrm>
            <a:off x="3519287" y="3060055"/>
            <a:ext cx="681534" cy="213978"/>
          </a:xfrm>
          <a:prstGeom prst="roundRect">
            <a:avLst/>
          </a:prstGeom>
          <a:gradFill flip="none" rotWithShape="1">
            <a:gsLst>
              <a:gs pos="0">
                <a:schemeClr val="accent1">
                  <a:tint val="66000"/>
                  <a:satMod val="160000"/>
                </a:schemeClr>
              </a:gs>
              <a:gs pos="50000">
                <a:schemeClr val="accent1">
                  <a:tint val="44500"/>
                  <a:satMod val="160000"/>
                  <a:alpha val="25000"/>
                </a:schemeClr>
              </a:gs>
              <a:gs pos="100000">
                <a:schemeClr val="accent1">
                  <a:tint val="23500"/>
                  <a:satMod val="160000"/>
                  <a:alpha val="24000"/>
                </a:schemeClr>
              </a:gs>
            </a:gsLst>
            <a:lin ang="18900000" scaled="1"/>
            <a:tileRect/>
          </a:gradFill>
          <a:ln w="12700">
            <a:solidFill>
              <a:schemeClr val="accent1"/>
            </a:solidFill>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ndParaRPr>
          </a:p>
        </p:txBody>
      </p:sp>
      <p:sp>
        <p:nvSpPr>
          <p:cNvPr id="35" name="Rounded Rectangle 34"/>
          <p:cNvSpPr/>
          <p:nvPr/>
        </p:nvSpPr>
        <p:spPr bwMode="auto">
          <a:xfrm>
            <a:off x="3519287" y="3351444"/>
            <a:ext cx="681534" cy="213978"/>
          </a:xfrm>
          <a:prstGeom prst="roundRect">
            <a:avLst/>
          </a:prstGeom>
          <a:gradFill flip="none" rotWithShape="1">
            <a:gsLst>
              <a:gs pos="0">
                <a:schemeClr val="accent1">
                  <a:tint val="66000"/>
                  <a:satMod val="160000"/>
                </a:schemeClr>
              </a:gs>
              <a:gs pos="50000">
                <a:schemeClr val="accent1">
                  <a:tint val="44500"/>
                  <a:satMod val="160000"/>
                  <a:alpha val="25000"/>
                </a:schemeClr>
              </a:gs>
              <a:gs pos="100000">
                <a:schemeClr val="accent1">
                  <a:tint val="23500"/>
                  <a:satMod val="160000"/>
                  <a:alpha val="24000"/>
                </a:schemeClr>
              </a:gs>
            </a:gsLst>
            <a:lin ang="18900000" scaled="1"/>
            <a:tileRect/>
          </a:gradFill>
          <a:ln w="12700">
            <a:solidFill>
              <a:schemeClr val="accent1"/>
            </a:solidFill>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ndParaRPr>
          </a:p>
        </p:txBody>
      </p:sp>
      <p:cxnSp>
        <p:nvCxnSpPr>
          <p:cNvPr id="18" name="Straight Arrow Connector 17"/>
          <p:cNvCxnSpPr/>
          <p:nvPr/>
        </p:nvCxnSpPr>
        <p:spPr>
          <a:xfrm rot="10800000">
            <a:off x="4367284" y="3725839"/>
            <a:ext cx="750628" cy="545910"/>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sp>
        <p:nvSpPr>
          <p:cNvPr id="19" name="Rounded Rectangle 18"/>
          <p:cNvSpPr/>
          <p:nvPr/>
        </p:nvSpPr>
        <p:spPr bwMode="auto">
          <a:xfrm>
            <a:off x="5221833" y="4180314"/>
            <a:ext cx="681534" cy="213978"/>
          </a:xfrm>
          <a:prstGeom prst="roundRect">
            <a:avLst/>
          </a:prstGeom>
          <a:gradFill flip="none" rotWithShape="1">
            <a:gsLst>
              <a:gs pos="0">
                <a:schemeClr val="accent5">
                  <a:tint val="66000"/>
                  <a:satMod val="160000"/>
                </a:schemeClr>
              </a:gs>
              <a:gs pos="50000">
                <a:schemeClr val="accent5">
                  <a:tint val="44500"/>
                  <a:satMod val="160000"/>
                  <a:alpha val="43000"/>
                </a:schemeClr>
              </a:gs>
              <a:gs pos="100000">
                <a:schemeClr val="accent5">
                  <a:tint val="23500"/>
                  <a:satMod val="160000"/>
                  <a:alpha val="11000"/>
                </a:schemeClr>
              </a:gs>
            </a:gsLst>
            <a:lin ang="18900000" scaled="1"/>
            <a:tileRect/>
          </a:gradFill>
          <a:ln w="12700">
            <a:solidFill>
              <a:schemeClr val="accent5"/>
            </a:solidFill>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ndParaRPr>
          </a:p>
        </p:txBody>
      </p:sp>
      <p:sp>
        <p:nvSpPr>
          <p:cNvPr id="20" name="Rounded Rectangle 19"/>
          <p:cNvSpPr/>
          <p:nvPr/>
        </p:nvSpPr>
        <p:spPr bwMode="auto">
          <a:xfrm>
            <a:off x="5197358" y="3435601"/>
            <a:ext cx="681534" cy="213978"/>
          </a:xfrm>
          <a:prstGeom prst="roundRect">
            <a:avLst/>
          </a:prstGeom>
          <a:gradFill flip="none" rotWithShape="1">
            <a:gsLst>
              <a:gs pos="0">
                <a:schemeClr val="accent5">
                  <a:tint val="66000"/>
                  <a:satMod val="160000"/>
                </a:schemeClr>
              </a:gs>
              <a:gs pos="50000">
                <a:schemeClr val="accent5">
                  <a:tint val="44500"/>
                  <a:satMod val="160000"/>
                  <a:alpha val="43000"/>
                </a:schemeClr>
              </a:gs>
              <a:gs pos="100000">
                <a:schemeClr val="accent5">
                  <a:tint val="23500"/>
                  <a:satMod val="160000"/>
                  <a:alpha val="11000"/>
                </a:schemeClr>
              </a:gs>
            </a:gsLst>
            <a:lin ang="18900000" scaled="1"/>
            <a:tileRect/>
          </a:gradFill>
          <a:ln w="12700">
            <a:solidFill>
              <a:schemeClr val="accent5"/>
            </a:solidFill>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ndParaRPr>
          </a:p>
        </p:txBody>
      </p:sp>
      <p:sp>
        <p:nvSpPr>
          <p:cNvPr id="21" name="Rounded Rectangle 20"/>
          <p:cNvSpPr/>
          <p:nvPr/>
        </p:nvSpPr>
        <p:spPr bwMode="auto">
          <a:xfrm>
            <a:off x="5221833" y="2725916"/>
            <a:ext cx="681534" cy="213978"/>
          </a:xfrm>
          <a:prstGeom prst="roundRect">
            <a:avLst/>
          </a:prstGeom>
          <a:gradFill flip="none" rotWithShape="1">
            <a:gsLst>
              <a:gs pos="0">
                <a:schemeClr val="accent5">
                  <a:tint val="66000"/>
                  <a:satMod val="160000"/>
                </a:schemeClr>
              </a:gs>
              <a:gs pos="50000">
                <a:schemeClr val="accent5">
                  <a:tint val="44500"/>
                  <a:satMod val="160000"/>
                  <a:alpha val="43000"/>
                </a:schemeClr>
              </a:gs>
              <a:gs pos="100000">
                <a:schemeClr val="accent5">
                  <a:tint val="23500"/>
                  <a:satMod val="160000"/>
                  <a:alpha val="11000"/>
                </a:schemeClr>
              </a:gs>
            </a:gsLst>
            <a:lin ang="18900000" scaled="1"/>
            <a:tileRect/>
          </a:gradFill>
          <a:ln w="12700">
            <a:solidFill>
              <a:schemeClr val="accent5"/>
            </a:solidFill>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ndParaRPr>
          </a:p>
        </p:txBody>
      </p:sp>
      <p:cxnSp>
        <p:nvCxnSpPr>
          <p:cNvPr id="23" name="Straight Arrow Connector 22"/>
          <p:cNvCxnSpPr/>
          <p:nvPr/>
        </p:nvCxnSpPr>
        <p:spPr>
          <a:xfrm rot="10800000">
            <a:off x="4408228" y="3575713"/>
            <a:ext cx="627801" cy="13648"/>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sp>
        <p:nvSpPr>
          <p:cNvPr id="39" name="TextBox 38"/>
          <p:cNvSpPr txBox="1"/>
          <p:nvPr/>
        </p:nvSpPr>
        <p:spPr>
          <a:xfrm>
            <a:off x="4714876" y="4416057"/>
            <a:ext cx="1500198" cy="369332"/>
          </a:xfrm>
          <a:prstGeom prst="rect">
            <a:avLst/>
          </a:prstGeom>
          <a:noFill/>
          <a:ln w="28575">
            <a:noFill/>
          </a:ln>
        </p:spPr>
        <p:txBody>
          <a:bodyPr wrap="square" rtlCol="0">
            <a:spAutoFit/>
          </a:bodyPr>
          <a:lstStyle/>
          <a:p>
            <a:pPr algn="ctr"/>
            <a:r>
              <a:rPr lang="en-US" b="1" dirty="0" smtClean="0">
                <a:solidFill>
                  <a:schemeClr val="accent5"/>
                </a:solidFill>
              </a:rPr>
              <a:t>Thumbnails</a:t>
            </a:r>
            <a:endParaRPr lang="en-US" b="1" dirty="0">
              <a:solidFill>
                <a:schemeClr val="accent5"/>
              </a:solidFill>
            </a:endParaRPr>
          </a:p>
        </p:txBody>
      </p:sp>
      <p:sp>
        <p:nvSpPr>
          <p:cNvPr id="40" name="TextBox 39"/>
          <p:cNvSpPr txBox="1"/>
          <p:nvPr/>
        </p:nvSpPr>
        <p:spPr>
          <a:xfrm>
            <a:off x="4857752" y="3714752"/>
            <a:ext cx="1231971" cy="369332"/>
          </a:xfrm>
          <a:prstGeom prst="rect">
            <a:avLst/>
          </a:prstGeom>
          <a:noFill/>
          <a:ln w="28575">
            <a:noFill/>
          </a:ln>
        </p:spPr>
        <p:txBody>
          <a:bodyPr wrap="square" rtlCol="0">
            <a:spAutoFit/>
          </a:bodyPr>
          <a:lstStyle/>
          <a:p>
            <a:pPr algn="ctr"/>
            <a:r>
              <a:rPr lang="en-US" b="1" dirty="0" smtClean="0">
                <a:solidFill>
                  <a:schemeClr val="accent5"/>
                </a:solidFill>
              </a:rPr>
              <a:t>Metadata</a:t>
            </a:r>
            <a:endParaRPr lang="en-US" sz="1400" b="1" dirty="0">
              <a:solidFill>
                <a:schemeClr val="accent5"/>
              </a:solidFill>
            </a:endParaRPr>
          </a:p>
        </p:txBody>
      </p:sp>
      <p:sp>
        <p:nvSpPr>
          <p:cNvPr id="41" name="TextBox 40"/>
          <p:cNvSpPr txBox="1"/>
          <p:nvPr/>
        </p:nvSpPr>
        <p:spPr>
          <a:xfrm>
            <a:off x="5121323" y="2948012"/>
            <a:ext cx="882554" cy="369332"/>
          </a:xfrm>
          <a:prstGeom prst="rect">
            <a:avLst/>
          </a:prstGeom>
          <a:noFill/>
          <a:ln w="28575">
            <a:noFill/>
          </a:ln>
        </p:spPr>
        <p:txBody>
          <a:bodyPr wrap="square" rtlCol="0">
            <a:spAutoFit/>
          </a:bodyPr>
          <a:lstStyle/>
          <a:p>
            <a:pPr algn="ctr"/>
            <a:r>
              <a:rPr lang="en-US" b="1" dirty="0" smtClean="0">
                <a:solidFill>
                  <a:schemeClr val="accent5"/>
                </a:solidFill>
              </a:rPr>
              <a:t>Verbs</a:t>
            </a:r>
            <a:endParaRPr lang="en-US" sz="1400" b="1" dirty="0">
              <a:solidFill>
                <a:schemeClr val="accent5"/>
              </a:solidFill>
            </a:endParaRPr>
          </a:p>
        </p:txBody>
      </p:sp>
      <p:cxnSp>
        <p:nvCxnSpPr>
          <p:cNvPr id="42" name="Straight Arrow Connector 41"/>
          <p:cNvCxnSpPr/>
          <p:nvPr/>
        </p:nvCxnSpPr>
        <p:spPr>
          <a:xfrm rot="10800000" flipV="1">
            <a:off x="4326340" y="2866030"/>
            <a:ext cx="723332" cy="545910"/>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sp>
        <p:nvSpPr>
          <p:cNvPr id="61" name="Rectangle 60"/>
          <p:cNvSpPr/>
          <p:nvPr/>
        </p:nvSpPr>
        <p:spPr bwMode="auto">
          <a:xfrm>
            <a:off x="396821" y="2292479"/>
            <a:ext cx="5760593" cy="2907318"/>
          </a:xfrm>
          <a:prstGeom prst="rect">
            <a:avLst/>
          </a:prstGeom>
          <a:noFill/>
          <a:ln>
            <a:solidFill>
              <a:schemeClr val="accent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solidFill>
                <a:srgbClr val="FFFFFF"/>
              </a:solidFill>
            </a:endParaRPr>
          </a:p>
        </p:txBody>
      </p:sp>
      <p:sp>
        <p:nvSpPr>
          <p:cNvPr id="62" name="Rectangle 61"/>
          <p:cNvSpPr/>
          <p:nvPr/>
        </p:nvSpPr>
        <p:spPr bwMode="auto">
          <a:xfrm>
            <a:off x="396820" y="5256317"/>
            <a:ext cx="2537449" cy="819211"/>
          </a:xfrm>
          <a:prstGeom prst="rect">
            <a:avLst/>
          </a:prstGeom>
          <a:gradFill>
            <a:gsLst>
              <a:gs pos="0">
                <a:schemeClr val="accent2">
                  <a:shade val="47500"/>
                  <a:satMod val="137000"/>
                  <a:alpha val="27000"/>
                </a:schemeClr>
              </a:gs>
              <a:gs pos="67000">
                <a:schemeClr val="accent2">
                  <a:shade val="69000"/>
                  <a:satMod val="137000"/>
                  <a:alpha val="24000"/>
                </a:schemeClr>
              </a:gs>
              <a:gs pos="100000">
                <a:schemeClr val="accent2">
                  <a:shade val="98000"/>
                  <a:satMod val="137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Indexer APIs</a:t>
            </a:r>
          </a:p>
        </p:txBody>
      </p:sp>
      <p:sp>
        <p:nvSpPr>
          <p:cNvPr id="63" name="Rectangle 62"/>
          <p:cNvSpPr/>
          <p:nvPr/>
        </p:nvSpPr>
        <p:spPr bwMode="auto">
          <a:xfrm>
            <a:off x="3002507" y="5258592"/>
            <a:ext cx="3154907" cy="819211"/>
          </a:xfrm>
          <a:prstGeom prst="rect">
            <a:avLst/>
          </a:prstGeom>
          <a:gradFill>
            <a:gsLst>
              <a:gs pos="0">
                <a:schemeClr val="accent2">
                  <a:shade val="47500"/>
                  <a:satMod val="137000"/>
                  <a:alpha val="27000"/>
                </a:schemeClr>
              </a:gs>
              <a:gs pos="67000">
                <a:schemeClr val="accent2">
                  <a:shade val="69000"/>
                  <a:satMod val="137000"/>
                  <a:alpha val="24000"/>
                </a:schemeClr>
              </a:gs>
              <a:gs pos="100000">
                <a:schemeClr val="accent2">
                  <a:shade val="98000"/>
                  <a:satMod val="137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File System APIs</a:t>
            </a:r>
          </a:p>
        </p:txBody>
      </p:sp>
      <p:sp>
        <p:nvSpPr>
          <p:cNvPr id="64" name="Rectangle 63"/>
          <p:cNvSpPr/>
          <p:nvPr/>
        </p:nvSpPr>
        <p:spPr bwMode="auto">
          <a:xfrm>
            <a:off x="396821" y="1405374"/>
            <a:ext cx="5760593" cy="819211"/>
          </a:xfrm>
          <a:prstGeom prst="rect">
            <a:avLst/>
          </a:prstGeom>
          <a:gradFill>
            <a:gsLst>
              <a:gs pos="0">
                <a:schemeClr val="accent2">
                  <a:shade val="47500"/>
                  <a:satMod val="137000"/>
                  <a:alpha val="27000"/>
                </a:schemeClr>
              </a:gs>
              <a:gs pos="67000">
                <a:schemeClr val="accent2">
                  <a:shade val="69000"/>
                  <a:satMod val="137000"/>
                  <a:alpha val="24000"/>
                </a:schemeClr>
              </a:gs>
              <a:gs pos="100000">
                <a:schemeClr val="accent2">
                  <a:shade val="98000"/>
                  <a:satMod val="137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User Interface APIs</a:t>
            </a:r>
          </a:p>
        </p:txBody>
      </p:sp>
      <p:sp>
        <p:nvSpPr>
          <p:cNvPr id="66" name="Rounded Rectangle 65"/>
          <p:cNvSpPr/>
          <p:nvPr/>
        </p:nvSpPr>
        <p:spPr bwMode="auto">
          <a:xfrm>
            <a:off x="3887545" y="4406867"/>
            <a:ext cx="681534" cy="213978"/>
          </a:xfrm>
          <a:prstGeom prst="roundRect">
            <a:avLst/>
          </a:prstGeom>
          <a:gradFill flip="none" rotWithShape="1">
            <a:gsLst>
              <a:gs pos="0">
                <a:schemeClr val="accent5">
                  <a:tint val="66000"/>
                  <a:satMod val="160000"/>
                </a:schemeClr>
              </a:gs>
              <a:gs pos="50000">
                <a:schemeClr val="accent5">
                  <a:tint val="44500"/>
                  <a:satMod val="160000"/>
                  <a:alpha val="43000"/>
                </a:schemeClr>
              </a:gs>
              <a:gs pos="100000">
                <a:schemeClr val="accent5">
                  <a:tint val="23500"/>
                  <a:satMod val="160000"/>
                  <a:alpha val="11000"/>
                </a:schemeClr>
              </a:gs>
            </a:gsLst>
            <a:lin ang="18900000" scaled="1"/>
            <a:tileRect/>
          </a:gradFill>
          <a:ln w="12700">
            <a:solidFill>
              <a:schemeClr val="accent5"/>
            </a:solidFill>
            <a:prstDash val="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ndParaRPr>
          </a:p>
        </p:txBody>
      </p:sp>
      <p:sp>
        <p:nvSpPr>
          <p:cNvPr id="67" name="TextBox 66"/>
          <p:cNvSpPr txBox="1"/>
          <p:nvPr/>
        </p:nvSpPr>
        <p:spPr>
          <a:xfrm>
            <a:off x="3714744" y="4643446"/>
            <a:ext cx="1143008" cy="369332"/>
          </a:xfrm>
          <a:prstGeom prst="rect">
            <a:avLst/>
          </a:prstGeom>
          <a:noFill/>
          <a:ln w="28575">
            <a:noFill/>
          </a:ln>
        </p:spPr>
        <p:txBody>
          <a:bodyPr wrap="square" rtlCol="0">
            <a:spAutoFit/>
          </a:bodyPr>
          <a:lstStyle/>
          <a:p>
            <a:pPr algn="ctr"/>
            <a:r>
              <a:rPr lang="en-US" b="1" dirty="0" smtClean="0">
                <a:solidFill>
                  <a:schemeClr val="accent5"/>
                </a:solidFill>
              </a:rPr>
              <a:t>Stream</a:t>
            </a:r>
            <a:endParaRPr lang="en-US" sz="1400" b="1" dirty="0">
              <a:solidFill>
                <a:schemeClr val="accent5"/>
              </a:solidFill>
            </a:endParaRPr>
          </a:p>
        </p:txBody>
      </p:sp>
      <p:cxnSp>
        <p:nvCxnSpPr>
          <p:cNvPr id="79" name="Straight Arrow Connector 78"/>
          <p:cNvCxnSpPr/>
          <p:nvPr/>
        </p:nvCxnSpPr>
        <p:spPr>
          <a:xfrm rot="16200000" flipV="1">
            <a:off x="3991971" y="4046561"/>
            <a:ext cx="450377" cy="2"/>
          </a:xfrm>
          <a:prstGeom prst="straightConnector1">
            <a:avLst/>
          </a:prstGeom>
          <a:ln>
            <a:headEnd type="arrow"/>
            <a:tailEnd type="arrow"/>
          </a:ln>
        </p:spPr>
        <p:style>
          <a:lnRef idx="1">
            <a:schemeClr val="accent5"/>
          </a:lnRef>
          <a:fillRef idx="0">
            <a:schemeClr val="accent5"/>
          </a:fillRef>
          <a:effectRef idx="0">
            <a:schemeClr val="accent5"/>
          </a:effectRef>
          <a:fontRef idx="minor">
            <a:schemeClr val="tx1"/>
          </a:fontRef>
        </p:style>
      </p:cxnSp>
      <p:sp>
        <p:nvSpPr>
          <p:cNvPr id="87" name="Rectangle 86"/>
          <p:cNvSpPr/>
          <p:nvPr/>
        </p:nvSpPr>
        <p:spPr bwMode="auto">
          <a:xfrm>
            <a:off x="6670243" y="1416747"/>
            <a:ext cx="2116599" cy="51937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User Interface APIs</a:t>
            </a:r>
          </a:p>
        </p:txBody>
      </p:sp>
      <p:sp>
        <p:nvSpPr>
          <p:cNvPr id="88" name="Rectangle 87"/>
          <p:cNvSpPr/>
          <p:nvPr/>
        </p:nvSpPr>
        <p:spPr bwMode="auto">
          <a:xfrm>
            <a:off x="6670243" y="1978798"/>
            <a:ext cx="2116599" cy="51937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Shell APIs</a:t>
            </a:r>
          </a:p>
        </p:txBody>
      </p:sp>
      <p:sp>
        <p:nvSpPr>
          <p:cNvPr id="89" name="Rectangle 88"/>
          <p:cNvSpPr/>
          <p:nvPr/>
        </p:nvSpPr>
        <p:spPr bwMode="auto">
          <a:xfrm>
            <a:off x="6670243" y="2540849"/>
            <a:ext cx="836372" cy="51937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rPr>
              <a:t>Indexer APIs</a:t>
            </a:r>
          </a:p>
        </p:txBody>
      </p:sp>
      <p:sp>
        <p:nvSpPr>
          <p:cNvPr id="90" name="Rectangle 89"/>
          <p:cNvSpPr/>
          <p:nvPr/>
        </p:nvSpPr>
        <p:spPr bwMode="auto">
          <a:xfrm>
            <a:off x="7562696" y="2540849"/>
            <a:ext cx="1224146" cy="51937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rPr>
              <a:t>File System APIs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and Folder Picking APIs</a:t>
            </a:r>
            <a:endParaRPr lang="en-US" dirty="0"/>
          </a:p>
        </p:txBody>
      </p:sp>
      <p:sp>
        <p:nvSpPr>
          <p:cNvPr id="3" name="Text Placeholder 2"/>
          <p:cNvSpPr>
            <a:spLocks noGrp="1"/>
          </p:cNvSpPr>
          <p:nvPr>
            <p:ph idx="1"/>
          </p:nvPr>
        </p:nvSpPr>
        <p:spPr>
          <a:xfrm>
            <a:off x="730044" y="1412875"/>
            <a:ext cx="7681532" cy="3941720"/>
          </a:xfrm>
        </p:spPr>
        <p:txBody>
          <a:bodyPr/>
          <a:lstStyle/>
          <a:p>
            <a:pPr>
              <a:buNone/>
            </a:pPr>
            <a:r>
              <a:rPr lang="en-US" dirty="0" smtClean="0"/>
              <a:t>Your application should support:</a:t>
            </a:r>
          </a:p>
          <a:p>
            <a:pPr lvl="1"/>
            <a:r>
              <a:rPr lang="en-US" dirty="0" smtClean="0"/>
              <a:t>Browsing of the full namespace</a:t>
            </a:r>
          </a:p>
          <a:p>
            <a:pPr lvl="1"/>
            <a:r>
              <a:rPr lang="en-US" dirty="0" smtClean="0"/>
              <a:t>Picking any shell item in the namespace</a:t>
            </a:r>
          </a:p>
          <a:p>
            <a:pPr lvl="1"/>
            <a:r>
              <a:rPr lang="en-US" dirty="0" smtClean="0"/>
              <a:t>Integrate search</a:t>
            </a:r>
          </a:p>
          <a:p>
            <a:pPr>
              <a:buNone/>
            </a:pPr>
            <a:r>
              <a:rPr lang="en-US" dirty="0" smtClean="0"/>
              <a:t>Windows 7 makes this easy via:</a:t>
            </a:r>
          </a:p>
          <a:p>
            <a:pPr lvl="1"/>
            <a:r>
              <a:rPr lang="en-US" dirty="0" smtClean="0"/>
              <a:t>Common File Dialog</a:t>
            </a:r>
          </a:p>
          <a:p>
            <a:pPr lvl="1"/>
            <a:r>
              <a:rPr lang="en-US" dirty="0" smtClean="0"/>
              <a:t>Explorer Browser Control</a:t>
            </a:r>
          </a:p>
          <a:p>
            <a:pPr lvl="1"/>
            <a:r>
              <a:rPr lang="en-US" dirty="0" smtClean="0"/>
              <a:t>Search APIs – index, file system, metadata, thumbnails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Libraries Aware</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a:t>Windows </a:t>
            </a:r>
            <a:r>
              <a:rPr smtClean="0"/>
              <a:t>Shell</a:t>
            </a:r>
            <a:br>
              <a:rPr smtClean="0"/>
            </a:br>
            <a:r>
              <a:rPr sz="3600" smtClean="0">
                <a:solidFill>
                  <a:schemeClr val="tx2"/>
                </a:solidFill>
              </a:rPr>
              <a:t>Overview</a:t>
            </a:r>
            <a:endParaRPr lang="en-US" dirty="0">
              <a:solidFill>
                <a:schemeClr val="tx2"/>
              </a:solidFill>
            </a:endParaRPr>
          </a:p>
        </p:txBody>
      </p:sp>
      <p:sp>
        <p:nvSpPr>
          <p:cNvPr id="3" name="Text Placeholder 2"/>
          <p:cNvSpPr>
            <a:spLocks noGrp="1"/>
          </p:cNvSpPr>
          <p:nvPr>
            <p:ph type="body" sz="quarter" idx="10"/>
          </p:nvPr>
        </p:nvSpPr>
        <p:spPr>
          <a:xfrm>
            <a:off x="381000" y="1793604"/>
            <a:ext cx="8382000" cy="3207032"/>
          </a:xfrm>
        </p:spPr>
        <p:txBody>
          <a:bodyPr/>
          <a:lstStyle/>
          <a:p>
            <a:r>
              <a:rPr lang="en-US" dirty="0" smtClean="0"/>
              <a:t>The Windows Shell is the user’s and developer’s gate to the system</a:t>
            </a:r>
          </a:p>
          <a:p>
            <a:pPr lvl="1"/>
            <a:r>
              <a:rPr lang="en-US" b="1" i="1" dirty="0" smtClean="0"/>
              <a:t>Folders </a:t>
            </a:r>
            <a:r>
              <a:rPr lang="en-US" dirty="0" smtClean="0"/>
              <a:t>and </a:t>
            </a:r>
            <a:r>
              <a:rPr lang="en-US" b="1" i="1" dirty="0" smtClean="0"/>
              <a:t>files </a:t>
            </a:r>
            <a:r>
              <a:rPr lang="en-US" dirty="0" smtClean="0"/>
              <a:t>to access local computer</a:t>
            </a:r>
          </a:p>
          <a:p>
            <a:pPr lvl="1"/>
            <a:r>
              <a:rPr lang="en-US" b="1" i="1" dirty="0" smtClean="0"/>
              <a:t>Virtual objects</a:t>
            </a:r>
            <a:r>
              <a:rPr lang="en-US" dirty="0" smtClean="0"/>
              <a:t> to access network printers, network computers, Control Panel, Recycle Bin</a:t>
            </a:r>
            <a:endParaRPr lang="en-US" sz="3200" dirty="0" smtClean="0"/>
          </a:p>
          <a:p>
            <a:r>
              <a:rPr lang="en-US" dirty="0" smtClean="0"/>
              <a:t>Windows Explorer provides a graphical representation of the Shell namespace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Windows Shell</a:t>
            </a:r>
            <a:br>
              <a:rPr smtClean="0"/>
            </a:br>
            <a:r>
              <a:rPr sz="3600" smtClean="0">
                <a:solidFill>
                  <a:schemeClr val="tx2"/>
                </a:solidFill>
              </a:rPr>
              <a:t>Extensibility</a:t>
            </a:r>
            <a:endParaRPr lang="en-US" sz="3600" dirty="0">
              <a:solidFill>
                <a:schemeClr val="tx2"/>
              </a:solidFill>
            </a:endParaRPr>
          </a:p>
        </p:txBody>
      </p:sp>
      <p:sp>
        <p:nvSpPr>
          <p:cNvPr id="3" name="Text Placeholder 2"/>
          <p:cNvSpPr>
            <a:spLocks noGrp="1"/>
          </p:cNvSpPr>
          <p:nvPr>
            <p:ph type="body" sz="quarter" idx="10"/>
          </p:nvPr>
        </p:nvSpPr>
        <p:spPr>
          <a:xfrm>
            <a:off x="381000" y="1777566"/>
            <a:ext cx="8382000" cy="3151632"/>
          </a:xfrm>
        </p:spPr>
        <p:txBody>
          <a:bodyPr/>
          <a:lstStyle/>
          <a:p>
            <a:r>
              <a:rPr lang="en-US" dirty="0" smtClean="0"/>
              <a:t>Search providers</a:t>
            </a:r>
          </a:p>
          <a:p>
            <a:r>
              <a:rPr lang="en-US" dirty="0" smtClean="0"/>
              <a:t>Preview handlers</a:t>
            </a:r>
          </a:p>
          <a:p>
            <a:r>
              <a:rPr lang="en-US" dirty="0" smtClean="0"/>
              <a:t>Explorer extensions</a:t>
            </a:r>
          </a:p>
          <a:p>
            <a:r>
              <a:rPr lang="en-US" dirty="0" smtClean="0"/>
              <a:t>Desktop gadgets</a:t>
            </a:r>
          </a:p>
          <a:p>
            <a:r>
              <a:rPr lang="en-US" dirty="0" smtClean="0"/>
              <a:t>Taskbar desk-bands</a:t>
            </a:r>
          </a:p>
          <a:p>
            <a:r>
              <a:rPr lang="en-US" dirty="0" smtClean="0"/>
              <a:t>Control Panel applets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a:t>Windows </a:t>
            </a:r>
            <a:r>
              <a:rPr smtClean="0"/>
              <a:t>Shell</a:t>
            </a:r>
            <a:br>
              <a:rPr smtClean="0"/>
            </a:br>
            <a:r>
              <a:rPr sz="3600" smtClean="0">
                <a:solidFill>
                  <a:schemeClr val="tx2"/>
                </a:solidFill>
              </a:rPr>
              <a:t>Application Interaction</a:t>
            </a:r>
            <a:endParaRPr lang="en-US" dirty="0">
              <a:solidFill>
                <a:schemeClr val="tx2"/>
              </a:solidFill>
            </a:endParaRPr>
          </a:p>
        </p:txBody>
      </p:sp>
      <p:sp>
        <p:nvSpPr>
          <p:cNvPr id="3" name="Text Placeholder 2"/>
          <p:cNvSpPr>
            <a:spLocks noGrp="1"/>
          </p:cNvSpPr>
          <p:nvPr>
            <p:ph type="body" sz="quarter" idx="10"/>
          </p:nvPr>
        </p:nvSpPr>
        <p:spPr>
          <a:xfrm>
            <a:off x="381000" y="1701779"/>
            <a:ext cx="8382000" cy="3828740"/>
          </a:xfrm>
        </p:spPr>
        <p:txBody>
          <a:bodyPr/>
          <a:lstStyle/>
          <a:p>
            <a:r>
              <a:rPr lang="en-US" dirty="0" smtClean="0"/>
              <a:t>Application support</a:t>
            </a:r>
          </a:p>
          <a:p>
            <a:pPr lvl="1"/>
            <a:r>
              <a:rPr lang="en-US" dirty="0" smtClean="0"/>
              <a:t>Common File Dialogs</a:t>
            </a:r>
          </a:p>
          <a:p>
            <a:pPr lvl="1"/>
            <a:r>
              <a:rPr lang="en-US" dirty="0" smtClean="0"/>
              <a:t>Known folders and Libraries</a:t>
            </a:r>
          </a:p>
          <a:p>
            <a:pPr lvl="1"/>
            <a:r>
              <a:rPr lang="en-US" dirty="0" smtClean="0"/>
              <a:t>Property system</a:t>
            </a:r>
          </a:p>
          <a:p>
            <a:r>
              <a:rPr lang="en-US" dirty="0" smtClean="0"/>
              <a:t>Terminology </a:t>
            </a:r>
          </a:p>
          <a:p>
            <a:pPr lvl="1"/>
            <a:r>
              <a:rPr lang="en-US" dirty="0" err="1" smtClean="0"/>
              <a:t>IShellItem</a:t>
            </a:r>
            <a:r>
              <a:rPr lang="en-US" dirty="0" smtClean="0"/>
              <a:t> – represents folders and files</a:t>
            </a:r>
          </a:p>
          <a:p>
            <a:pPr lvl="1"/>
            <a:r>
              <a:rPr lang="en-US" dirty="0" err="1" smtClean="0"/>
              <a:t>IShellLink</a:t>
            </a:r>
            <a:r>
              <a:rPr lang="en-US" dirty="0" smtClean="0"/>
              <a:t> – represents shell shortcuts</a:t>
            </a:r>
          </a:p>
          <a:p>
            <a:pPr lvl="1"/>
            <a:r>
              <a:rPr lang="en-US" dirty="0" err="1" smtClean="0"/>
              <a:t>IShellFolder</a:t>
            </a:r>
            <a:r>
              <a:rPr lang="en-US" dirty="0" smtClean="0"/>
              <a:t> – represents folders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Libraries Under the Hood	</a:t>
            </a:r>
            <a:endParaRPr lang="en-US" dirty="0"/>
          </a:p>
        </p:txBody>
      </p:sp>
      <p:sp>
        <p:nvSpPr>
          <p:cNvPr id="6" name="Text Placeholder 5"/>
          <p:cNvSpPr>
            <a:spLocks noGrp="1"/>
          </p:cNvSpPr>
          <p:nvPr>
            <p:ph type="body" sz="quarter" idx="10"/>
          </p:nvPr>
        </p:nvSpPr>
        <p:spPr>
          <a:xfrm>
            <a:off x="381000" y="1214422"/>
            <a:ext cx="8382000" cy="2794611"/>
          </a:xfrm>
        </p:spPr>
        <p:txBody>
          <a:bodyPr/>
          <a:lstStyle/>
          <a:p>
            <a:r>
              <a:rPr lang="en-US" dirty="0" smtClean="0"/>
              <a:t>Library information is kept in a file</a:t>
            </a:r>
          </a:p>
          <a:p>
            <a:pPr lvl="1"/>
            <a:r>
              <a:rPr lang="en-US" dirty="0" smtClean="0"/>
              <a:t>The format of the .library-ms file is a private data structure and subject to changes</a:t>
            </a:r>
          </a:p>
          <a:p>
            <a:pPr lvl="1"/>
            <a:r>
              <a:rPr lang="en-US" dirty="0" smtClean="0"/>
              <a:t>Use the Shell Library APIs to manage libraries</a:t>
            </a:r>
          </a:p>
          <a:p>
            <a:r>
              <a:rPr lang="en-US" dirty="0" smtClean="0"/>
              <a:t>By design, you should use the file to: </a:t>
            </a:r>
          </a:p>
          <a:p>
            <a:pPr lvl="1"/>
            <a:r>
              <a:rPr lang="en-US" dirty="0" smtClean="0"/>
              <a:t>Delete, rename, or wait for change notification</a:t>
            </a:r>
          </a:p>
        </p:txBody>
      </p:sp>
      <p:sp>
        <p:nvSpPr>
          <p:cNvPr id="4" name="TextBox 3"/>
          <p:cNvSpPr txBox="1"/>
          <p:nvPr/>
        </p:nvSpPr>
        <p:spPr>
          <a:xfrm>
            <a:off x="285720" y="4143380"/>
            <a:ext cx="8643966" cy="2003625"/>
          </a:xfrm>
          <a:prstGeom prst="rect">
            <a:avLst/>
          </a:prstGeom>
          <a:gradFill flip="none" rotWithShape="1">
            <a:gsLst>
              <a:gs pos="0">
                <a:srgbClr val="5E9EFF"/>
              </a:gs>
              <a:gs pos="39999">
                <a:srgbClr val="85C2FF"/>
              </a:gs>
              <a:gs pos="70000">
                <a:srgbClr val="C4D6EB"/>
              </a:gs>
              <a:gs pos="100000">
                <a:srgbClr val="FFEBFA"/>
              </a:gs>
            </a:gsLst>
            <a:lin ang="2700000" scaled="0"/>
            <a:tileRect/>
          </a:gradFill>
        </p:spPr>
        <p:txBody>
          <a:bodyPr wrap="square" rtlCol="0">
            <a:spAutoFit/>
          </a:bodyPr>
          <a:lstStyle/>
          <a:p>
            <a:pPr>
              <a:lnSpc>
                <a:spcPct val="115000"/>
              </a:lnSpc>
              <a:spcAft>
                <a:spcPts val="0"/>
              </a:spcAft>
            </a:pPr>
            <a:r>
              <a:rPr lang="en-US" dirty="0" smtClean="0">
                <a:solidFill>
                  <a:srgbClr val="0000FF"/>
                </a:solidFill>
                <a:latin typeface="Consolas"/>
                <a:ea typeface="Calibri"/>
                <a:cs typeface="Arial"/>
              </a:rPr>
              <a:t>&lt;</a:t>
            </a:r>
            <a:r>
              <a:rPr lang="en-US" dirty="0" err="1" smtClean="0">
                <a:solidFill>
                  <a:srgbClr val="A31515"/>
                </a:solidFill>
                <a:latin typeface="Consolas"/>
                <a:ea typeface="Calibri"/>
                <a:cs typeface="Arial"/>
              </a:rPr>
              <a:t>libraryDescription</a:t>
            </a:r>
            <a:r>
              <a:rPr lang="en-US" dirty="0" smtClean="0">
                <a:solidFill>
                  <a:srgbClr val="0000FF"/>
                </a:solidFill>
                <a:latin typeface="Consolas"/>
                <a:ea typeface="Calibri"/>
                <a:cs typeface="Arial"/>
              </a:rPr>
              <a:t>&gt;</a:t>
            </a:r>
            <a:endParaRPr lang="en-US" sz="1200" dirty="0" smtClean="0">
              <a:latin typeface="Calibri"/>
              <a:ea typeface="Calibri"/>
              <a:cs typeface="Arial"/>
            </a:endParaRPr>
          </a:p>
          <a:p>
            <a:pPr>
              <a:lnSpc>
                <a:spcPct val="115000"/>
              </a:lnSpc>
              <a:spcAft>
                <a:spcPts val="0"/>
              </a:spcAft>
            </a:pPr>
            <a:r>
              <a:rPr lang="en-US" dirty="0" smtClean="0">
                <a:solidFill>
                  <a:srgbClr val="0000FF"/>
                </a:solidFill>
                <a:latin typeface="Consolas"/>
                <a:ea typeface="Calibri"/>
                <a:cs typeface="Arial"/>
              </a:rPr>
              <a:t>  &lt;</a:t>
            </a:r>
            <a:r>
              <a:rPr lang="en-US" dirty="0" smtClean="0">
                <a:solidFill>
                  <a:srgbClr val="A31515"/>
                </a:solidFill>
                <a:latin typeface="Consolas"/>
                <a:ea typeface="Calibri"/>
                <a:cs typeface="Arial"/>
              </a:rPr>
              <a:t>name</a:t>
            </a:r>
            <a:r>
              <a:rPr lang="en-US" dirty="0" smtClean="0">
                <a:solidFill>
                  <a:srgbClr val="0000FF"/>
                </a:solidFill>
                <a:latin typeface="Consolas"/>
                <a:ea typeface="Calibri"/>
                <a:cs typeface="Arial"/>
              </a:rPr>
              <a:t>&gt;</a:t>
            </a:r>
            <a:r>
              <a:rPr lang="en-US" dirty="0" smtClean="0">
                <a:latin typeface="Consolas"/>
                <a:ea typeface="Calibri"/>
                <a:cs typeface="Arial"/>
              </a:rPr>
              <a:t>@shell32.dll,-34575</a:t>
            </a:r>
            <a:r>
              <a:rPr lang="en-US" dirty="0" smtClean="0">
                <a:solidFill>
                  <a:srgbClr val="0000FF"/>
                </a:solidFill>
                <a:latin typeface="Consolas"/>
                <a:ea typeface="Calibri"/>
                <a:cs typeface="Arial"/>
              </a:rPr>
              <a:t>&lt;/</a:t>
            </a:r>
            <a:r>
              <a:rPr lang="en-US" dirty="0" smtClean="0">
                <a:solidFill>
                  <a:srgbClr val="A31515"/>
                </a:solidFill>
                <a:latin typeface="Consolas"/>
                <a:ea typeface="Calibri"/>
                <a:cs typeface="Arial"/>
              </a:rPr>
              <a:t>name</a:t>
            </a:r>
            <a:r>
              <a:rPr lang="en-US" dirty="0" smtClean="0">
                <a:solidFill>
                  <a:srgbClr val="0000FF"/>
                </a:solidFill>
                <a:latin typeface="Consolas"/>
                <a:ea typeface="Calibri"/>
                <a:cs typeface="Arial"/>
              </a:rPr>
              <a:t>&gt;</a:t>
            </a:r>
            <a:endParaRPr lang="en-US" sz="1200" dirty="0" smtClean="0">
              <a:latin typeface="Calibri"/>
              <a:ea typeface="Calibri"/>
              <a:cs typeface="Arial"/>
            </a:endParaRPr>
          </a:p>
          <a:p>
            <a:pPr>
              <a:lnSpc>
                <a:spcPct val="115000"/>
              </a:lnSpc>
              <a:spcAft>
                <a:spcPts val="0"/>
              </a:spcAft>
            </a:pPr>
            <a:r>
              <a:rPr lang="en-US" dirty="0" smtClean="0">
                <a:solidFill>
                  <a:srgbClr val="0000FF"/>
                </a:solidFill>
                <a:latin typeface="Consolas"/>
                <a:ea typeface="Calibri"/>
                <a:cs typeface="Arial"/>
              </a:rPr>
              <a:t>  &lt;</a:t>
            </a:r>
            <a:r>
              <a:rPr lang="en-US" dirty="0" err="1" smtClean="0">
                <a:solidFill>
                  <a:srgbClr val="A31515"/>
                </a:solidFill>
                <a:latin typeface="Consolas"/>
                <a:ea typeface="Calibri"/>
                <a:cs typeface="Arial"/>
              </a:rPr>
              <a:t>isLibraryPinned</a:t>
            </a:r>
            <a:r>
              <a:rPr lang="en-US" dirty="0" smtClean="0">
                <a:solidFill>
                  <a:srgbClr val="0000FF"/>
                </a:solidFill>
                <a:latin typeface="Consolas"/>
                <a:ea typeface="Calibri"/>
                <a:cs typeface="Arial"/>
              </a:rPr>
              <a:t>&gt;</a:t>
            </a:r>
            <a:r>
              <a:rPr lang="en-US" dirty="0" smtClean="0">
                <a:latin typeface="Consolas"/>
                <a:ea typeface="Calibri"/>
                <a:cs typeface="Arial"/>
              </a:rPr>
              <a:t>-1</a:t>
            </a:r>
            <a:r>
              <a:rPr lang="en-US" dirty="0" smtClean="0">
                <a:solidFill>
                  <a:srgbClr val="0000FF"/>
                </a:solidFill>
                <a:latin typeface="Consolas"/>
                <a:ea typeface="Calibri"/>
                <a:cs typeface="Arial"/>
              </a:rPr>
              <a:t>&lt;/</a:t>
            </a:r>
            <a:r>
              <a:rPr lang="en-US" dirty="0" err="1" smtClean="0">
                <a:solidFill>
                  <a:srgbClr val="A31515"/>
                </a:solidFill>
                <a:latin typeface="Consolas"/>
                <a:ea typeface="Calibri"/>
                <a:cs typeface="Arial"/>
              </a:rPr>
              <a:t>isLibraryPinned</a:t>
            </a:r>
            <a:r>
              <a:rPr lang="en-US" dirty="0" smtClean="0">
                <a:solidFill>
                  <a:srgbClr val="0000FF"/>
                </a:solidFill>
                <a:latin typeface="Consolas"/>
                <a:ea typeface="Calibri"/>
                <a:cs typeface="Arial"/>
              </a:rPr>
              <a:t>&gt;</a:t>
            </a:r>
            <a:endParaRPr lang="en-US" sz="1200" dirty="0" smtClean="0">
              <a:latin typeface="Calibri"/>
              <a:ea typeface="Calibri"/>
              <a:cs typeface="Arial"/>
            </a:endParaRPr>
          </a:p>
          <a:p>
            <a:pPr>
              <a:lnSpc>
                <a:spcPct val="115000"/>
              </a:lnSpc>
              <a:spcAft>
                <a:spcPts val="0"/>
              </a:spcAft>
            </a:pPr>
            <a:r>
              <a:rPr lang="en-US" dirty="0" smtClean="0">
                <a:solidFill>
                  <a:srgbClr val="0000FF"/>
                </a:solidFill>
                <a:latin typeface="Consolas"/>
                <a:ea typeface="Calibri"/>
                <a:cs typeface="Arial"/>
              </a:rPr>
              <a:t>  &lt;</a:t>
            </a:r>
            <a:r>
              <a:rPr lang="en-US" dirty="0" err="1" smtClean="0">
                <a:solidFill>
                  <a:srgbClr val="A31515"/>
                </a:solidFill>
                <a:latin typeface="Consolas"/>
                <a:ea typeface="Calibri"/>
                <a:cs typeface="Arial"/>
              </a:rPr>
              <a:t>iconReference</a:t>
            </a:r>
            <a:r>
              <a:rPr lang="en-US" dirty="0" smtClean="0">
                <a:solidFill>
                  <a:srgbClr val="0000FF"/>
                </a:solidFill>
                <a:latin typeface="Consolas"/>
                <a:ea typeface="Calibri"/>
                <a:cs typeface="Arial"/>
              </a:rPr>
              <a:t>&gt;</a:t>
            </a:r>
            <a:r>
              <a:rPr lang="en-US" dirty="0" smtClean="0">
                <a:latin typeface="Consolas"/>
                <a:ea typeface="Calibri"/>
                <a:cs typeface="Arial"/>
              </a:rPr>
              <a:t>imageres.dll,-1002</a:t>
            </a:r>
            <a:r>
              <a:rPr lang="en-US" dirty="0" smtClean="0">
                <a:solidFill>
                  <a:srgbClr val="0000FF"/>
                </a:solidFill>
                <a:latin typeface="Consolas"/>
                <a:ea typeface="Calibri"/>
                <a:cs typeface="Arial"/>
              </a:rPr>
              <a:t>&lt;/</a:t>
            </a:r>
            <a:r>
              <a:rPr lang="en-US" dirty="0" err="1" smtClean="0">
                <a:solidFill>
                  <a:srgbClr val="A31515"/>
                </a:solidFill>
                <a:latin typeface="Consolas"/>
                <a:ea typeface="Calibri"/>
                <a:cs typeface="Arial"/>
              </a:rPr>
              <a:t>iconReference</a:t>
            </a:r>
            <a:r>
              <a:rPr lang="en-US" dirty="0" smtClean="0">
                <a:solidFill>
                  <a:srgbClr val="0000FF"/>
                </a:solidFill>
                <a:latin typeface="Consolas"/>
                <a:ea typeface="Calibri"/>
                <a:cs typeface="Arial"/>
              </a:rPr>
              <a:t>&gt;</a:t>
            </a:r>
            <a:endParaRPr lang="en-US" sz="1200" dirty="0" smtClean="0">
              <a:latin typeface="Calibri"/>
              <a:ea typeface="Calibri"/>
              <a:cs typeface="Arial"/>
            </a:endParaRPr>
          </a:p>
          <a:p>
            <a:pPr>
              <a:lnSpc>
                <a:spcPct val="115000"/>
              </a:lnSpc>
              <a:spcAft>
                <a:spcPts val="0"/>
              </a:spcAft>
            </a:pPr>
            <a:r>
              <a:rPr lang="en-US" dirty="0" smtClean="0">
                <a:solidFill>
                  <a:srgbClr val="0000FF"/>
                </a:solidFill>
                <a:latin typeface="Consolas"/>
                <a:ea typeface="Calibri"/>
                <a:cs typeface="Arial"/>
              </a:rPr>
              <a:t>    &lt;</a:t>
            </a:r>
            <a:r>
              <a:rPr lang="en-US" dirty="0" err="1" smtClean="0">
                <a:solidFill>
                  <a:srgbClr val="A31515"/>
                </a:solidFill>
                <a:latin typeface="Consolas"/>
                <a:ea typeface="Calibri"/>
                <a:cs typeface="Arial"/>
              </a:rPr>
              <a:t>folderType</a:t>
            </a:r>
            <a:r>
              <a:rPr lang="en-US" dirty="0" smtClean="0">
                <a:solidFill>
                  <a:srgbClr val="0000FF"/>
                </a:solidFill>
                <a:latin typeface="Consolas"/>
                <a:ea typeface="Calibri"/>
                <a:cs typeface="Arial"/>
              </a:rPr>
              <a:t>&gt;</a:t>
            </a:r>
            <a:r>
              <a:rPr lang="en-US" dirty="0" smtClean="0">
                <a:latin typeface="Consolas"/>
                <a:ea typeface="Calibri"/>
                <a:cs typeface="Arial"/>
              </a:rPr>
              <a:t>{7d49d726-3c21-4f05-99aa-fdc2c9474656}</a:t>
            </a:r>
            <a:r>
              <a:rPr lang="en-US" dirty="0" smtClean="0">
                <a:solidFill>
                  <a:srgbClr val="0000FF"/>
                </a:solidFill>
                <a:latin typeface="Consolas"/>
                <a:ea typeface="Calibri"/>
                <a:cs typeface="Arial"/>
              </a:rPr>
              <a:t>&lt;/</a:t>
            </a:r>
            <a:r>
              <a:rPr lang="en-US" dirty="0" err="1" smtClean="0">
                <a:solidFill>
                  <a:srgbClr val="A31515"/>
                </a:solidFill>
                <a:latin typeface="Consolas"/>
                <a:ea typeface="Calibri"/>
                <a:cs typeface="Arial"/>
              </a:rPr>
              <a:t>folderType</a:t>
            </a:r>
            <a:r>
              <a:rPr lang="en-US" dirty="0" smtClean="0">
                <a:solidFill>
                  <a:srgbClr val="0000FF"/>
                </a:solidFill>
                <a:latin typeface="Consolas"/>
                <a:ea typeface="Calibri"/>
                <a:cs typeface="Arial"/>
              </a:rPr>
              <a:t>&gt;</a:t>
            </a:r>
          </a:p>
          <a:p>
            <a:pPr>
              <a:lnSpc>
                <a:spcPct val="115000"/>
              </a:lnSpc>
              <a:spcAft>
                <a:spcPts val="0"/>
              </a:spcAft>
            </a:pPr>
            <a:r>
              <a:rPr lang="en-US" dirty="0" smtClean="0">
                <a:solidFill>
                  <a:srgbClr val="0000FF"/>
                </a:solidFill>
                <a:latin typeface="Consolas"/>
                <a:ea typeface="Calibri"/>
                <a:cs typeface="Arial"/>
              </a:rPr>
              <a:t>     …</a:t>
            </a:r>
            <a:endParaRPr lang="en-US" sz="1200" dirty="0" smtClean="0">
              <a:latin typeface="Calibri"/>
              <a:ea typeface="Calibri"/>
              <a:cs typeface="Aria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Library APIs</a:t>
            </a:r>
            <a:endParaRPr lang="en-US" dirty="0"/>
          </a:p>
        </p:txBody>
      </p:sp>
      <p:sp>
        <p:nvSpPr>
          <p:cNvPr id="6" name="Text Placeholder 5"/>
          <p:cNvSpPr>
            <a:spLocks noGrp="1"/>
          </p:cNvSpPr>
          <p:nvPr>
            <p:ph type="body" sz="quarter" idx="10"/>
          </p:nvPr>
        </p:nvSpPr>
        <p:spPr>
          <a:xfrm>
            <a:off x="381000" y="1214422"/>
            <a:ext cx="8382000" cy="5158335"/>
          </a:xfrm>
        </p:spPr>
        <p:txBody>
          <a:bodyPr/>
          <a:lstStyle/>
          <a:p>
            <a:r>
              <a:rPr lang="en-US" dirty="0" smtClean="0"/>
              <a:t>Every operation that is exposed by the Shell UI (Windows Explorer) can be performed programmatically</a:t>
            </a:r>
          </a:p>
          <a:p>
            <a:r>
              <a:rPr lang="en-US" dirty="0" smtClean="0"/>
              <a:t>The Shell exposes several COM objects and helper functions to work with libraries:</a:t>
            </a:r>
          </a:p>
          <a:p>
            <a:pPr lvl="1"/>
            <a:r>
              <a:rPr lang="en-US" dirty="0" smtClean="0"/>
              <a:t>Create new library</a:t>
            </a:r>
          </a:p>
          <a:p>
            <a:pPr lvl="1"/>
            <a:r>
              <a:rPr lang="en-US" dirty="0" smtClean="0"/>
              <a:t>Open an existing library</a:t>
            </a:r>
          </a:p>
          <a:p>
            <a:pPr lvl="1"/>
            <a:r>
              <a:rPr lang="en-US" dirty="0" smtClean="0"/>
              <a:t>Add or remove folder from a library</a:t>
            </a:r>
          </a:p>
          <a:p>
            <a:pPr lvl="1"/>
            <a:r>
              <a:rPr lang="en-US" dirty="0" smtClean="0"/>
              <a:t>Get a folder list from a library</a:t>
            </a:r>
          </a:p>
          <a:p>
            <a:pPr lvl="1"/>
            <a:r>
              <a:rPr lang="en-US" dirty="0" smtClean="0"/>
              <a:t>Get and set library options</a:t>
            </a:r>
          </a:p>
          <a:p>
            <a:pPr lvl="1"/>
            <a:r>
              <a:rPr lang="en-US" dirty="0" smtClean="0"/>
              <a:t>Get and set the library icon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6000" smtClean="0"/>
              <a:t>Windows</a:t>
            </a:r>
            <a:r>
              <a:rPr lang="en-US" sz="6000" baseline="30000" dirty="0" smtClean="0"/>
              <a:t>®</a:t>
            </a:r>
            <a:r>
              <a:rPr sz="6000" smtClean="0"/>
              <a:t> 7 Libraries and Federated Search</a:t>
            </a:r>
            <a:endParaRPr lang="en-US" sz="6000" dirty="0"/>
          </a:p>
        </p:txBody>
      </p:sp>
      <p:sp>
        <p:nvSpPr>
          <p:cNvPr id="3" name="Subtitle 2"/>
          <p:cNvSpPr>
            <a:spLocks noGrp="1"/>
          </p:cNvSpPr>
          <p:nvPr>
            <p:ph type="subTitle" idx="1"/>
          </p:nvPr>
        </p:nvSpPr>
        <p:spPr/>
        <p:txBody>
          <a:bodyPr/>
          <a:lstStyle/>
          <a:p>
            <a:r>
              <a:rPr lang="en-US" dirty="0" smtClean="0"/>
              <a:t>Name</a:t>
            </a:r>
          </a:p>
          <a:p>
            <a:r>
              <a:rPr lang="en-US" dirty="0" smtClean="0"/>
              <a:t>Title</a:t>
            </a:r>
          </a:p>
          <a:p>
            <a:r>
              <a:rPr lang="en-US" dirty="0" smtClean="0"/>
              <a:t>Microsoft</a:t>
            </a:r>
            <a:r>
              <a:rPr lang="en-US" baseline="30000" dirty="0" smtClean="0"/>
              <a:t>®</a:t>
            </a:r>
            <a:r>
              <a:rPr lang="en-US" dirty="0" smtClean="0"/>
              <a: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Abstraction Layers</a:t>
            </a:r>
            <a:endParaRPr lang="en-US" dirty="0"/>
          </a:p>
        </p:txBody>
      </p:sp>
      <p:graphicFrame>
        <p:nvGraphicFramePr>
          <p:cNvPr id="4" name="Diagram 3"/>
          <p:cNvGraphicFramePr/>
          <p:nvPr/>
        </p:nvGraphicFramePr>
        <p:xfrm>
          <a:off x="381000" y="1428736"/>
          <a:ext cx="8382000" cy="407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Using the API </a:t>
            </a:r>
            <a:r>
              <a:rPr lang="en-US" dirty="0" smtClean="0"/>
              <a:t>–</a:t>
            </a:r>
            <a:r>
              <a:rPr smtClean="0"/>
              <a:t> Create Library</a:t>
            </a:r>
            <a:endParaRPr lang="en-US" dirty="0"/>
          </a:p>
        </p:txBody>
      </p:sp>
      <p:sp>
        <p:nvSpPr>
          <p:cNvPr id="3" name="Text Placeholder 2"/>
          <p:cNvSpPr>
            <a:spLocks noGrp="1"/>
          </p:cNvSpPr>
          <p:nvPr>
            <p:ph type="body" sz="quarter" idx="10"/>
          </p:nvPr>
        </p:nvSpPr>
        <p:spPr>
          <a:xfrm>
            <a:off x="381000" y="1411552"/>
            <a:ext cx="8382000" cy="5016758"/>
          </a:xfrm>
        </p:spPr>
        <p:txBody>
          <a:bodyPr/>
          <a:lstStyle/>
          <a:p>
            <a:r>
              <a:rPr lang="en-US" dirty="0" smtClean="0"/>
              <a:t>Shell APIs are COM based</a:t>
            </a:r>
          </a:p>
          <a:p>
            <a:r>
              <a:rPr lang="en-US" dirty="0" smtClean="0"/>
              <a:t>To use the Library objects, interfaces and functions you should:</a:t>
            </a:r>
          </a:p>
          <a:p>
            <a:pPr lvl="1"/>
            <a:r>
              <a:rPr lang="en-US" sz="2400" dirty="0" smtClean="0">
                <a:latin typeface="Consolas" pitchFamily="49" charset="0"/>
                <a:cs typeface="Consolas" pitchFamily="49" charset="0"/>
              </a:rPr>
              <a:t>#include &lt;</a:t>
            </a:r>
            <a:r>
              <a:rPr lang="en-US" sz="2400" dirty="0" err="1" smtClean="0">
                <a:latin typeface="Consolas" pitchFamily="49" charset="0"/>
                <a:cs typeface="Consolas" pitchFamily="49" charset="0"/>
              </a:rPr>
              <a:t>shobjidl.h</a:t>
            </a:r>
            <a:r>
              <a:rPr lang="en-US" sz="2400" dirty="0" smtClean="0">
                <a:latin typeface="Consolas" pitchFamily="49" charset="0"/>
                <a:cs typeface="Consolas" pitchFamily="49" charset="0"/>
              </a:rPr>
              <a:t>&gt; </a:t>
            </a:r>
          </a:p>
          <a:p>
            <a:pPr lvl="1"/>
            <a:r>
              <a:rPr lang="en-US" sz="2400" dirty="0" smtClean="0">
                <a:latin typeface="Consolas" pitchFamily="49" charset="0"/>
                <a:cs typeface="Consolas" pitchFamily="49" charset="0"/>
              </a:rPr>
              <a:t>#include &lt;</a:t>
            </a:r>
            <a:r>
              <a:rPr lang="en-US" sz="2400" dirty="0" err="1" smtClean="0">
                <a:latin typeface="Consolas" pitchFamily="49" charset="0"/>
                <a:cs typeface="Consolas" pitchFamily="49" charset="0"/>
              </a:rPr>
              <a:t>objbase.h</a:t>
            </a:r>
            <a:r>
              <a:rPr lang="en-US" sz="2400" dirty="0" smtClean="0">
                <a:latin typeface="Consolas" pitchFamily="49" charset="0"/>
                <a:cs typeface="Consolas" pitchFamily="49" charset="0"/>
              </a:rPr>
              <a:t>&gt; // IID_PPV_ARGS macro</a:t>
            </a:r>
          </a:p>
          <a:p>
            <a:r>
              <a:rPr lang="en-US" dirty="0" smtClean="0"/>
              <a:t>To create a new Library:</a:t>
            </a:r>
          </a:p>
          <a:p>
            <a:pPr lvl="1"/>
            <a:r>
              <a:rPr lang="en-US" sz="2000" dirty="0" smtClean="0">
                <a:latin typeface="Consolas" pitchFamily="49" charset="0"/>
                <a:cs typeface="Consolas" pitchFamily="49" charset="0"/>
              </a:rPr>
              <a:t>HRESULT </a:t>
            </a:r>
            <a:r>
              <a:rPr lang="en-US" sz="2400" b="1" dirty="0" err="1" smtClean="0">
                <a:latin typeface="Consolas" pitchFamily="49" charset="0"/>
                <a:cs typeface="Consolas" pitchFamily="49" charset="0"/>
              </a:rPr>
              <a:t>SHCreateLibrary</a:t>
            </a:r>
            <a:r>
              <a:rPr lang="en-US" sz="2000" b="1" dirty="0" smtClean="0">
                <a:latin typeface="Consolas" pitchFamily="49" charset="0"/>
                <a:cs typeface="Consolas" pitchFamily="49" charset="0"/>
              </a:rPr>
              <a:t>(REFIID</a:t>
            </a:r>
            <a:r>
              <a:rPr lang="en-US" sz="2000" dirty="0" smtClean="0">
                <a:latin typeface="Consolas" pitchFamily="49" charset="0"/>
                <a:cs typeface="Consolas" pitchFamily="49" charset="0"/>
              </a:rPr>
              <a:t> </a:t>
            </a:r>
            <a:r>
              <a:rPr lang="en-US" sz="2000" i="1" dirty="0" err="1" smtClean="0">
                <a:latin typeface="Consolas" pitchFamily="49" charset="0"/>
                <a:cs typeface="Consolas" pitchFamily="49" charset="0"/>
              </a:rPr>
              <a:t>riid</a:t>
            </a:r>
            <a:r>
              <a:rPr lang="en-US" sz="2000" dirty="0" err="1" smtClean="0">
                <a:latin typeface="Consolas" pitchFamily="49" charset="0"/>
                <a:cs typeface="Consolas" pitchFamily="49" charset="0"/>
              </a:rPr>
              <a:t>,void</a:t>
            </a:r>
            <a:r>
              <a:rPr lang="en-US" sz="2000" dirty="0" smtClean="0">
                <a:latin typeface="Consolas" pitchFamily="49" charset="0"/>
                <a:cs typeface="Consolas" pitchFamily="49" charset="0"/>
              </a:rPr>
              <a:t> **</a:t>
            </a:r>
            <a:r>
              <a:rPr lang="en-US" sz="2000" i="1" dirty="0" err="1" smtClean="0">
                <a:latin typeface="Consolas" pitchFamily="49" charset="0"/>
                <a:cs typeface="Consolas" pitchFamily="49" charset="0"/>
              </a:rPr>
              <a:t>ppv</a:t>
            </a:r>
            <a:r>
              <a:rPr lang="en-US" sz="2000" dirty="0" smtClean="0">
                <a:latin typeface="Consolas" pitchFamily="49" charset="0"/>
                <a:cs typeface="Consolas" pitchFamily="49" charset="0"/>
              </a:rPr>
              <a:t> );</a:t>
            </a:r>
          </a:p>
          <a:p>
            <a:r>
              <a:rPr lang="en-US" dirty="0" smtClean="0"/>
              <a:t>With the macro:</a:t>
            </a:r>
          </a:p>
          <a:p>
            <a:pPr lvl="1"/>
            <a:r>
              <a:rPr lang="en-US" sz="2400" dirty="0" err="1" smtClean="0">
                <a:latin typeface="Consolas" pitchFamily="49" charset="0"/>
                <a:cs typeface="Consolas" pitchFamily="49" charset="0"/>
              </a:rPr>
              <a:t>IShellLibrary</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pIShellLib</a:t>
            </a:r>
            <a:r>
              <a:rPr lang="en-US" sz="2400" dirty="0" smtClean="0">
                <a:latin typeface="Consolas" pitchFamily="49" charset="0"/>
                <a:cs typeface="Consolas" pitchFamily="49" charset="0"/>
              </a:rPr>
              <a:t>;</a:t>
            </a:r>
          </a:p>
          <a:p>
            <a:pPr lvl="1"/>
            <a:r>
              <a:rPr lang="en-US" sz="2400" dirty="0" err="1" smtClean="0">
                <a:latin typeface="Consolas" pitchFamily="49" charset="0"/>
                <a:cs typeface="Consolas" pitchFamily="49" charset="0"/>
              </a:rPr>
              <a:t>SHCreateLibrary</a:t>
            </a:r>
            <a:r>
              <a:rPr lang="en-US" sz="2400" dirty="0" smtClean="0">
                <a:latin typeface="Consolas" pitchFamily="49" charset="0"/>
                <a:cs typeface="Consolas" pitchFamily="49" charset="0"/>
              </a:rPr>
              <a:t>(IID_PPV_ARGS(&amp;</a:t>
            </a:r>
            <a:r>
              <a:rPr lang="en-US" sz="2400" dirty="0" err="1" smtClean="0">
                <a:latin typeface="Consolas" pitchFamily="49" charset="0"/>
                <a:cs typeface="Consolas" pitchFamily="49" charset="0"/>
              </a:rPr>
              <a:t>pIShellLib</a:t>
            </a:r>
            <a:r>
              <a:rPr lang="en-US" sz="2400" dirty="0" smtClean="0">
                <a:latin typeface="Consolas" pitchFamily="49" charset="0"/>
                <a:cs typeface="Consolas" pitchFamily="49" charset="0"/>
              </a:rPr>
              <a:t>));</a:t>
            </a:r>
          </a:p>
          <a:p>
            <a:pPr lvl="1"/>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Shell Helper Functions</a:t>
            </a:r>
            <a:endParaRPr lang="en-US" dirty="0"/>
          </a:p>
        </p:txBody>
      </p:sp>
      <p:graphicFrame>
        <p:nvGraphicFramePr>
          <p:cNvPr id="8" name="Table 7"/>
          <p:cNvGraphicFramePr>
            <a:graphicFrameLocks noGrp="1"/>
          </p:cNvGraphicFramePr>
          <p:nvPr/>
        </p:nvGraphicFramePr>
        <p:xfrm>
          <a:off x="428596" y="1154639"/>
          <a:ext cx="8358246" cy="5365242"/>
        </p:xfrm>
        <a:graphic>
          <a:graphicData uri="http://schemas.openxmlformats.org/drawingml/2006/table">
            <a:tbl>
              <a:tblPr firstRow="1">
                <a:tableStyleId>{284E427A-3D55-4303-BF80-6455036E1DE7}</a:tableStyleId>
              </a:tblPr>
              <a:tblGrid>
                <a:gridCol w="4179123"/>
                <a:gridCol w="4179123"/>
              </a:tblGrid>
              <a:tr h="0">
                <a:tc>
                  <a:txBody>
                    <a:bodyPr/>
                    <a:lstStyle/>
                    <a:p>
                      <a:pPr>
                        <a:lnSpc>
                          <a:spcPct val="140000"/>
                        </a:lnSpc>
                        <a:spcAft>
                          <a:spcPts val="0"/>
                        </a:spcAft>
                      </a:pPr>
                      <a:r>
                        <a:rPr lang="en-US" sz="1400" dirty="0"/>
                        <a:t>Name</a:t>
                      </a:r>
                      <a:endParaRPr lang="en-US" sz="1400" dirty="0">
                        <a:latin typeface="Calibri"/>
                        <a:ea typeface="Calibri"/>
                        <a:cs typeface="Arial"/>
                      </a:endParaRPr>
                    </a:p>
                  </a:txBody>
                  <a:tcPr marL="34925" marR="34925" marT="34925" marB="34925"/>
                </a:tc>
                <a:tc>
                  <a:txBody>
                    <a:bodyPr/>
                    <a:lstStyle/>
                    <a:p>
                      <a:pPr>
                        <a:lnSpc>
                          <a:spcPct val="140000"/>
                        </a:lnSpc>
                        <a:spcAft>
                          <a:spcPts val="0"/>
                        </a:spcAft>
                      </a:pPr>
                      <a:r>
                        <a:rPr lang="en-US" sz="1400" dirty="0"/>
                        <a:t>Summary</a:t>
                      </a:r>
                      <a:endParaRPr lang="en-US" sz="1400" dirty="0">
                        <a:latin typeface="Calibri"/>
                        <a:ea typeface="Calibri"/>
                        <a:cs typeface="Arial"/>
                      </a:endParaRPr>
                    </a:p>
                  </a:txBody>
                  <a:tcPr marL="34925" marR="34925" marT="34925" marB="34925"/>
                </a:tc>
              </a:tr>
              <a:tr h="0">
                <a:tc>
                  <a:txBody>
                    <a:bodyPr/>
                    <a:lstStyle/>
                    <a:p>
                      <a:pPr>
                        <a:lnSpc>
                          <a:spcPct val="140000"/>
                        </a:lnSpc>
                        <a:spcAft>
                          <a:spcPts val="0"/>
                        </a:spcAft>
                      </a:pPr>
                      <a:r>
                        <a:rPr lang="en-US" sz="2000" dirty="0" err="1">
                          <a:latin typeface="Consolas" pitchFamily="49" charset="0"/>
                          <a:cs typeface="Consolas" pitchFamily="49" charset="0"/>
                        </a:rPr>
                        <a:t>SHAddFolderPathToLibrary</a:t>
                      </a:r>
                      <a:endParaRPr lang="en-US" sz="2000" dirty="0">
                        <a:latin typeface="Consolas" pitchFamily="49" charset="0"/>
                        <a:ea typeface="Calibri"/>
                        <a:cs typeface="Consolas" pitchFamily="49" charset="0"/>
                      </a:endParaRPr>
                    </a:p>
                  </a:txBody>
                  <a:tcPr marL="34925" marR="34925" marT="34925" marB="34925"/>
                </a:tc>
                <a:tc>
                  <a:txBody>
                    <a:bodyPr/>
                    <a:lstStyle/>
                    <a:p>
                      <a:pPr>
                        <a:lnSpc>
                          <a:spcPct val="140000"/>
                        </a:lnSpc>
                        <a:spcAft>
                          <a:spcPts val="0"/>
                        </a:spcAft>
                      </a:pPr>
                      <a:r>
                        <a:rPr lang="en-US" sz="1600" dirty="0"/>
                        <a:t>Adds a folder to a </a:t>
                      </a:r>
                      <a:r>
                        <a:rPr lang="en-US" sz="1600" dirty="0" smtClean="0"/>
                        <a:t>library</a:t>
                      </a:r>
                      <a:endParaRPr lang="en-US" sz="1600" dirty="0">
                        <a:latin typeface="Calibri"/>
                        <a:ea typeface="Calibri"/>
                        <a:cs typeface="Arial"/>
                      </a:endParaRPr>
                    </a:p>
                  </a:txBody>
                  <a:tcPr marL="34925" marR="34925" marT="34925" marB="34925"/>
                </a:tc>
              </a:tr>
              <a:tr h="0">
                <a:tc>
                  <a:txBody>
                    <a:bodyPr/>
                    <a:lstStyle/>
                    <a:p>
                      <a:pPr>
                        <a:lnSpc>
                          <a:spcPct val="140000"/>
                        </a:lnSpc>
                        <a:spcAft>
                          <a:spcPts val="0"/>
                        </a:spcAft>
                      </a:pPr>
                      <a:r>
                        <a:rPr lang="en-US" sz="2000" dirty="0" err="1">
                          <a:latin typeface="Consolas" pitchFamily="49" charset="0"/>
                          <a:cs typeface="Consolas" pitchFamily="49" charset="0"/>
                        </a:rPr>
                        <a:t>SHCreateLibrary</a:t>
                      </a:r>
                      <a:endParaRPr lang="en-US" sz="2000" dirty="0">
                        <a:latin typeface="Consolas" pitchFamily="49" charset="0"/>
                        <a:ea typeface="Calibri"/>
                        <a:cs typeface="Consolas" pitchFamily="49" charset="0"/>
                      </a:endParaRPr>
                    </a:p>
                  </a:txBody>
                  <a:tcPr marL="34925" marR="34925" marT="34925" marB="34925"/>
                </a:tc>
                <a:tc>
                  <a:txBody>
                    <a:bodyPr/>
                    <a:lstStyle/>
                    <a:p>
                      <a:pPr>
                        <a:lnSpc>
                          <a:spcPct val="140000"/>
                        </a:lnSpc>
                        <a:spcAft>
                          <a:spcPts val="0"/>
                        </a:spcAft>
                      </a:pPr>
                      <a:r>
                        <a:rPr lang="en-US" sz="1600" dirty="0"/>
                        <a:t>Creates an </a:t>
                      </a:r>
                      <a:r>
                        <a:rPr lang="en-US" sz="1600" dirty="0" err="1"/>
                        <a:t>IShellLibrary</a:t>
                      </a:r>
                      <a:r>
                        <a:rPr lang="en-US" sz="1600" dirty="0"/>
                        <a:t> </a:t>
                      </a:r>
                      <a:r>
                        <a:rPr lang="en-US" sz="1600" dirty="0" smtClean="0"/>
                        <a:t>object</a:t>
                      </a:r>
                      <a:endParaRPr lang="en-US" sz="1600" dirty="0">
                        <a:latin typeface="Calibri"/>
                        <a:ea typeface="Calibri"/>
                        <a:cs typeface="Arial"/>
                      </a:endParaRPr>
                    </a:p>
                  </a:txBody>
                  <a:tcPr marL="34925" marR="34925" marT="34925" marB="34925"/>
                </a:tc>
              </a:tr>
              <a:tr h="0">
                <a:tc>
                  <a:txBody>
                    <a:bodyPr/>
                    <a:lstStyle/>
                    <a:p>
                      <a:pPr>
                        <a:lnSpc>
                          <a:spcPct val="140000"/>
                        </a:lnSpc>
                        <a:spcAft>
                          <a:spcPts val="0"/>
                        </a:spcAft>
                      </a:pPr>
                      <a:r>
                        <a:rPr lang="en-US" sz="2000" dirty="0" err="1">
                          <a:latin typeface="Consolas" pitchFamily="49" charset="0"/>
                          <a:cs typeface="Consolas" pitchFamily="49" charset="0"/>
                        </a:rPr>
                        <a:t>SHLoadLibraryFromItem</a:t>
                      </a:r>
                      <a:endParaRPr lang="en-US" sz="2000" dirty="0">
                        <a:latin typeface="Consolas" pitchFamily="49" charset="0"/>
                        <a:ea typeface="Calibri"/>
                        <a:cs typeface="Consolas" pitchFamily="49" charset="0"/>
                      </a:endParaRPr>
                    </a:p>
                  </a:txBody>
                  <a:tcPr marL="34925" marR="34925" marT="34925" marB="34925"/>
                </a:tc>
                <a:tc>
                  <a:txBody>
                    <a:bodyPr/>
                    <a:lstStyle/>
                    <a:p>
                      <a:pPr>
                        <a:lnSpc>
                          <a:spcPct val="140000"/>
                        </a:lnSpc>
                        <a:spcAft>
                          <a:spcPts val="0"/>
                        </a:spcAft>
                      </a:pPr>
                      <a:r>
                        <a:rPr lang="en-US" sz="1600" dirty="0"/>
                        <a:t>Creates and loads an </a:t>
                      </a:r>
                      <a:r>
                        <a:rPr lang="en-US" sz="1600" dirty="0" err="1"/>
                        <a:t>IShellLibrary</a:t>
                      </a:r>
                      <a:r>
                        <a:rPr lang="en-US" sz="1600" dirty="0"/>
                        <a:t> object from a specified library definition </a:t>
                      </a:r>
                      <a:r>
                        <a:rPr lang="en-US" sz="1600" dirty="0" smtClean="0"/>
                        <a:t>file</a:t>
                      </a:r>
                      <a:endParaRPr lang="en-US" sz="1600" dirty="0">
                        <a:latin typeface="Calibri"/>
                        <a:ea typeface="Calibri"/>
                        <a:cs typeface="Arial"/>
                      </a:endParaRPr>
                    </a:p>
                  </a:txBody>
                  <a:tcPr marL="34925" marR="34925" marT="34925" marB="34925"/>
                </a:tc>
              </a:tr>
              <a:tr h="0">
                <a:tc>
                  <a:txBody>
                    <a:bodyPr/>
                    <a:lstStyle/>
                    <a:p>
                      <a:pPr>
                        <a:lnSpc>
                          <a:spcPct val="140000"/>
                        </a:lnSpc>
                        <a:spcAft>
                          <a:spcPts val="0"/>
                        </a:spcAft>
                      </a:pPr>
                      <a:r>
                        <a:rPr lang="en-US" sz="2000" dirty="0" err="1">
                          <a:latin typeface="Consolas" pitchFamily="49" charset="0"/>
                          <a:cs typeface="Consolas" pitchFamily="49" charset="0"/>
                        </a:rPr>
                        <a:t>SHLoadLibraryFromKnownFolder</a:t>
                      </a:r>
                      <a:endParaRPr lang="en-US" sz="2000" dirty="0">
                        <a:latin typeface="Consolas" pitchFamily="49" charset="0"/>
                        <a:ea typeface="Calibri"/>
                        <a:cs typeface="Consolas" pitchFamily="49" charset="0"/>
                      </a:endParaRPr>
                    </a:p>
                  </a:txBody>
                  <a:tcPr marL="34925" marR="34925" marT="34925" marB="34925"/>
                </a:tc>
                <a:tc>
                  <a:txBody>
                    <a:bodyPr/>
                    <a:lstStyle/>
                    <a:p>
                      <a:pPr>
                        <a:lnSpc>
                          <a:spcPct val="140000"/>
                        </a:lnSpc>
                        <a:spcAft>
                          <a:spcPts val="0"/>
                        </a:spcAft>
                      </a:pPr>
                      <a:r>
                        <a:rPr lang="en-US" sz="1600" dirty="0"/>
                        <a:t>Creates and loads an </a:t>
                      </a:r>
                      <a:r>
                        <a:rPr lang="en-US" sz="1600" dirty="0" err="1"/>
                        <a:t>IShellLibrary</a:t>
                      </a:r>
                      <a:r>
                        <a:rPr lang="en-US" sz="1600" dirty="0"/>
                        <a:t> object for a specified </a:t>
                      </a:r>
                      <a:r>
                        <a:rPr lang="en-US" sz="1600" dirty="0" smtClean="0"/>
                        <a:t>KNOWNFOLDERID</a:t>
                      </a:r>
                      <a:endParaRPr lang="en-US" sz="1600" dirty="0">
                        <a:latin typeface="Calibri"/>
                        <a:ea typeface="Calibri"/>
                        <a:cs typeface="Arial"/>
                      </a:endParaRPr>
                    </a:p>
                  </a:txBody>
                  <a:tcPr marL="34925" marR="34925" marT="34925" marB="34925"/>
                </a:tc>
              </a:tr>
              <a:tr h="0">
                <a:tc>
                  <a:txBody>
                    <a:bodyPr/>
                    <a:lstStyle/>
                    <a:p>
                      <a:pPr>
                        <a:lnSpc>
                          <a:spcPct val="140000"/>
                        </a:lnSpc>
                        <a:spcAft>
                          <a:spcPts val="0"/>
                        </a:spcAft>
                      </a:pPr>
                      <a:r>
                        <a:rPr lang="en-US" sz="2000" dirty="0" err="1">
                          <a:latin typeface="Consolas" pitchFamily="49" charset="0"/>
                          <a:cs typeface="Consolas" pitchFamily="49" charset="0"/>
                        </a:rPr>
                        <a:t>SHLoadLibraryFromParsingName</a:t>
                      </a:r>
                      <a:endParaRPr lang="en-US" sz="2000" dirty="0">
                        <a:latin typeface="Consolas" pitchFamily="49" charset="0"/>
                        <a:ea typeface="Calibri"/>
                        <a:cs typeface="Consolas" pitchFamily="49" charset="0"/>
                      </a:endParaRPr>
                    </a:p>
                  </a:txBody>
                  <a:tcPr marL="34925" marR="34925" marT="34925" marB="34925"/>
                </a:tc>
                <a:tc>
                  <a:txBody>
                    <a:bodyPr/>
                    <a:lstStyle/>
                    <a:p>
                      <a:pPr>
                        <a:lnSpc>
                          <a:spcPct val="140000"/>
                        </a:lnSpc>
                        <a:spcAft>
                          <a:spcPts val="0"/>
                        </a:spcAft>
                      </a:pPr>
                      <a:r>
                        <a:rPr lang="en-US" sz="1600" dirty="0"/>
                        <a:t>Creates and loads an </a:t>
                      </a:r>
                      <a:r>
                        <a:rPr lang="en-US" sz="1600" dirty="0" err="1"/>
                        <a:t>IShellLibrary</a:t>
                      </a:r>
                      <a:r>
                        <a:rPr lang="en-US" sz="1600" dirty="0"/>
                        <a:t> object for a specified </a:t>
                      </a:r>
                      <a:r>
                        <a:rPr lang="en-US" sz="1600" dirty="0" smtClean="0"/>
                        <a:t>path</a:t>
                      </a:r>
                      <a:endParaRPr lang="en-US" sz="1600" dirty="0">
                        <a:latin typeface="Calibri"/>
                        <a:ea typeface="Calibri"/>
                        <a:cs typeface="Arial"/>
                      </a:endParaRPr>
                    </a:p>
                  </a:txBody>
                  <a:tcPr marL="34925" marR="34925" marT="34925" marB="34925"/>
                </a:tc>
              </a:tr>
              <a:tr h="0">
                <a:tc>
                  <a:txBody>
                    <a:bodyPr/>
                    <a:lstStyle/>
                    <a:p>
                      <a:pPr>
                        <a:lnSpc>
                          <a:spcPct val="140000"/>
                        </a:lnSpc>
                        <a:spcAft>
                          <a:spcPts val="0"/>
                        </a:spcAft>
                      </a:pPr>
                      <a:r>
                        <a:rPr lang="en-US" sz="2000" dirty="0" err="1">
                          <a:latin typeface="Consolas" pitchFamily="49" charset="0"/>
                          <a:cs typeface="Consolas" pitchFamily="49" charset="0"/>
                        </a:rPr>
                        <a:t>SHRemoveFolderPathFromLibrary</a:t>
                      </a:r>
                      <a:endParaRPr lang="en-US" sz="2000" dirty="0">
                        <a:latin typeface="Consolas" pitchFamily="49" charset="0"/>
                        <a:ea typeface="Calibri"/>
                        <a:cs typeface="Consolas" pitchFamily="49" charset="0"/>
                      </a:endParaRPr>
                    </a:p>
                  </a:txBody>
                  <a:tcPr marL="34925" marR="34925" marT="34925" marB="34925"/>
                </a:tc>
                <a:tc>
                  <a:txBody>
                    <a:bodyPr/>
                    <a:lstStyle/>
                    <a:p>
                      <a:pPr>
                        <a:lnSpc>
                          <a:spcPct val="140000"/>
                        </a:lnSpc>
                        <a:spcAft>
                          <a:spcPts val="0"/>
                        </a:spcAft>
                      </a:pPr>
                      <a:r>
                        <a:rPr lang="en-US" sz="1600" dirty="0"/>
                        <a:t>Removes a folder from a </a:t>
                      </a:r>
                      <a:r>
                        <a:rPr lang="en-US" sz="1600" dirty="0" smtClean="0"/>
                        <a:t>library</a:t>
                      </a:r>
                      <a:endParaRPr lang="en-US" sz="1600" dirty="0">
                        <a:latin typeface="Calibri"/>
                        <a:ea typeface="Calibri"/>
                        <a:cs typeface="Arial"/>
                      </a:endParaRPr>
                    </a:p>
                  </a:txBody>
                  <a:tcPr marL="34925" marR="34925" marT="34925" marB="34925"/>
                </a:tc>
              </a:tr>
              <a:tr h="0">
                <a:tc>
                  <a:txBody>
                    <a:bodyPr/>
                    <a:lstStyle/>
                    <a:p>
                      <a:pPr>
                        <a:lnSpc>
                          <a:spcPct val="140000"/>
                        </a:lnSpc>
                        <a:spcAft>
                          <a:spcPts val="0"/>
                        </a:spcAft>
                      </a:pPr>
                      <a:r>
                        <a:rPr lang="en-US" sz="2000" dirty="0" err="1">
                          <a:latin typeface="Consolas" pitchFamily="49" charset="0"/>
                          <a:cs typeface="Consolas" pitchFamily="49" charset="0"/>
                        </a:rPr>
                        <a:t>SHResolveFolderPathInLibrary</a:t>
                      </a:r>
                      <a:endParaRPr lang="en-US" sz="2000" dirty="0">
                        <a:latin typeface="Consolas" pitchFamily="49" charset="0"/>
                        <a:ea typeface="Calibri"/>
                        <a:cs typeface="Consolas" pitchFamily="49" charset="0"/>
                      </a:endParaRPr>
                    </a:p>
                  </a:txBody>
                  <a:tcPr marL="34925" marR="34925" marT="34925" marB="34925"/>
                </a:tc>
                <a:tc>
                  <a:txBody>
                    <a:bodyPr/>
                    <a:lstStyle/>
                    <a:p>
                      <a:pPr>
                        <a:lnSpc>
                          <a:spcPct val="140000"/>
                        </a:lnSpc>
                        <a:spcAft>
                          <a:spcPts val="0"/>
                        </a:spcAft>
                      </a:pPr>
                      <a:r>
                        <a:rPr lang="en-US" sz="1600" dirty="0" smtClean="0"/>
                        <a:t>Resolve </a:t>
                      </a:r>
                      <a:r>
                        <a:rPr lang="en-US" sz="1600" dirty="0"/>
                        <a:t>the target location of a library folder that has been moved or </a:t>
                      </a:r>
                      <a:r>
                        <a:rPr lang="en-US" sz="1600" dirty="0" smtClean="0"/>
                        <a:t>renamed</a:t>
                      </a:r>
                      <a:endParaRPr lang="en-US" sz="1600" dirty="0">
                        <a:latin typeface="Calibri"/>
                        <a:ea typeface="Calibri"/>
                        <a:cs typeface="Arial"/>
                      </a:endParaRPr>
                    </a:p>
                  </a:txBody>
                  <a:tcPr marL="34925" marR="34925" marT="34925" marB="34925"/>
                </a:tc>
              </a:tr>
              <a:tr h="0">
                <a:tc>
                  <a:txBody>
                    <a:bodyPr/>
                    <a:lstStyle/>
                    <a:p>
                      <a:pPr>
                        <a:lnSpc>
                          <a:spcPct val="140000"/>
                        </a:lnSpc>
                        <a:spcAft>
                          <a:spcPts val="0"/>
                        </a:spcAft>
                      </a:pPr>
                      <a:r>
                        <a:rPr lang="en-US" sz="2000" dirty="0" err="1">
                          <a:latin typeface="Consolas" pitchFamily="49" charset="0"/>
                          <a:cs typeface="Consolas" pitchFamily="49" charset="0"/>
                        </a:rPr>
                        <a:t>SHSaveLibraryInFolderPath</a:t>
                      </a:r>
                      <a:endParaRPr lang="en-US" sz="2000" dirty="0">
                        <a:latin typeface="Consolas" pitchFamily="49" charset="0"/>
                        <a:ea typeface="Calibri"/>
                        <a:cs typeface="Consolas" pitchFamily="49" charset="0"/>
                      </a:endParaRPr>
                    </a:p>
                  </a:txBody>
                  <a:tcPr marL="34925" marR="34925" marT="34925" marB="34925"/>
                </a:tc>
                <a:tc>
                  <a:txBody>
                    <a:bodyPr/>
                    <a:lstStyle/>
                    <a:p>
                      <a:pPr>
                        <a:lnSpc>
                          <a:spcPct val="140000"/>
                        </a:lnSpc>
                        <a:spcAft>
                          <a:spcPts val="0"/>
                        </a:spcAft>
                      </a:pPr>
                      <a:r>
                        <a:rPr lang="en-US" sz="1600" dirty="0"/>
                        <a:t>Saves an </a:t>
                      </a:r>
                      <a:r>
                        <a:rPr lang="en-US" sz="1600" dirty="0" err="1"/>
                        <a:t>IShellLibrary</a:t>
                      </a:r>
                      <a:r>
                        <a:rPr lang="en-US" sz="1600" dirty="0"/>
                        <a:t> object to </a:t>
                      </a:r>
                      <a:r>
                        <a:rPr lang="en-US" sz="1600" dirty="0" smtClean="0"/>
                        <a:t>disk</a:t>
                      </a:r>
                      <a:endParaRPr lang="en-US" sz="1600" dirty="0">
                        <a:latin typeface="Calibri"/>
                        <a:ea typeface="Calibri"/>
                        <a:cs typeface="Arial"/>
                      </a:endParaRPr>
                    </a:p>
                  </a:txBody>
                  <a:tcPr marL="34925" marR="34925" marT="34925" marB="34925"/>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IShellLibrary Interface</a:t>
            </a:r>
            <a:endParaRPr lang="en-US" dirty="0"/>
          </a:p>
        </p:txBody>
      </p:sp>
      <p:sp>
        <p:nvSpPr>
          <p:cNvPr id="3" name="Text Placeholder 2"/>
          <p:cNvSpPr>
            <a:spLocks noGrp="1"/>
          </p:cNvSpPr>
          <p:nvPr>
            <p:ph type="body" sz="quarter" idx="10"/>
          </p:nvPr>
        </p:nvSpPr>
        <p:spPr>
          <a:xfrm>
            <a:off x="3143240" y="1000108"/>
            <a:ext cx="5619760" cy="5533823"/>
          </a:xfrm>
        </p:spPr>
        <p:txBody>
          <a:bodyPr/>
          <a:lstStyle/>
          <a:p>
            <a:r>
              <a:rPr lang="en-US" dirty="0" smtClean="0">
                <a:latin typeface="Consolas" pitchFamily="49" charset="0"/>
                <a:cs typeface="Consolas" pitchFamily="49" charset="0"/>
              </a:rPr>
              <a:t>Commit</a:t>
            </a:r>
          </a:p>
          <a:p>
            <a:pPr lvl="1"/>
            <a:r>
              <a:rPr lang="en-US" dirty="0" smtClean="0"/>
              <a:t>Commits library updates to an existing file</a:t>
            </a:r>
          </a:p>
          <a:p>
            <a:r>
              <a:rPr lang="en-US" dirty="0" err="1" smtClean="0">
                <a:latin typeface="Consolas" pitchFamily="49" charset="0"/>
                <a:cs typeface="Consolas" pitchFamily="49" charset="0"/>
              </a:rPr>
              <a:t>SetOptions</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GetOptions</a:t>
            </a:r>
            <a:endParaRPr lang="en-US" dirty="0" smtClean="0">
              <a:latin typeface="Consolas" pitchFamily="49" charset="0"/>
              <a:cs typeface="Consolas" pitchFamily="49" charset="0"/>
            </a:endParaRPr>
          </a:p>
          <a:p>
            <a:pPr lvl="1"/>
            <a:r>
              <a:rPr lang="en-US" dirty="0" smtClean="0"/>
              <a:t>LIBRARYOPTIONFLAGS:</a:t>
            </a:r>
          </a:p>
          <a:p>
            <a:pPr lvl="2"/>
            <a:r>
              <a:rPr lang="en-US" dirty="0" smtClean="0"/>
              <a:t>LOF_DEFAULT, LOF_PINNEDTONAVPANE, LOF_MASK_ALL</a:t>
            </a:r>
          </a:p>
          <a:p>
            <a:pPr lvl="2"/>
            <a:r>
              <a:rPr lang="en-US" dirty="0" smtClean="0"/>
              <a:t>Currently the only option is the </a:t>
            </a:r>
            <a:r>
              <a:rPr lang="en-US" dirty="0" smtClean="0">
                <a:latin typeface="Consolas" pitchFamily="49" charset="0"/>
                <a:cs typeface="Consolas" pitchFamily="49" charset="0"/>
              </a:rPr>
              <a:t>LOF_PINTONAVPANE</a:t>
            </a:r>
          </a:p>
          <a:p>
            <a:r>
              <a:rPr lang="en-US" dirty="0" err="1" smtClean="0">
                <a:latin typeface="Consolas" pitchFamily="49" charset="0"/>
                <a:cs typeface="Consolas" pitchFamily="49" charset="0"/>
              </a:rPr>
              <a:t>SetFolderType</a:t>
            </a:r>
            <a:endParaRPr lang="en-US" dirty="0" smtClean="0">
              <a:latin typeface="Consolas" pitchFamily="49" charset="0"/>
              <a:cs typeface="Consolas" pitchFamily="49" charset="0"/>
            </a:endParaRPr>
          </a:p>
          <a:p>
            <a:pPr lvl="1"/>
            <a:r>
              <a:rPr lang="en-US" dirty="0" smtClean="0"/>
              <a:t>Set the folder template (such as, Pictures or Music)  </a:t>
            </a:r>
          </a:p>
        </p:txBody>
      </p:sp>
      <p:pic>
        <p:nvPicPr>
          <p:cNvPr id="38914" name="Picture 2"/>
          <p:cNvPicPr>
            <a:picLocks noChangeAspect="1" noChangeArrowheads="1"/>
          </p:cNvPicPr>
          <p:nvPr/>
        </p:nvPicPr>
        <p:blipFill>
          <a:blip r:embed="rId3"/>
          <a:srcRect/>
          <a:stretch>
            <a:fillRect/>
          </a:stretch>
        </p:blipFill>
        <p:spPr bwMode="auto">
          <a:xfrm>
            <a:off x="349231" y="1142984"/>
            <a:ext cx="2579695" cy="5204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Create Library and Add Folder</a:t>
            </a:r>
            <a:endParaRPr lang="en-US" dirty="0"/>
          </a:p>
        </p:txBody>
      </p:sp>
      <p:sp>
        <p:nvSpPr>
          <p:cNvPr id="4" name="Text Placeholder 3"/>
          <p:cNvSpPr>
            <a:spLocks noGrp="1"/>
          </p:cNvSpPr>
          <p:nvPr>
            <p:ph type="body" sz="quarter" idx="10"/>
          </p:nvPr>
        </p:nvSpPr>
        <p:spPr>
          <a:xfrm>
            <a:off x="571472" y="1894068"/>
            <a:ext cx="8358246" cy="4678204"/>
          </a:xfrm>
        </p:spPr>
        <p:txBody>
          <a:bodyPr/>
          <a:lstStyle/>
          <a:p>
            <a:r>
              <a:rPr lang="en-US" sz="2000" dirty="0" err="1" smtClean="0">
                <a:latin typeface="Consolas" pitchFamily="49" charset="0"/>
                <a:cs typeface="Consolas" pitchFamily="49" charset="0"/>
              </a:rPr>
              <a:t>IShellLibrary</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pIShelLibrary</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HRESULT hr = </a:t>
            </a:r>
            <a:r>
              <a:rPr lang="en-US" sz="2000" dirty="0" err="1" smtClean="0">
                <a:latin typeface="Consolas" pitchFamily="49" charset="0"/>
                <a:cs typeface="Consolas" pitchFamily="49" charset="0"/>
              </a:rPr>
              <a:t>SHCreateLibrary</a:t>
            </a:r>
            <a:r>
              <a:rPr lang="en-US" sz="2000" dirty="0" smtClean="0">
                <a:latin typeface="Consolas" pitchFamily="49" charset="0"/>
                <a:cs typeface="Consolas" pitchFamily="49" charset="0"/>
              </a:rPr>
              <a:t>(IID_PPV_ARGS(&amp;</a:t>
            </a:r>
            <a:r>
              <a:rPr lang="en-US" sz="2000" dirty="0" err="1" smtClean="0">
                <a:latin typeface="Consolas" pitchFamily="49" charset="0"/>
                <a:cs typeface="Consolas" pitchFamily="49" charset="0"/>
              </a:rPr>
              <a:t>pIShelLibrary</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if (SUCCEEDED(hr))</a:t>
            </a:r>
          </a:p>
          <a:p>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IShellItem</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pIShellItem</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SHAddFolderPathToLibrary</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pIShelLibrary</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L"C:\\Users\\Public\\Documents");</a:t>
            </a:r>
          </a:p>
          <a:p>
            <a:r>
              <a:rPr lang="en-US" sz="2000" dirty="0" smtClean="0">
                <a:latin typeface="Consolas" pitchFamily="49" charset="0"/>
                <a:cs typeface="Consolas" pitchFamily="49" charset="0"/>
              </a:rPr>
              <a:t>  hr = </a:t>
            </a:r>
            <a:r>
              <a:rPr lang="en-US" sz="2000" dirty="0" err="1" smtClean="0">
                <a:latin typeface="Consolas" pitchFamily="49" charset="0"/>
                <a:cs typeface="Consolas" pitchFamily="49" charset="0"/>
              </a:rPr>
              <a:t>pIShelLibrary</a:t>
            </a:r>
            <a:r>
              <a:rPr lang="en-US" sz="2000" dirty="0" smtClean="0">
                <a:latin typeface="Consolas" pitchFamily="49" charset="0"/>
                <a:cs typeface="Consolas" pitchFamily="49" charset="0"/>
              </a:rPr>
              <a:t>-&gt;</a:t>
            </a:r>
            <a:r>
              <a:rPr lang="en-US" sz="2000" dirty="0" err="1" smtClean="0">
                <a:latin typeface="Consolas" pitchFamily="49" charset="0"/>
                <a:cs typeface="Consolas" pitchFamily="49" charset="0"/>
              </a:rPr>
              <a:t>SaveInKnownFolder</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FOLDERID_Libraries</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L"My</a:t>
            </a:r>
            <a:r>
              <a:rPr lang="en-US" sz="2000" dirty="0" smtClean="0">
                <a:latin typeface="Consolas" pitchFamily="49" charset="0"/>
                <a:cs typeface="Consolas" pitchFamily="49" charset="0"/>
              </a:rPr>
              <a:t> New Library", </a:t>
            </a:r>
          </a:p>
          <a:p>
            <a:r>
              <a:rPr lang="en-US" sz="2000" dirty="0" smtClean="0">
                <a:latin typeface="Consolas" pitchFamily="49" charset="0"/>
                <a:cs typeface="Consolas" pitchFamily="49" charset="0"/>
              </a:rPr>
              <a:t> 				LSF_MAKEUNIQUENAME, </a:t>
            </a:r>
          </a:p>
          <a:p>
            <a:r>
              <a:rPr lang="en-US" sz="2000" dirty="0" smtClean="0">
                <a:latin typeface="Consolas" pitchFamily="49" charset="0"/>
                <a:cs typeface="Consolas" pitchFamily="49" charset="0"/>
              </a:rPr>
              <a:t> 					&amp;</a:t>
            </a:r>
            <a:r>
              <a:rPr lang="en-US" sz="2000" dirty="0" err="1" smtClean="0">
                <a:latin typeface="Consolas" pitchFamily="49" charset="0"/>
                <a:cs typeface="Consolas" pitchFamily="49" charset="0"/>
              </a:rPr>
              <a:t>pIShellItem</a:t>
            </a:r>
            <a:r>
              <a:rPr lang="en-US" sz="2000" dirty="0" smtClean="0">
                <a:latin typeface="Consolas" pitchFamily="49" charset="0"/>
                <a:cs typeface="Consolas" pitchFamily="49" charset="0"/>
              </a:rPr>
              <a:t>);</a:t>
            </a:r>
          </a:p>
          <a:p>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pIShellItem</a:t>
            </a:r>
            <a:r>
              <a:rPr lang="en-US" sz="2000" dirty="0" smtClean="0">
                <a:latin typeface="Consolas" pitchFamily="49" charset="0"/>
                <a:cs typeface="Consolas" pitchFamily="49" charset="0"/>
              </a:rPr>
              <a:t>-&gt;Release();</a:t>
            </a:r>
          </a:p>
          <a:p>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pIShelLibrary</a:t>
            </a:r>
            <a:r>
              <a:rPr lang="en-US" sz="2000" dirty="0" smtClean="0">
                <a:latin typeface="Consolas" pitchFamily="49" charset="0"/>
                <a:cs typeface="Consolas" pitchFamily="49" charset="0"/>
              </a:rPr>
              <a:t>-&gt;Release();</a:t>
            </a:r>
          </a:p>
          <a:p>
            <a:r>
              <a:rPr lang="en-US" sz="2000" dirty="0" smtClean="0">
                <a:latin typeface="Consolas" pitchFamily="49" charset="0"/>
                <a:cs typeface="Consolas" pitchFamily="49" charset="0"/>
              </a:rPr>
              <a:t>}</a:t>
            </a:r>
            <a:endParaRPr lang="en-US" sz="2000" dirty="0">
              <a:latin typeface="Consolas" pitchFamily="49" charset="0"/>
              <a:cs typeface="Consolas" pitchFamily="49"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07996"/>
          </a:xfrm>
        </p:spPr>
        <p:txBody>
          <a:bodyPr/>
          <a:lstStyle/>
          <a:p>
            <a:r>
              <a:rPr sz="4400" smtClean="0"/>
              <a:t>The Windows 7 Integration Library</a:t>
            </a:r>
            <a:r>
              <a:rPr smtClean="0"/>
              <a:t/>
            </a:r>
            <a:br>
              <a:rPr smtClean="0"/>
            </a:br>
            <a:r>
              <a:rPr sz="3600" smtClean="0">
                <a:solidFill>
                  <a:schemeClr val="tx2"/>
                </a:solidFill>
              </a:rPr>
              <a:t>Intermediate Solution</a:t>
            </a:r>
            <a:endParaRPr lang="en-US" dirty="0">
              <a:solidFill>
                <a:schemeClr val="tx2"/>
              </a:solidFill>
            </a:endParaRPr>
          </a:p>
        </p:txBody>
      </p:sp>
      <p:sp>
        <p:nvSpPr>
          <p:cNvPr id="3" name="Text Placeholder 2"/>
          <p:cNvSpPr>
            <a:spLocks noGrp="1"/>
          </p:cNvSpPr>
          <p:nvPr>
            <p:ph type="body" sz="quarter" idx="10"/>
          </p:nvPr>
        </p:nvSpPr>
        <p:spPr>
          <a:xfrm>
            <a:off x="381000" y="1554428"/>
            <a:ext cx="8382000" cy="4782848"/>
          </a:xfrm>
        </p:spPr>
        <p:txBody>
          <a:bodyPr/>
          <a:lstStyle/>
          <a:p>
            <a:r>
              <a:rPr lang="en-US" dirty="0" smtClean="0"/>
              <a:t>Enables access to Windows 7 Library API from managed code</a:t>
            </a:r>
          </a:p>
          <a:p>
            <a:r>
              <a:rPr lang="en-US" dirty="0" smtClean="0"/>
              <a:t>Contains the </a:t>
            </a:r>
            <a:r>
              <a:rPr lang="en-US" b="1" dirty="0" err="1" smtClean="0">
                <a:latin typeface="Consolas" pitchFamily="49" charset="0"/>
                <a:cs typeface="Consolas" pitchFamily="49" charset="0"/>
              </a:rPr>
              <a:t>ShellLibrary</a:t>
            </a:r>
            <a:r>
              <a:rPr lang="en-US" dirty="0" smtClean="0"/>
              <a:t> class that wraps the Windows Shell API</a:t>
            </a:r>
          </a:p>
          <a:p>
            <a:pPr lvl="1"/>
            <a:r>
              <a:rPr lang="en-US" dirty="0" smtClean="0"/>
              <a:t>Static functions to open and create libraries</a:t>
            </a:r>
          </a:p>
          <a:p>
            <a:pPr lvl="1"/>
            <a:r>
              <a:rPr lang="en-US" dirty="0" smtClean="0"/>
              <a:t>Represents library instances</a:t>
            </a:r>
          </a:p>
          <a:p>
            <a:pPr lvl="1"/>
            <a:r>
              <a:rPr lang="en-US" dirty="0" smtClean="0"/>
              <a:t>Wraps Common File Dialogs and known folders</a:t>
            </a:r>
          </a:p>
          <a:p>
            <a:r>
              <a:rPr lang="en-US" dirty="0" smtClean="0"/>
              <a:t>It is a </a:t>
            </a:r>
            <a:r>
              <a:rPr lang="en-US" b="1" u="sng" dirty="0" smtClean="0"/>
              <a:t>sample</a:t>
            </a:r>
            <a:r>
              <a:rPr lang="en-US" dirty="0" smtClean="0"/>
              <a:t> library </a:t>
            </a:r>
            <a:r>
              <a:rPr lang="en-US" b="1" u="sng" dirty="0" smtClean="0"/>
              <a:t>not </a:t>
            </a:r>
            <a:r>
              <a:rPr lang="en-US" dirty="0" smtClean="0"/>
              <a:t>a full product</a:t>
            </a:r>
          </a:p>
          <a:p>
            <a:pPr lvl="1"/>
            <a:r>
              <a:rPr lang="en-US" dirty="0" smtClean="0"/>
              <a:t>Open source with no support</a:t>
            </a:r>
          </a:p>
          <a:p>
            <a:pPr lvl="1"/>
            <a:r>
              <a:rPr lang="en-US" dirty="0" smtClean="0"/>
              <a:t>Use at your own risk</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
            </a:r>
            <a:r>
              <a:rPr smtClean="0"/>
              <a:t> ShellLibrary Class</a:t>
            </a:r>
            <a:endParaRPr lang="en-US" dirty="0"/>
          </a:p>
        </p:txBody>
      </p:sp>
      <p:sp>
        <p:nvSpPr>
          <p:cNvPr id="6" name="Text Placeholder 5"/>
          <p:cNvSpPr>
            <a:spLocks noGrp="1"/>
          </p:cNvSpPr>
          <p:nvPr>
            <p:ph type="body" sz="quarter" idx="10"/>
          </p:nvPr>
        </p:nvSpPr>
        <p:spPr>
          <a:xfrm>
            <a:off x="452437" y="1714488"/>
            <a:ext cx="8548719" cy="5192191"/>
          </a:xfrm>
        </p:spPr>
        <p:txBody>
          <a:bodyPr/>
          <a:lstStyle/>
          <a:p>
            <a:r>
              <a:rPr lang="en-US" sz="1800" dirty="0" smtClean="0">
                <a:latin typeface="Consolas" pitchFamily="49" charset="0"/>
                <a:cs typeface="Consolas" pitchFamily="49" charset="0"/>
              </a:rPr>
              <a:t>class </a:t>
            </a:r>
            <a:r>
              <a:rPr lang="en-US" sz="1800" dirty="0" err="1" smtClean="0">
                <a:latin typeface="Consolas" pitchFamily="49" charset="0"/>
                <a:cs typeface="Consolas" pitchFamily="49" charset="0"/>
              </a:rPr>
              <a:t>ShellLibrary</a:t>
            </a:r>
            <a:r>
              <a:rPr lang="en-US" sz="1800" dirty="0" smtClean="0">
                <a:latin typeface="Consolas" pitchFamily="49" charset="0"/>
                <a:cs typeface="Consolas" pitchFamily="49" charset="0"/>
              </a:rPr>
              <a:t> : </a:t>
            </a:r>
            <a:r>
              <a:rPr lang="en-US" sz="1800" dirty="0" err="1" smtClean="0">
                <a:latin typeface="Consolas" pitchFamily="49" charset="0"/>
                <a:cs typeface="Consolas" pitchFamily="49" charset="0"/>
              </a:rPr>
              <a:t>IDisposable</a:t>
            </a:r>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static </a:t>
            </a:r>
            <a:r>
              <a:rPr lang="en-US" sz="1800" dirty="0" err="1" smtClean="0">
                <a:latin typeface="Consolas" pitchFamily="49" charset="0"/>
                <a:cs typeface="Consolas" pitchFamily="49" charset="0"/>
              </a:rPr>
              <a:t>ShellLibrary</a:t>
            </a:r>
            <a:r>
              <a:rPr lang="en-US" sz="1800" dirty="0" smtClean="0">
                <a:latin typeface="Consolas" pitchFamily="49" charset="0"/>
                <a:cs typeface="Consolas" pitchFamily="49" charset="0"/>
              </a:rPr>
              <a:t> Create(string name, string </a:t>
            </a:r>
            <a:r>
              <a:rPr lang="en-US" sz="1800" dirty="0" err="1" smtClean="0">
                <a:latin typeface="Consolas" pitchFamily="49" charset="0"/>
                <a:cs typeface="Consolas" pitchFamily="49" charset="0"/>
              </a:rPr>
              <a:t>folderToSaveIn</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static </a:t>
            </a:r>
            <a:r>
              <a:rPr lang="en-US" sz="1800" dirty="0" err="1" smtClean="0">
                <a:latin typeface="Consolas" pitchFamily="49" charset="0"/>
                <a:cs typeface="Consolas" pitchFamily="49" charset="0"/>
              </a:rPr>
              <a:t>ShellLibrary</a:t>
            </a:r>
            <a:r>
              <a:rPr lang="en-US" sz="1800" dirty="0" smtClean="0">
                <a:latin typeface="Consolas" pitchFamily="49" charset="0"/>
                <a:cs typeface="Consolas" pitchFamily="49" charset="0"/>
              </a:rPr>
              <a:t> Create(string name, </a:t>
            </a:r>
            <a:r>
              <a:rPr lang="en-US" sz="1800" dirty="0" err="1" smtClean="0">
                <a:latin typeface="Consolas" pitchFamily="49" charset="0"/>
                <a:cs typeface="Consolas" pitchFamily="49" charset="0"/>
              </a:rPr>
              <a:t>bool</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isPinnedToPane</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static </a:t>
            </a:r>
            <a:r>
              <a:rPr lang="en-US" sz="1800" dirty="0" err="1" smtClean="0">
                <a:latin typeface="Consolas" pitchFamily="49" charset="0"/>
                <a:cs typeface="Consolas" pitchFamily="49" charset="0"/>
              </a:rPr>
              <a:t>ShellLibrary</a:t>
            </a:r>
            <a:r>
              <a:rPr lang="en-US" sz="1800" dirty="0" smtClean="0">
                <a:latin typeface="Consolas" pitchFamily="49" charset="0"/>
                <a:cs typeface="Consolas" pitchFamily="49" charset="0"/>
              </a:rPr>
              <a:t> Create(string name);</a:t>
            </a:r>
          </a:p>
          <a:p>
            <a:r>
              <a:rPr lang="en-US" sz="1800" dirty="0" smtClean="0">
                <a:latin typeface="Consolas" pitchFamily="49" charset="0"/>
                <a:cs typeface="Consolas" pitchFamily="49" charset="0"/>
              </a:rPr>
              <a:t>  static </a:t>
            </a:r>
            <a:r>
              <a:rPr lang="en-US" sz="1800" dirty="0" err="1" smtClean="0">
                <a:latin typeface="Consolas" pitchFamily="49" charset="0"/>
                <a:cs typeface="Consolas" pitchFamily="49" charset="0"/>
              </a:rPr>
              <a:t>ShellLibrary</a:t>
            </a:r>
            <a:r>
              <a:rPr lang="en-US" sz="1800" dirty="0" smtClean="0">
                <a:latin typeface="Consolas" pitchFamily="49" charset="0"/>
                <a:cs typeface="Consolas" pitchFamily="49" charset="0"/>
              </a:rPr>
              <a:t> Load(string path, </a:t>
            </a:r>
            <a:r>
              <a:rPr lang="en-US" sz="1800" dirty="0" err="1" smtClean="0">
                <a:latin typeface="Consolas" pitchFamily="49" charset="0"/>
                <a:cs typeface="Consolas" pitchFamily="49" charset="0"/>
              </a:rPr>
              <a:t>bool</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isWritable</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static </a:t>
            </a:r>
            <a:r>
              <a:rPr lang="en-US" sz="1800" dirty="0" err="1" smtClean="0">
                <a:latin typeface="Consolas" pitchFamily="49" charset="0"/>
                <a:cs typeface="Consolas" pitchFamily="49" charset="0"/>
              </a:rPr>
              <a:t>ShellLibrary</a:t>
            </a:r>
            <a:r>
              <a:rPr lang="en-US" sz="1800" dirty="0" smtClean="0">
                <a:latin typeface="Consolas" pitchFamily="49" charset="0"/>
                <a:cs typeface="Consolas" pitchFamily="49" charset="0"/>
              </a:rPr>
              <a:t> Load(</a:t>
            </a:r>
            <a:r>
              <a:rPr lang="en-US" sz="1800" dirty="0" err="1" smtClean="0">
                <a:latin typeface="Consolas" pitchFamily="49" charset="0"/>
                <a:cs typeface="Consolas" pitchFamily="49" charset="0"/>
              </a:rPr>
              <a:t>KnownFolder</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kFLibrary</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bool</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isWritable</a:t>
            </a:r>
            <a:r>
              <a:rPr lang="en-US" sz="1800" dirty="0" smtClean="0">
                <a:latin typeface="Consolas" pitchFamily="49" charset="0"/>
                <a:cs typeface="Consolas" pitchFamily="49" charset="0"/>
              </a:rPr>
              <a:t>);</a:t>
            </a:r>
          </a:p>
          <a:p>
            <a:r>
              <a:rPr lang="en-US" sz="1800" dirty="0" smtClean="0">
                <a:latin typeface="Consolas" pitchFamily="49" charset="0"/>
                <a:cs typeface="Consolas" pitchFamily="49" charset="0"/>
              </a:rPr>
              <a:t>  static </a:t>
            </a:r>
            <a:r>
              <a:rPr lang="en-US" sz="1800" dirty="0" err="1" smtClean="0">
                <a:latin typeface="Consolas" pitchFamily="49" charset="0"/>
                <a:cs typeface="Consolas" pitchFamily="49" charset="0"/>
              </a:rPr>
              <a:t>bool</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ShowManageLibraryUI</a:t>
            </a:r>
            <a:r>
              <a:rPr lang="en-US" sz="1800" dirty="0" smtClean="0">
                <a:latin typeface="Consolas" pitchFamily="49" charset="0"/>
                <a:cs typeface="Consolas" pitchFamily="49" charset="0"/>
              </a:rPr>
              <a:t>(…);</a:t>
            </a:r>
          </a:p>
          <a:p>
            <a:r>
              <a:rPr lang="en-US" sz="400" dirty="0" smtClean="0">
                <a:latin typeface="Consolas" pitchFamily="49" charset="0"/>
                <a:cs typeface="Consolas" pitchFamily="49" charset="0"/>
              </a:rPr>
              <a:t>  </a:t>
            </a:r>
            <a:endParaRPr lang="en-US" sz="300" dirty="0" smtClean="0">
              <a:latin typeface="Consolas" pitchFamily="49" charset="0"/>
              <a:cs typeface="Consolas" pitchFamily="49" charset="0"/>
            </a:endParaRPr>
          </a:p>
          <a:p>
            <a:r>
              <a:rPr lang="en-US" sz="1800" dirty="0" smtClean="0">
                <a:latin typeface="Consolas" pitchFamily="49" charset="0"/>
                <a:cs typeface="Consolas" pitchFamily="49" charset="0"/>
              </a:rPr>
              <a:t>  void </a:t>
            </a:r>
            <a:r>
              <a:rPr lang="en-US" sz="1800" dirty="0" err="1" smtClean="0">
                <a:latin typeface="Consolas" pitchFamily="49" charset="0"/>
                <a:cs typeface="Consolas" pitchFamily="49" charset="0"/>
              </a:rPr>
              <a:t>AddFolder</a:t>
            </a:r>
            <a:r>
              <a:rPr lang="en-US" sz="1800" dirty="0" smtClean="0">
                <a:latin typeface="Consolas" pitchFamily="49" charset="0"/>
                <a:cs typeface="Consolas" pitchFamily="49" charset="0"/>
              </a:rPr>
              <a:t>(string path); void </a:t>
            </a:r>
            <a:r>
              <a:rPr lang="en-US" sz="1800" dirty="0" err="1" smtClean="0">
                <a:latin typeface="Consolas" pitchFamily="49" charset="0"/>
                <a:cs typeface="Consolas" pitchFamily="49" charset="0"/>
              </a:rPr>
              <a:t>RemoveFolder</a:t>
            </a:r>
            <a:r>
              <a:rPr lang="en-US" sz="1800" dirty="0" smtClean="0">
                <a:latin typeface="Consolas" pitchFamily="49" charset="0"/>
                <a:cs typeface="Consolas" pitchFamily="49" charset="0"/>
              </a:rPr>
              <a:t>(string path);</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IList</a:t>
            </a:r>
            <a:r>
              <a:rPr lang="en-US" sz="1800" dirty="0" smtClean="0">
                <a:latin typeface="Consolas" pitchFamily="49" charset="0"/>
                <a:cs typeface="Consolas" pitchFamily="49" charset="0"/>
              </a:rPr>
              <a:t>&lt;string&gt; </a:t>
            </a:r>
            <a:r>
              <a:rPr lang="en-US" sz="1800" dirty="0" err="1" smtClean="0">
                <a:latin typeface="Consolas" pitchFamily="49" charset="0"/>
                <a:cs typeface="Consolas" pitchFamily="49" charset="0"/>
              </a:rPr>
              <a:t>GetFolders</a:t>
            </a:r>
            <a:r>
              <a:rPr lang="en-US" sz="1800" dirty="0" smtClean="0">
                <a:latin typeface="Consolas" pitchFamily="49" charset="0"/>
                <a:cs typeface="Consolas" pitchFamily="49" charset="0"/>
              </a:rPr>
              <a:t>();   </a:t>
            </a:r>
          </a:p>
          <a:p>
            <a:r>
              <a:rPr lang="en-US" sz="1800" dirty="0" smtClean="0">
                <a:latin typeface="Consolas" pitchFamily="49" charset="0"/>
                <a:cs typeface="Consolas" pitchFamily="49" charset="0"/>
              </a:rPr>
              <a:t>  string </a:t>
            </a:r>
            <a:r>
              <a:rPr lang="en-US" sz="1800" dirty="0" err="1" smtClean="0">
                <a:latin typeface="Consolas" pitchFamily="49" charset="0"/>
                <a:cs typeface="Consolas" pitchFamily="49" charset="0"/>
              </a:rPr>
              <a:t>DefaultSaveFolder</a:t>
            </a:r>
            <a:r>
              <a:rPr lang="en-US" sz="1800" dirty="0" smtClean="0">
                <a:latin typeface="Consolas" pitchFamily="49" charset="0"/>
                <a:cs typeface="Consolas" pitchFamily="49" charset="0"/>
              </a:rPr>
              <a:t> {get; set; }</a:t>
            </a:r>
          </a:p>
          <a:p>
            <a:r>
              <a:rPr lang="en-US" sz="1800" dirty="0" smtClean="0">
                <a:latin typeface="Consolas" pitchFamily="49" charset="0"/>
                <a:cs typeface="Consolas" pitchFamily="49" charset="0"/>
              </a:rPr>
              <a:t>  string Icon  {get; set; }</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bool</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IsPinnedToNavigationPane</a:t>
            </a:r>
            <a:r>
              <a:rPr lang="en-US" sz="1800" dirty="0" smtClean="0">
                <a:latin typeface="Consolas" pitchFamily="49" charset="0"/>
                <a:cs typeface="Consolas" pitchFamily="49" charset="0"/>
              </a:rPr>
              <a:t> {get; set; }</a:t>
            </a:r>
          </a:p>
          <a:p>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Guid</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FolderTypeId</a:t>
            </a:r>
            <a:r>
              <a:rPr lang="en-US" sz="1800" dirty="0" smtClean="0">
                <a:latin typeface="Consolas" pitchFamily="49" charset="0"/>
                <a:cs typeface="Consolas" pitchFamily="49" charset="0"/>
              </a:rPr>
              <a:t> {get; set; }</a:t>
            </a:r>
          </a:p>
          <a:p>
            <a:r>
              <a:rPr lang="en-US" sz="1800" dirty="0" smtClean="0">
                <a:latin typeface="Consolas" pitchFamily="49" charset="0"/>
                <a:cs typeface="Consolas" pitchFamily="49" charset="0"/>
              </a:rPr>
              <a:t>  string Name {get; set; }  string </a:t>
            </a:r>
            <a:r>
              <a:rPr lang="en-US" sz="1800" dirty="0" err="1" smtClean="0">
                <a:latin typeface="Consolas" pitchFamily="49" charset="0"/>
                <a:cs typeface="Consolas" pitchFamily="49" charset="0"/>
              </a:rPr>
              <a:t>FullName</a:t>
            </a:r>
            <a:r>
              <a:rPr lang="en-US" sz="1800" dirty="0" smtClean="0">
                <a:latin typeface="Consolas" pitchFamily="49" charset="0"/>
                <a:cs typeface="Consolas" pitchFamily="49" charset="0"/>
              </a:rPr>
              <a:t>{get; set; }</a:t>
            </a:r>
          </a:p>
          <a:p>
            <a:r>
              <a:rPr lang="en-US" sz="1800" dirty="0" smtClean="0">
                <a:latin typeface="Consolas" pitchFamily="49" charset="0"/>
                <a:cs typeface="Consolas" pitchFamily="49" charset="0"/>
              </a:rPr>
              <a:t>  void Delete(); static void Delete(string path); void Dispose();</a:t>
            </a:r>
          </a:p>
          <a:p>
            <a:r>
              <a:rPr lang="en-US" sz="1800" dirty="0" smtClean="0">
                <a:latin typeface="Consolas" pitchFamily="49" charset="0"/>
                <a:cs typeface="Consolas" pitchFamily="49" charset="0"/>
              </a:rPr>
              <a:t>}</a:t>
            </a:r>
            <a:endParaRPr lang="en-US" sz="1800" dirty="0">
              <a:latin typeface="Consolas" pitchFamily="49" charset="0"/>
              <a:cs typeface="Consolas" pitchFamily="49"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Create Library </a:t>
            </a:r>
            <a:r>
              <a:rPr smtClean="0"/>
              <a:t>and Add </a:t>
            </a:r>
            <a:r>
              <a:rPr/>
              <a:t>Folder</a:t>
            </a:r>
            <a:endParaRPr lang="en-US" dirty="0"/>
          </a:p>
        </p:txBody>
      </p:sp>
      <p:sp>
        <p:nvSpPr>
          <p:cNvPr id="3" name="Text Placeholder 2"/>
          <p:cNvSpPr>
            <a:spLocks noGrp="1"/>
          </p:cNvSpPr>
          <p:nvPr>
            <p:ph type="body" sz="quarter" idx="10"/>
          </p:nvPr>
        </p:nvSpPr>
        <p:spPr>
          <a:xfrm>
            <a:off x="722313" y="1905001"/>
            <a:ext cx="8040688" cy="1957459"/>
          </a:xfrm>
        </p:spPr>
        <p:txBody>
          <a:bodyPr/>
          <a:lstStyle/>
          <a:p>
            <a:r>
              <a:rPr lang="en-US" sz="2400" dirty="0" smtClean="0">
                <a:latin typeface="Consolas" pitchFamily="49" charset="0"/>
                <a:cs typeface="Consolas" pitchFamily="49" charset="0"/>
              </a:rPr>
              <a:t>using (</a:t>
            </a:r>
            <a:r>
              <a:rPr lang="en-US" sz="2400" dirty="0" err="1" smtClean="0">
                <a:latin typeface="Consolas" pitchFamily="49" charset="0"/>
                <a:cs typeface="Consolas" pitchFamily="49" charset="0"/>
              </a:rPr>
              <a:t>ShellLibrary</a:t>
            </a:r>
            <a:r>
              <a:rPr lang="en-US" sz="2400" dirty="0" smtClean="0">
                <a:latin typeface="Consolas" pitchFamily="49" charset="0"/>
                <a:cs typeface="Consolas" pitchFamily="49" charset="0"/>
              </a:rPr>
              <a:t> library =</a:t>
            </a:r>
          </a:p>
          <a:p>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ShellLibrary.CreateShellLibrary</a:t>
            </a:r>
            <a:r>
              <a:rPr lang="en-US" sz="2400" dirty="0" smtClean="0">
                <a:latin typeface="Consolas" pitchFamily="49" charset="0"/>
                <a:cs typeface="Consolas" pitchFamily="49" charset="0"/>
              </a:rPr>
              <a:t>(where, name))</a:t>
            </a:r>
          </a:p>
          <a:p>
            <a:r>
              <a:rPr lang="en-US" sz="2400" dirty="0" smtClean="0">
                <a:latin typeface="Consolas" pitchFamily="49" charset="0"/>
                <a:cs typeface="Consolas" pitchFamily="49" charset="0"/>
              </a:rPr>
              <a:t>  {</a:t>
            </a:r>
          </a:p>
          <a:p>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library.AddFolder</a:t>
            </a:r>
            <a:r>
              <a:rPr lang="en-US" sz="2400" dirty="0" smtClean="0">
                <a:latin typeface="Consolas" pitchFamily="49" charset="0"/>
                <a:cs typeface="Consolas" pitchFamily="49" charset="0"/>
              </a:rPr>
              <a:t>(</a:t>
            </a:r>
            <a:r>
              <a:rPr lang="en-US" sz="2400" dirty="0" err="1" smtClean="0">
                <a:latin typeface="Consolas" pitchFamily="49" charset="0"/>
                <a:cs typeface="Consolas" pitchFamily="49" charset="0"/>
              </a:rPr>
              <a:t>folderPath</a:t>
            </a:r>
            <a:r>
              <a:rPr lang="en-US" sz="2400" dirty="0" smtClean="0">
                <a:latin typeface="Consolas" pitchFamily="49" charset="0"/>
                <a:cs typeface="Consolas" pitchFamily="49" charset="0"/>
              </a:rPr>
              <a:t>);</a:t>
            </a:r>
          </a:p>
          <a:p>
            <a:r>
              <a:rPr lang="en-US" sz="2400" dirty="0" smtClean="0">
                <a:latin typeface="Consolas" pitchFamily="49" charset="0"/>
                <a:cs typeface="Consolas" pitchFamily="49" charset="0"/>
              </a:rPr>
              <a:t>  }</a:t>
            </a:r>
            <a:endParaRPr lang="en-US" sz="2400" dirty="0">
              <a:latin typeface="Consolas" pitchFamily="49" charset="0"/>
              <a:cs typeface="Consolas" pitchFamily="49"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Many Operations</a:t>
            </a:r>
            <a:endParaRPr lang="en-US" dirty="0"/>
          </a:p>
        </p:txBody>
      </p:sp>
      <p:sp>
        <p:nvSpPr>
          <p:cNvPr id="3" name="Text Placeholder 2"/>
          <p:cNvSpPr>
            <a:spLocks noGrp="1"/>
          </p:cNvSpPr>
          <p:nvPr>
            <p:ph type="body" sz="quarter" idx="10"/>
          </p:nvPr>
        </p:nvSpPr>
        <p:spPr>
          <a:xfrm>
            <a:off x="722313" y="1905001"/>
            <a:ext cx="8040688" cy="3508653"/>
          </a:xfrm>
        </p:spPr>
        <p:txBody>
          <a:bodyPr/>
          <a:lstStyle/>
          <a:p>
            <a:r>
              <a:rPr lang="en-US" sz="2400" dirty="0" smtClean="0">
                <a:latin typeface="Consolas" pitchFamily="49" charset="0"/>
                <a:cs typeface="Consolas" pitchFamily="49" charset="0"/>
              </a:rPr>
              <a:t>using (</a:t>
            </a:r>
            <a:r>
              <a:rPr lang="en-US" sz="2400" dirty="0" err="1" smtClean="0">
                <a:latin typeface="Consolas" pitchFamily="49" charset="0"/>
                <a:cs typeface="Consolas" pitchFamily="49" charset="0"/>
              </a:rPr>
              <a:t>ShellLibrary</a:t>
            </a:r>
            <a:r>
              <a:rPr lang="en-US" sz="2400" dirty="0" smtClean="0">
                <a:latin typeface="Consolas" pitchFamily="49" charset="0"/>
                <a:cs typeface="Consolas" pitchFamily="49" charset="0"/>
              </a:rPr>
              <a:t> lib = </a:t>
            </a:r>
            <a:r>
              <a:rPr lang="en-US" sz="2400" dirty="0" err="1" smtClean="0">
                <a:latin typeface="Consolas" pitchFamily="49" charset="0"/>
                <a:cs typeface="Consolas" pitchFamily="49" charset="0"/>
              </a:rPr>
              <a:t>ShellLibrary.Load</a:t>
            </a:r>
            <a:r>
              <a:rPr lang="en-US" sz="2400" dirty="0" smtClean="0">
                <a:latin typeface="Consolas" pitchFamily="49" charset="0"/>
                <a:cs typeface="Consolas" pitchFamily="49" charset="0"/>
              </a:rPr>
              <a:t>(</a:t>
            </a:r>
          </a:p>
          <a:p>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KnownFolders.DocumentsLibrary</a:t>
            </a:r>
            <a:r>
              <a:rPr lang="en-US" sz="2400" dirty="0" smtClean="0">
                <a:latin typeface="Consolas" pitchFamily="49" charset="0"/>
                <a:cs typeface="Consolas" pitchFamily="49" charset="0"/>
              </a:rPr>
              <a:t>, true))</a:t>
            </a:r>
          </a:p>
          <a:p>
            <a:r>
              <a:rPr lang="en-US" sz="2400" dirty="0" smtClean="0">
                <a:latin typeface="Consolas" pitchFamily="49" charset="0"/>
                <a:cs typeface="Consolas" pitchFamily="49" charset="0"/>
              </a:rPr>
              <a:t>{</a:t>
            </a:r>
          </a:p>
          <a:p>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lib.AddFolder</a:t>
            </a:r>
            <a:r>
              <a:rPr lang="en-US" sz="2400" dirty="0" smtClean="0">
                <a:latin typeface="Consolas" pitchFamily="49" charset="0"/>
                <a:cs typeface="Consolas" pitchFamily="49" charset="0"/>
              </a:rPr>
              <a:t>(@"C:\");</a:t>
            </a:r>
          </a:p>
          <a:p>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lib.FolderTypeId</a:t>
            </a:r>
            <a:r>
              <a:rPr lang="en-US" sz="2400" dirty="0" smtClean="0">
                <a:latin typeface="Consolas" pitchFamily="49" charset="0"/>
                <a:cs typeface="Consolas" pitchFamily="49" charset="0"/>
              </a:rPr>
              <a:t> = </a:t>
            </a:r>
            <a:br>
              <a:rPr lang="en-US" sz="2400" dirty="0" smtClean="0">
                <a:latin typeface="Consolas" pitchFamily="49" charset="0"/>
                <a:cs typeface="Consolas" pitchFamily="49" charset="0"/>
              </a:rPr>
            </a:b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FolderTypes.GetFolderType</a:t>
            </a:r>
            <a:r>
              <a:rPr lang="en-US" sz="2400" dirty="0" smtClean="0">
                <a:latin typeface="Consolas" pitchFamily="49" charset="0"/>
                <a:cs typeface="Consolas" pitchFamily="49" charset="0"/>
              </a:rPr>
              <a:t>("Documents");</a:t>
            </a:r>
          </a:p>
          <a:p>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lib.IsPinnedToNavigationPane</a:t>
            </a:r>
            <a:r>
              <a:rPr lang="en-US" sz="2400" dirty="0" smtClean="0">
                <a:latin typeface="Consolas" pitchFamily="49" charset="0"/>
                <a:cs typeface="Consolas" pitchFamily="49" charset="0"/>
              </a:rPr>
              <a:t> = true;</a:t>
            </a:r>
          </a:p>
          <a:p>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lib.DefaultSaveFolder</a:t>
            </a:r>
            <a:r>
              <a:rPr lang="en-US" sz="2400" dirty="0" smtClean="0">
                <a:latin typeface="Consolas" pitchFamily="49" charset="0"/>
                <a:cs typeface="Consolas" pitchFamily="49" charset="0"/>
              </a:rPr>
              <a:t> = @"C:\";</a:t>
            </a:r>
          </a:p>
          <a:p>
            <a:r>
              <a:rPr lang="en-US" sz="2400" dirty="0" smtClean="0">
                <a:latin typeface="Consolas" pitchFamily="49" charset="0"/>
                <a:cs typeface="Consolas" pitchFamily="49" charset="0"/>
              </a:rPr>
              <a:t>}</a:t>
            </a:r>
            <a:endParaRPr lang="en-US" sz="2400" dirty="0">
              <a:latin typeface="Consolas" pitchFamily="49" charset="0"/>
              <a:cs typeface="Consolas" pitchFamily="49"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417624" cy="1523495"/>
          </a:xfrm>
        </p:spPr>
        <p:txBody>
          <a:bodyPr/>
          <a:lstStyle/>
          <a:p>
            <a:r>
              <a:rPr smtClean="0"/>
              <a:t>Custom Library Manager</a:t>
            </a:r>
            <a:endParaRPr lang="en-US" dirty="0"/>
          </a:p>
        </p:txBody>
      </p:sp>
      <p:sp>
        <p:nvSpPr>
          <p:cNvPr id="5" name="Text Placeholder 4"/>
          <p:cNvSpPr>
            <a:spLocks noGrp="1"/>
          </p:cNvSpPr>
          <p:nvPr>
            <p:ph type="body" sz="quarter" idx="10"/>
          </p:nvPr>
        </p:nvSpPr>
        <p:spPr/>
        <p:txBody>
          <a:bodyPr/>
          <a:lstStyle/>
          <a:p>
            <a:r>
              <a:rPr smtClean="0"/>
              <a:t>Demo</a:t>
            </a:r>
            <a:endParaRPr lang="en-US" dirty="0"/>
          </a:p>
        </p:txBody>
      </p:sp>
      <p:sp>
        <p:nvSpPr>
          <p:cNvPr id="4" name="Subtitle 4"/>
          <p:cNvSpPr>
            <a:spLocks noGrp="1"/>
          </p:cNvSpPr>
          <p:nvPr>
            <p:ph type="subTitle" idx="1"/>
          </p:nvPr>
        </p:nvSpPr>
        <p:spPr>
          <a:xfrm>
            <a:off x="1368955" y="4344989"/>
            <a:ext cx="7043208" cy="461665"/>
          </a:xfrm>
        </p:spPr>
        <p:txBody>
          <a:bodyPr/>
          <a:lstStyle/>
          <a:p>
            <a:r>
              <a:rPr lang="en-US" dirty="0" smtClean="0"/>
              <a:t>Managing Libraries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Agenda</a:t>
            </a:r>
            <a:endParaRPr lang="en-US" dirty="0"/>
          </a:p>
        </p:txBody>
      </p:sp>
      <p:sp>
        <p:nvSpPr>
          <p:cNvPr id="6" name="Text Placeholder 5"/>
          <p:cNvSpPr>
            <a:spLocks noGrp="1"/>
          </p:cNvSpPr>
          <p:nvPr>
            <p:ph type="body" sz="quarter" idx="10"/>
          </p:nvPr>
        </p:nvSpPr>
        <p:spPr>
          <a:xfrm>
            <a:off x="381000" y="1411552"/>
            <a:ext cx="8382000" cy="4210383"/>
          </a:xfrm>
        </p:spPr>
        <p:txBody>
          <a:bodyPr/>
          <a:lstStyle/>
          <a:p>
            <a:r>
              <a:rPr lang="en-US" dirty="0" smtClean="0"/>
              <a:t>The new Windows</a:t>
            </a:r>
            <a:r>
              <a:rPr lang="en-US" baseline="30000" dirty="0" smtClean="0"/>
              <a:t>®</a:t>
            </a:r>
            <a:r>
              <a:rPr lang="en-US" dirty="0" smtClean="0"/>
              <a:t> Explorer</a:t>
            </a:r>
          </a:p>
          <a:p>
            <a:r>
              <a:rPr lang="en-US" dirty="0" smtClean="0"/>
              <a:t>Library overview</a:t>
            </a:r>
          </a:p>
          <a:p>
            <a:r>
              <a:rPr lang="en-US" dirty="0" smtClean="0"/>
              <a:t>Common File Dialogs</a:t>
            </a:r>
          </a:p>
          <a:p>
            <a:r>
              <a:rPr lang="en-US" dirty="0" smtClean="0"/>
              <a:t>Libraries API</a:t>
            </a:r>
          </a:p>
          <a:p>
            <a:pPr lvl="1"/>
            <a:r>
              <a:rPr lang="en-US" dirty="0" smtClean="0"/>
              <a:t>Native</a:t>
            </a:r>
          </a:p>
          <a:p>
            <a:pPr lvl="1"/>
            <a:r>
              <a:rPr lang="en-US" dirty="0" smtClean="0"/>
              <a:t>Managed</a:t>
            </a:r>
          </a:p>
          <a:p>
            <a:r>
              <a:rPr lang="en-US" dirty="0" smtClean="0"/>
              <a:t>Federated search</a:t>
            </a:r>
          </a:p>
          <a:p>
            <a:r>
              <a:rPr lang="en-US" dirty="0" smtClean="0"/>
              <a:t>File format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Libraries Summary</a:t>
            </a:r>
            <a:endParaRPr lang="en-US" dirty="0"/>
          </a:p>
        </p:txBody>
      </p:sp>
      <p:sp>
        <p:nvSpPr>
          <p:cNvPr id="6" name="Text Placeholder 5"/>
          <p:cNvSpPr>
            <a:spLocks noGrp="1"/>
          </p:cNvSpPr>
          <p:nvPr>
            <p:ph type="body" sz="quarter" idx="10"/>
          </p:nvPr>
        </p:nvSpPr>
        <p:spPr>
          <a:xfrm>
            <a:off x="381000" y="1411552"/>
            <a:ext cx="8382000" cy="3742563"/>
          </a:xfrm>
        </p:spPr>
        <p:txBody>
          <a:bodyPr/>
          <a:lstStyle/>
          <a:p>
            <a:r>
              <a:rPr lang="en-US" dirty="0" smtClean="0"/>
              <a:t>Libraries are destinations where users can find and organize their data as collections of items that may span multiple locations </a:t>
            </a:r>
          </a:p>
          <a:p>
            <a:r>
              <a:rPr lang="en-US" dirty="0" err="1" smtClean="0"/>
              <a:t>IShellLibrary</a:t>
            </a:r>
            <a:r>
              <a:rPr lang="en-US" dirty="0" smtClean="0"/>
              <a:t> is a COM interface that exposes method to manage libraries</a:t>
            </a:r>
          </a:p>
          <a:p>
            <a:r>
              <a:rPr lang="en-US" dirty="0" smtClean="0"/>
              <a:t>The </a:t>
            </a:r>
            <a:r>
              <a:rPr lang="en-US" dirty="0" err="1" smtClean="0"/>
              <a:t>ShellLibrary</a:t>
            </a:r>
            <a:r>
              <a:rPr lang="en-US" dirty="0" smtClean="0"/>
              <a:t> is a .NET Framework wrapper that exposed the same functionality </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smtClean="0"/>
              <a:t>Federated Search</a:t>
            </a:r>
            <a:endParaRPr lang="en-US" dirty="0"/>
          </a:p>
        </p:txBody>
      </p:sp>
      <p:sp>
        <p:nvSpPr>
          <p:cNvPr id="4" name="Subtitle 3"/>
          <p:cNvSpPr>
            <a:spLocks noGrp="1"/>
          </p:cNvSpPr>
          <p:nvPr>
            <p:ph type="subTitle" idx="1"/>
          </p:nvPr>
        </p:nvSpPr>
        <p:spPr>
          <a:xfrm>
            <a:off x="730251" y="4344989"/>
            <a:ext cx="7681913" cy="941399"/>
          </a:xfrm>
        </p:spPr>
        <p:txBody>
          <a:bodyPr/>
          <a:lstStyle/>
          <a:p>
            <a:r>
              <a:rPr lang="en-US" dirty="0" smtClean="0"/>
              <a:t>The Best Internet and Intranet Search Experience on the Desktop</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Common\Desktop\crm.png"/>
          <p:cNvPicPr>
            <a:picLocks noChangeAspect="1" noChangeArrowheads="1"/>
          </p:cNvPicPr>
          <p:nvPr/>
        </p:nvPicPr>
        <p:blipFill>
          <a:blip r:embed="rId3"/>
          <a:srcRect/>
          <a:stretch>
            <a:fillRect/>
          </a:stretch>
        </p:blipFill>
        <p:spPr bwMode="auto">
          <a:xfrm>
            <a:off x="2214545" y="1588324"/>
            <a:ext cx="6930921" cy="4769633"/>
          </a:xfrm>
          <a:prstGeom prst="rect">
            <a:avLst/>
          </a:prstGeom>
          <a:noFill/>
        </p:spPr>
      </p:pic>
      <p:sp>
        <p:nvSpPr>
          <p:cNvPr id="2" name="Title 1"/>
          <p:cNvSpPr>
            <a:spLocks noGrp="1"/>
          </p:cNvSpPr>
          <p:nvPr>
            <p:ph type="title"/>
          </p:nvPr>
        </p:nvSpPr>
        <p:spPr>
          <a:xfrm>
            <a:off x="387350" y="152400"/>
            <a:ext cx="8369300" cy="941796"/>
          </a:xfrm>
        </p:spPr>
        <p:txBody>
          <a:bodyPr/>
          <a:lstStyle/>
          <a:p>
            <a:pPr lvl="0"/>
            <a:r>
              <a:rPr lang="en-US" dirty="0" smtClean="0"/>
              <a:t>Federated Search</a:t>
            </a:r>
            <a:r>
              <a:rPr smtClean="0"/>
              <a:t/>
            </a:r>
            <a:br>
              <a:rPr smtClean="0"/>
            </a:br>
            <a:r>
              <a:rPr sz="2800" smtClean="0">
                <a:solidFill>
                  <a:schemeClr val="accent1"/>
                </a:solidFill>
              </a:rPr>
              <a:t>Consistent experience across providers; files and otherwise</a:t>
            </a:r>
            <a:endParaRPr lang="en-US" dirty="0">
              <a:solidFill>
                <a:schemeClr val="accent1"/>
              </a:solidFill>
            </a:endParaRPr>
          </a:p>
        </p:txBody>
      </p:sp>
      <p:grpSp>
        <p:nvGrpSpPr>
          <p:cNvPr id="3" name="Group 35"/>
          <p:cNvGrpSpPr/>
          <p:nvPr/>
        </p:nvGrpSpPr>
        <p:grpSpPr>
          <a:xfrm>
            <a:off x="287545" y="1375560"/>
            <a:ext cx="2284191" cy="1481936"/>
            <a:chOff x="356681" y="1375560"/>
            <a:chExt cx="3056734" cy="2089854"/>
          </a:xfrm>
        </p:grpSpPr>
        <p:sp>
          <p:nvSpPr>
            <p:cNvPr id="6" name="Can 5"/>
            <p:cNvSpPr/>
            <p:nvPr/>
          </p:nvSpPr>
          <p:spPr bwMode="auto">
            <a:xfrm>
              <a:off x="695696" y="1375560"/>
              <a:ext cx="1066800" cy="1219200"/>
            </a:xfrm>
            <a:prstGeom prst="can">
              <a:avLst/>
            </a:prstGeom>
            <a:ln>
              <a:headEnd type="none" w="med" len="med"/>
              <a:tailEnd type="none" w="med" len="med"/>
            </a:ln>
            <a:effectLst>
              <a:glow rad="63500">
                <a:schemeClr val="accent3">
                  <a:satMod val="175000"/>
                  <a:alpha val="40000"/>
                </a:schemeClr>
              </a:glow>
              <a:outerShdw blurRad="39000" dist="254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7" name="Straight Arrow Connector 6"/>
            <p:cNvCxnSpPr>
              <a:stCxn id="6" idx="4"/>
            </p:cNvCxnSpPr>
            <p:nvPr/>
          </p:nvCxnSpPr>
          <p:spPr>
            <a:xfrm>
              <a:off x="1762497" y="1985161"/>
              <a:ext cx="1650918" cy="1480253"/>
            </a:xfrm>
            <a:prstGeom prst="straightConnector1">
              <a:avLst/>
            </a:pr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21" name="TextBox 20"/>
            <p:cNvSpPr txBox="1"/>
            <p:nvPr/>
          </p:nvSpPr>
          <p:spPr>
            <a:xfrm>
              <a:off x="356681" y="2553197"/>
              <a:ext cx="2291940" cy="911468"/>
            </a:xfrm>
            <a:prstGeom prst="rect">
              <a:avLst/>
            </a:prstGeom>
            <a:noFill/>
          </p:spPr>
          <p:txBody>
            <a:bodyPr wrap="square" rtlCol="0">
              <a:spAutoFit/>
            </a:bodyPr>
            <a:lstStyle/>
            <a:p>
              <a:r>
                <a:rPr lang="en-US" b="1" dirty="0" smtClean="0">
                  <a:solidFill>
                    <a:schemeClr val="accent3"/>
                  </a:solidFill>
                </a:rPr>
                <a:t>Document repository</a:t>
              </a:r>
              <a:endParaRPr lang="en-US" b="1" dirty="0">
                <a:solidFill>
                  <a:schemeClr val="accent3"/>
                </a:solidFill>
              </a:endParaRPr>
            </a:p>
          </p:txBody>
        </p:sp>
      </p:grpSp>
      <p:grpSp>
        <p:nvGrpSpPr>
          <p:cNvPr id="4" name="Group 36"/>
          <p:cNvGrpSpPr/>
          <p:nvPr/>
        </p:nvGrpSpPr>
        <p:grpSpPr>
          <a:xfrm>
            <a:off x="287545" y="3000372"/>
            <a:ext cx="2284191" cy="1666864"/>
            <a:chOff x="356681" y="2964594"/>
            <a:chExt cx="3056734" cy="2350642"/>
          </a:xfrm>
        </p:grpSpPr>
        <p:sp>
          <p:nvSpPr>
            <p:cNvPr id="12" name="Can 11"/>
            <p:cNvSpPr/>
            <p:nvPr/>
          </p:nvSpPr>
          <p:spPr bwMode="auto">
            <a:xfrm>
              <a:off x="695696" y="3226130"/>
              <a:ext cx="1066800" cy="1219200"/>
            </a:xfrm>
            <a:prstGeom prst="can">
              <a:avLst/>
            </a:prstGeom>
            <a:ln>
              <a:headEnd type="none" w="med" len="med"/>
              <a:tailEnd type="none" w="med" len="med"/>
            </a:ln>
            <a:effectLst>
              <a:glow rad="63500">
                <a:schemeClr val="accent3">
                  <a:satMod val="175000"/>
                  <a:alpha val="40000"/>
                </a:schemeClr>
              </a:glow>
              <a:outerShdw blurRad="39000" dist="254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13" name="Straight Arrow Connector 12"/>
            <p:cNvCxnSpPr>
              <a:stCxn id="12" idx="4"/>
            </p:cNvCxnSpPr>
            <p:nvPr/>
          </p:nvCxnSpPr>
          <p:spPr>
            <a:xfrm flipV="1">
              <a:off x="1762497" y="2964594"/>
              <a:ext cx="1650918" cy="871137"/>
            </a:xfrm>
            <a:prstGeom prst="straightConnector1">
              <a:avLst/>
            </a:pr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25" name="TextBox 24"/>
            <p:cNvSpPr txBox="1"/>
            <p:nvPr/>
          </p:nvSpPr>
          <p:spPr>
            <a:xfrm>
              <a:off x="356681" y="4403768"/>
              <a:ext cx="2291940" cy="911468"/>
            </a:xfrm>
            <a:prstGeom prst="rect">
              <a:avLst/>
            </a:prstGeom>
            <a:noFill/>
          </p:spPr>
          <p:txBody>
            <a:bodyPr wrap="square" rtlCol="0">
              <a:spAutoFit/>
            </a:bodyPr>
            <a:lstStyle/>
            <a:p>
              <a:r>
                <a:rPr lang="en-US" b="1" dirty="0" smtClean="0">
                  <a:solidFill>
                    <a:schemeClr val="accent3"/>
                  </a:solidFill>
                </a:rPr>
                <a:t>Enterprise data store</a:t>
              </a:r>
              <a:endParaRPr lang="en-US" b="1" dirty="0">
                <a:solidFill>
                  <a:schemeClr val="accent3"/>
                </a:solidFill>
              </a:endParaRPr>
            </a:p>
          </p:txBody>
        </p:sp>
      </p:grpSp>
      <p:grpSp>
        <p:nvGrpSpPr>
          <p:cNvPr id="5" name="Group 37"/>
          <p:cNvGrpSpPr/>
          <p:nvPr/>
        </p:nvGrpSpPr>
        <p:grpSpPr>
          <a:xfrm>
            <a:off x="294942" y="3214686"/>
            <a:ext cx="2276794" cy="2956202"/>
            <a:chOff x="364906" y="3213239"/>
            <a:chExt cx="3046835" cy="4168890"/>
          </a:xfrm>
        </p:grpSpPr>
        <p:sp>
          <p:nvSpPr>
            <p:cNvPr id="15" name="Can 14"/>
            <p:cNvSpPr/>
            <p:nvPr/>
          </p:nvSpPr>
          <p:spPr bwMode="auto">
            <a:xfrm>
              <a:off x="695696" y="5195455"/>
              <a:ext cx="1066800" cy="1219200"/>
            </a:xfrm>
            <a:prstGeom prst="can">
              <a:avLst/>
            </a:prstGeom>
            <a:ln>
              <a:headEnd type="none" w="med" len="med"/>
              <a:tailEnd type="none" w="med" len="med"/>
            </a:ln>
            <a:effectLst>
              <a:glow rad="63500">
                <a:schemeClr val="accent3">
                  <a:satMod val="175000"/>
                  <a:alpha val="40000"/>
                </a:schemeClr>
              </a:glow>
              <a:outerShdw blurRad="39000" dist="25400" dir="5400000" rotWithShape="0">
                <a:srgbClr val="000000">
                  <a:alpha val="38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16" name="Straight Arrow Connector 15"/>
            <p:cNvCxnSpPr>
              <a:stCxn id="15" idx="4"/>
            </p:cNvCxnSpPr>
            <p:nvPr/>
          </p:nvCxnSpPr>
          <p:spPr>
            <a:xfrm flipV="1">
              <a:off x="1762496" y="3213239"/>
              <a:ext cx="1649245" cy="2591816"/>
            </a:xfrm>
            <a:prstGeom prst="straightConnector1">
              <a:avLst/>
            </a:pr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26" name="TextBox 25"/>
            <p:cNvSpPr txBox="1"/>
            <p:nvPr/>
          </p:nvSpPr>
          <p:spPr>
            <a:xfrm>
              <a:off x="364906" y="6470661"/>
              <a:ext cx="2282041" cy="911468"/>
            </a:xfrm>
            <a:prstGeom prst="rect">
              <a:avLst/>
            </a:prstGeom>
            <a:noFill/>
          </p:spPr>
          <p:txBody>
            <a:bodyPr wrap="square" rtlCol="0">
              <a:spAutoFit/>
            </a:bodyPr>
            <a:lstStyle/>
            <a:p>
              <a:r>
                <a:rPr lang="en-US" b="1" dirty="0" smtClean="0">
                  <a:solidFill>
                    <a:schemeClr val="accent3"/>
                  </a:solidFill>
                </a:rPr>
                <a:t>Enterprise application</a:t>
              </a:r>
              <a:endParaRPr lang="en-US" b="1" dirty="0">
                <a:solidFill>
                  <a:schemeClr val="accent3"/>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1000"/>
                                        <p:tgtEl>
                                          <p:spTgt spid="205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Federated Search Works</a:t>
            </a:r>
            <a:endParaRPr lang="en-US" dirty="0"/>
          </a:p>
        </p:txBody>
      </p:sp>
      <p:sp>
        <p:nvSpPr>
          <p:cNvPr id="38" name="Content Placeholder 37"/>
          <p:cNvSpPr>
            <a:spLocks noGrp="1"/>
          </p:cNvSpPr>
          <p:nvPr>
            <p:ph idx="1"/>
          </p:nvPr>
        </p:nvSpPr>
        <p:spPr>
          <a:xfrm>
            <a:off x="285720" y="1099467"/>
            <a:ext cx="7681532" cy="5386090"/>
          </a:xfrm>
        </p:spPr>
        <p:txBody>
          <a:bodyPr/>
          <a:lstStyle/>
          <a:p>
            <a:r>
              <a:rPr lang="en-US" dirty="0" smtClean="0"/>
              <a:t>Rich client experience</a:t>
            </a:r>
          </a:p>
          <a:p>
            <a:pPr lvl="1"/>
            <a:r>
              <a:rPr lang="en-US" dirty="0" smtClean="0"/>
              <a:t>Previews, metadata, drag-and-drop</a:t>
            </a:r>
          </a:p>
          <a:p>
            <a:pPr lvl="1"/>
            <a:r>
              <a:rPr lang="en-US" dirty="0" smtClean="0"/>
              <a:t>Familiar Explorer paradigms</a:t>
            </a:r>
          </a:p>
          <a:p>
            <a:r>
              <a:rPr lang="en-US" dirty="0" smtClean="0"/>
              <a:t>Simple and lightweight integration</a:t>
            </a:r>
          </a:p>
          <a:p>
            <a:pPr lvl="1"/>
            <a:r>
              <a:rPr lang="en-US" dirty="0" smtClean="0"/>
              <a:t>No client code</a:t>
            </a:r>
          </a:p>
          <a:p>
            <a:pPr lvl="1"/>
            <a:r>
              <a:rPr lang="en-US" dirty="0" smtClean="0"/>
              <a:t>Any server platform</a:t>
            </a:r>
          </a:p>
          <a:p>
            <a:r>
              <a:rPr lang="en-US" dirty="0" smtClean="0"/>
              <a:t>Standards-based</a:t>
            </a:r>
          </a:p>
          <a:p>
            <a:pPr lvl="1"/>
            <a:r>
              <a:rPr lang="en-US" dirty="0" err="1" smtClean="0"/>
              <a:t>OpenSearch</a:t>
            </a:r>
            <a:r>
              <a:rPr lang="en-US" dirty="0" smtClean="0"/>
              <a:t> 1.1</a:t>
            </a:r>
          </a:p>
          <a:p>
            <a:pPr lvl="1"/>
            <a:r>
              <a:rPr lang="en-US" dirty="0" smtClean="0"/>
              <a:t>RSS and ATOM</a:t>
            </a:r>
          </a:p>
          <a:p>
            <a:r>
              <a:rPr lang="en-US" dirty="0" smtClean="0"/>
              <a:t>Authentication</a:t>
            </a:r>
          </a:p>
          <a:p>
            <a:pPr lvl="1"/>
            <a:r>
              <a:rPr lang="en-US" dirty="0" smtClean="0"/>
              <a:t>Integrated or custom</a:t>
            </a:r>
          </a:p>
        </p:txBody>
      </p:sp>
      <p:grpSp>
        <p:nvGrpSpPr>
          <p:cNvPr id="3" name="Group 25"/>
          <p:cNvGrpSpPr/>
          <p:nvPr/>
        </p:nvGrpSpPr>
        <p:grpSpPr>
          <a:xfrm>
            <a:off x="4343400" y="3710050"/>
            <a:ext cx="4633913" cy="2680945"/>
            <a:chOff x="1295400" y="3074139"/>
            <a:chExt cx="5472113" cy="3165884"/>
          </a:xfrm>
        </p:grpSpPr>
        <p:pic>
          <p:nvPicPr>
            <p:cNvPr id="16" name="Picture 35"/>
            <p:cNvPicPr>
              <a:picLocks noChangeAspect="1" noChangeArrowheads="1"/>
            </p:cNvPicPr>
            <p:nvPr/>
          </p:nvPicPr>
          <p:blipFill>
            <a:blip r:embed="rId3"/>
            <a:srcRect/>
            <a:stretch>
              <a:fillRect/>
            </a:stretch>
          </p:blipFill>
          <p:spPr bwMode="auto">
            <a:xfrm>
              <a:off x="3308350" y="4235022"/>
              <a:ext cx="739775" cy="841375"/>
            </a:xfrm>
            <a:prstGeom prst="rect">
              <a:avLst/>
            </a:prstGeom>
            <a:ln>
              <a:noFill/>
            </a:ln>
            <a:effectLst>
              <a:outerShdw blurRad="190500" algn="tl" rotWithShape="0">
                <a:srgbClr val="000000">
                  <a:alpha val="70000"/>
                </a:srgbClr>
              </a:outerShdw>
            </a:effectLst>
          </p:spPr>
        </p:pic>
        <p:pic>
          <p:nvPicPr>
            <p:cNvPr id="17" name="Picture 34"/>
            <p:cNvPicPr>
              <a:picLocks noChangeAspect="1" noChangeArrowheads="1"/>
            </p:cNvPicPr>
            <p:nvPr/>
          </p:nvPicPr>
          <p:blipFill>
            <a:blip r:embed="rId4"/>
            <a:srcRect/>
            <a:stretch>
              <a:fillRect/>
            </a:stretch>
          </p:blipFill>
          <p:spPr bwMode="auto">
            <a:xfrm>
              <a:off x="6105525" y="4245986"/>
              <a:ext cx="661988" cy="754062"/>
            </a:xfrm>
            <a:prstGeom prst="rect">
              <a:avLst/>
            </a:prstGeom>
            <a:ln>
              <a:noFill/>
            </a:ln>
            <a:effectLst>
              <a:outerShdw blurRad="190500" algn="tl" rotWithShape="0">
                <a:srgbClr val="000000">
                  <a:alpha val="70000"/>
                </a:srgbClr>
              </a:outerShdw>
            </a:effectLst>
          </p:spPr>
        </p:pic>
        <p:pic>
          <p:nvPicPr>
            <p:cNvPr id="18" name="Picture 17" descr="xmldoc icon.png"/>
            <p:cNvPicPr>
              <a:picLocks noChangeAspect="1"/>
            </p:cNvPicPr>
            <p:nvPr/>
          </p:nvPicPr>
          <p:blipFill>
            <a:blip r:embed="rId5">
              <a:clrChange>
                <a:clrFrom>
                  <a:srgbClr val="FCFCFC"/>
                </a:clrFrom>
                <a:clrTo>
                  <a:srgbClr val="FCFCFC">
                    <a:alpha val="0"/>
                  </a:srgbClr>
                </a:clrTo>
              </a:clrChange>
            </a:blip>
            <a:stretch>
              <a:fillRect/>
            </a:stretch>
          </p:blipFill>
          <p:spPr>
            <a:xfrm>
              <a:off x="1560513" y="4935611"/>
              <a:ext cx="436562" cy="650875"/>
            </a:xfrm>
            <a:prstGeom prst="rect">
              <a:avLst/>
            </a:prstGeom>
            <a:ln>
              <a:noFill/>
            </a:ln>
            <a:effectLst>
              <a:outerShdw blurRad="190500" algn="tl" rotWithShape="0">
                <a:srgbClr val="000000">
                  <a:alpha val="70000"/>
                </a:srgbClr>
              </a:outerShdw>
            </a:effectLst>
          </p:spPr>
        </p:pic>
        <p:cxnSp>
          <p:nvCxnSpPr>
            <p:cNvPr id="19" name="Curved Connector 18"/>
            <p:cNvCxnSpPr>
              <a:endCxn id="16" idx="1"/>
            </p:cNvCxnSpPr>
            <p:nvPr/>
          </p:nvCxnSpPr>
          <p:spPr>
            <a:xfrm flipV="1">
              <a:off x="2046288" y="4655710"/>
              <a:ext cx="1262062" cy="446087"/>
            </a:xfrm>
            <a:prstGeom prst="curvedConnector3">
              <a:avLst>
                <a:gd name="adj1" fmla="val 50000"/>
              </a:avLst>
            </a:prstGeom>
            <a:ln w="28575">
              <a:solidFill>
                <a:schemeClr val="accent1"/>
              </a:solidFill>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20" name="Curved Connector 19"/>
            <p:cNvCxnSpPr/>
            <p:nvPr/>
          </p:nvCxnSpPr>
          <p:spPr>
            <a:xfrm rot="16200000" flipH="1">
              <a:off x="4976017" y="2801889"/>
              <a:ext cx="42863" cy="2759075"/>
            </a:xfrm>
            <a:prstGeom prst="curvedConnector3">
              <a:avLst>
                <a:gd name="adj1" fmla="val -799382"/>
              </a:avLst>
            </a:prstGeom>
            <a:ln w="28575">
              <a:solidFill>
                <a:schemeClr val="accent1"/>
              </a:solidFill>
              <a:headEnd type="none" w="med" len="med"/>
              <a:tailEnd type="triangle" w="med" len="med"/>
            </a:ln>
          </p:spPr>
          <p:style>
            <a:lnRef idx="1">
              <a:schemeClr val="accent5"/>
            </a:lnRef>
            <a:fillRef idx="0">
              <a:schemeClr val="accent5"/>
            </a:fillRef>
            <a:effectRef idx="0">
              <a:schemeClr val="accent5"/>
            </a:effectRef>
            <a:fontRef idx="minor">
              <a:schemeClr val="tx1"/>
            </a:fontRef>
          </p:style>
        </p:cxnSp>
        <p:cxnSp>
          <p:nvCxnSpPr>
            <p:cNvPr id="21" name="Curved Connector 20"/>
            <p:cNvCxnSpPr/>
            <p:nvPr/>
          </p:nvCxnSpPr>
          <p:spPr>
            <a:xfrm rot="5400000" flipH="1">
              <a:off x="4980779" y="3635326"/>
              <a:ext cx="120650" cy="2846387"/>
            </a:xfrm>
            <a:prstGeom prst="curvedConnector3">
              <a:avLst>
                <a:gd name="adj1" fmla="val -275717"/>
              </a:avLst>
            </a:prstGeom>
            <a:ln w="28575">
              <a:solidFill>
                <a:schemeClr val="accent1"/>
              </a:solidFill>
              <a:headEnd type="non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1295400" y="3923872"/>
              <a:ext cx="2209800" cy="981311"/>
            </a:xfrm>
            <a:prstGeom prst="rect">
              <a:avLst/>
            </a:prstGeom>
            <a:noFill/>
          </p:spPr>
          <p:txBody>
            <a:bodyPr wrap="square">
              <a:spAutoFit/>
            </a:bodyPr>
            <a:lstStyle/>
            <a:p>
              <a:pPr>
                <a:defRPr/>
              </a:pPr>
              <a:r>
                <a:rPr lang="en-US" sz="1600" dirty="0">
                  <a:gradFill>
                    <a:gsLst>
                      <a:gs pos="0">
                        <a:schemeClr val="tx1"/>
                      </a:gs>
                      <a:gs pos="100000">
                        <a:schemeClr val="tx1"/>
                      </a:gs>
                    </a:gsLst>
                    <a:lin ang="5400000" scaled="0"/>
                  </a:gradFill>
                </a:rPr>
                <a:t>1. </a:t>
              </a:r>
              <a:r>
                <a:rPr lang="en-US" sz="1600" dirty="0" smtClean="0">
                  <a:gradFill>
                    <a:gsLst>
                      <a:gs pos="0">
                        <a:schemeClr val="tx1"/>
                      </a:gs>
                      <a:gs pos="100000">
                        <a:schemeClr val="tx1"/>
                      </a:gs>
                    </a:gsLst>
                    <a:lin ang="5400000" scaled="0"/>
                  </a:gradFill>
                </a:rPr>
                <a:t>Search connector (.</a:t>
              </a:r>
              <a:r>
                <a:rPr lang="en-US" sz="1600" dirty="0" err="1" smtClean="0">
                  <a:gradFill>
                    <a:gsLst>
                      <a:gs pos="0">
                        <a:schemeClr val="tx1"/>
                      </a:gs>
                      <a:gs pos="100000">
                        <a:schemeClr val="tx1"/>
                      </a:gs>
                    </a:gsLst>
                    <a:lin ang="5400000" scaled="0"/>
                  </a:gradFill>
                </a:rPr>
                <a:t>osdx</a:t>
              </a:r>
              <a:r>
                <a:rPr lang="en-US" sz="1600" dirty="0" smtClean="0">
                  <a:gradFill>
                    <a:gsLst>
                      <a:gs pos="0">
                        <a:schemeClr val="tx1"/>
                      </a:gs>
                      <a:gs pos="100000">
                        <a:schemeClr val="tx1"/>
                      </a:gs>
                    </a:gsLst>
                    <a:lin ang="5400000" scaled="0"/>
                  </a:gradFill>
                </a:rPr>
                <a:t>) installed</a:t>
              </a:r>
              <a:endParaRPr lang="en-US" sz="1600" dirty="0">
                <a:gradFill>
                  <a:gsLst>
                    <a:gs pos="0">
                      <a:schemeClr val="tx1"/>
                    </a:gs>
                    <a:gs pos="100000">
                      <a:schemeClr val="tx1"/>
                    </a:gs>
                  </a:gsLst>
                  <a:lin ang="5400000" scaled="0"/>
                </a:gradFill>
              </a:endParaRPr>
            </a:p>
          </p:txBody>
        </p:sp>
        <p:sp>
          <p:nvSpPr>
            <p:cNvPr id="24" name="TextBox 23"/>
            <p:cNvSpPr txBox="1"/>
            <p:nvPr/>
          </p:nvSpPr>
          <p:spPr>
            <a:xfrm>
              <a:off x="3682880" y="3074139"/>
              <a:ext cx="2958932" cy="690551"/>
            </a:xfrm>
            <a:prstGeom prst="rect">
              <a:avLst/>
            </a:prstGeom>
            <a:noFill/>
          </p:spPr>
          <p:txBody>
            <a:bodyPr wrap="square">
              <a:spAutoFit/>
            </a:bodyPr>
            <a:lstStyle/>
            <a:p>
              <a:pPr>
                <a:defRPr/>
              </a:pPr>
              <a:r>
                <a:rPr lang="en-US" sz="1600" dirty="0">
                  <a:gradFill>
                    <a:gsLst>
                      <a:gs pos="0">
                        <a:schemeClr val="tx1"/>
                      </a:gs>
                      <a:gs pos="100000">
                        <a:schemeClr val="tx1"/>
                      </a:gs>
                    </a:gsLst>
                    <a:lin ang="5400000" scaled="0"/>
                  </a:gradFill>
                </a:rPr>
                <a:t>2.  Windows </a:t>
              </a:r>
              <a:r>
                <a:rPr lang="en-US" sz="1600" dirty="0" smtClean="0">
                  <a:gradFill>
                    <a:gsLst>
                      <a:gs pos="0">
                        <a:schemeClr val="tx1"/>
                      </a:gs>
                      <a:gs pos="100000">
                        <a:schemeClr val="tx1"/>
                      </a:gs>
                    </a:gsLst>
                    <a:lin ang="5400000" scaled="0"/>
                  </a:gradFill>
                </a:rPr>
                <a:t>sends search terms as HTTP request</a:t>
              </a:r>
              <a:endParaRPr lang="en-US" sz="1600" dirty="0">
                <a:gradFill>
                  <a:gsLst>
                    <a:gs pos="0">
                      <a:schemeClr val="tx1"/>
                    </a:gs>
                    <a:gs pos="100000">
                      <a:schemeClr val="tx1"/>
                    </a:gs>
                  </a:gsLst>
                  <a:lin ang="5400000" scaled="0"/>
                </a:gradFill>
              </a:endParaRPr>
            </a:p>
          </p:txBody>
        </p:sp>
        <p:sp>
          <p:nvSpPr>
            <p:cNvPr id="25" name="TextBox 24"/>
            <p:cNvSpPr txBox="1"/>
            <p:nvPr/>
          </p:nvSpPr>
          <p:spPr>
            <a:xfrm>
              <a:off x="4103581" y="5549472"/>
              <a:ext cx="2607728" cy="690551"/>
            </a:xfrm>
            <a:prstGeom prst="rect">
              <a:avLst/>
            </a:prstGeom>
            <a:noFill/>
          </p:spPr>
          <p:txBody>
            <a:bodyPr wrap="square">
              <a:spAutoFit/>
            </a:bodyPr>
            <a:lstStyle/>
            <a:p>
              <a:pPr>
                <a:defRPr/>
              </a:pPr>
              <a:r>
                <a:rPr lang="en-US" sz="1600" dirty="0"/>
                <a:t>3. </a:t>
              </a:r>
              <a:r>
                <a:rPr lang="en-US" sz="1600" dirty="0" smtClean="0"/>
                <a:t>RSS results returned from server</a:t>
              </a:r>
              <a:endParaRPr lang="en-US" sz="16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Federated Search</a:t>
            </a:r>
            <a:endParaRPr lang="en-US" dirty="0"/>
          </a:p>
        </p:txBody>
      </p:sp>
      <p:sp>
        <p:nvSpPr>
          <p:cNvPr id="3" name="Text Placeholder 2"/>
          <p:cNvSpPr>
            <a:spLocks noGrp="1"/>
          </p:cNvSpPr>
          <p:nvPr>
            <p:ph idx="1"/>
          </p:nvPr>
        </p:nvSpPr>
        <p:spPr>
          <a:xfrm>
            <a:off x="357158" y="1071546"/>
            <a:ext cx="8572560" cy="5447645"/>
          </a:xfrm>
        </p:spPr>
        <p:txBody>
          <a:bodyPr/>
          <a:lstStyle/>
          <a:p>
            <a:r>
              <a:rPr lang="en-US" dirty="0" smtClean="0"/>
              <a:t>Your search provider should:</a:t>
            </a:r>
          </a:p>
          <a:p>
            <a:pPr lvl="1"/>
            <a:r>
              <a:rPr lang="en-US" dirty="0" smtClean="0"/>
              <a:t>Accept URL queries</a:t>
            </a:r>
          </a:p>
          <a:p>
            <a:pPr lvl="2">
              <a:buNone/>
            </a:pPr>
            <a:r>
              <a:rPr lang="en-US" dirty="0" smtClean="0"/>
              <a:t>Example: http://www.contoso.com/q={searchTerms}</a:t>
            </a:r>
          </a:p>
          <a:p>
            <a:pPr lvl="1"/>
            <a:r>
              <a:rPr lang="en-US" dirty="0" smtClean="0"/>
              <a:t>Define rich items</a:t>
            </a:r>
          </a:p>
          <a:p>
            <a:pPr lvl="1"/>
            <a:r>
              <a:rPr lang="en-US" dirty="0" smtClean="0"/>
              <a:t>Return RSS results</a:t>
            </a:r>
          </a:p>
          <a:p>
            <a:r>
              <a:rPr lang="en-US" dirty="0" smtClean="0"/>
              <a:t>The Windows 7 enables this via:</a:t>
            </a:r>
          </a:p>
          <a:p>
            <a:pPr lvl="1"/>
            <a:r>
              <a:rPr lang="en-US" dirty="0" smtClean="0"/>
              <a:t>XML search connector description</a:t>
            </a:r>
          </a:p>
          <a:p>
            <a:pPr lvl="1"/>
            <a:r>
              <a:rPr lang="en-US" dirty="0" smtClean="0"/>
              <a:t>Property mapping</a:t>
            </a:r>
          </a:p>
          <a:p>
            <a:pPr lvl="2"/>
            <a:r>
              <a:rPr lang="en-US" dirty="0" smtClean="0"/>
              <a:t>Example: </a:t>
            </a:r>
            <a:r>
              <a:rPr lang="en-US" dirty="0" err="1" smtClean="0"/>
              <a:t>BookAuthor</a:t>
            </a:r>
            <a:r>
              <a:rPr lang="en-US" dirty="0" smtClean="0"/>
              <a:t> </a:t>
            </a:r>
            <a:r>
              <a:rPr lang="en-US" dirty="0" smtClean="0">
                <a:sym typeface="Wingdings" pitchFamily="2" charset="2"/>
              </a:rPr>
              <a:t> </a:t>
            </a:r>
            <a:r>
              <a:rPr lang="en-US" dirty="0" err="1" smtClean="0">
                <a:sym typeface="Wingdings" pitchFamily="2" charset="2"/>
              </a:rPr>
              <a:t>System.Author</a:t>
            </a:r>
            <a:endParaRPr lang="en-US" dirty="0" smtClean="0"/>
          </a:p>
          <a:p>
            <a:pPr lvl="1"/>
            <a:r>
              <a:rPr lang="en-US" dirty="0" smtClean="0"/>
              <a:t>Thumbnail and preview URLs</a:t>
            </a:r>
          </a:p>
          <a:p>
            <a:pPr lvl="1"/>
            <a:r>
              <a:rPr lang="en-US" dirty="0" smtClean="0"/>
              <a:t>Custom view descriptions</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Federated Search</a:t>
            </a:r>
            <a:endParaRPr lang="en-US" dirty="0"/>
          </a:p>
        </p:txBody>
      </p:sp>
      <p:sp>
        <p:nvSpPr>
          <p:cNvPr id="4" name="Subtitle 3"/>
          <p:cNvSpPr>
            <a:spLocks noGrp="1"/>
          </p:cNvSpPr>
          <p:nvPr>
            <p:ph type="subTitle" idx="1"/>
          </p:nvPr>
        </p:nvSpPr>
        <p:spPr/>
        <p:txBody>
          <a:bodyPr/>
          <a:lstStyle/>
          <a:p>
            <a:r>
              <a:rPr lang="en-US" dirty="0" smtClean="0"/>
              <a:t>Building Open Search File</a:t>
            </a:r>
            <a:endParaRPr lang="en-US" dirty="0"/>
          </a:p>
        </p:txBody>
      </p:sp>
      <p:sp>
        <p:nvSpPr>
          <p:cNvPr id="5" name="Text Placeholder 4"/>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File Format Ecosystem</a:t>
            </a:r>
            <a:endParaRPr lang="en-US" dirty="0"/>
          </a:p>
        </p:txBody>
      </p:sp>
      <p:sp>
        <p:nvSpPr>
          <p:cNvPr id="4" name="Content Placeholder 3"/>
          <p:cNvSpPr>
            <a:spLocks noGrp="1"/>
          </p:cNvSpPr>
          <p:nvPr>
            <p:ph idx="1"/>
          </p:nvPr>
        </p:nvSpPr>
        <p:spPr>
          <a:xfrm>
            <a:off x="285720" y="1005413"/>
            <a:ext cx="8572560" cy="5995487"/>
          </a:xfrm>
        </p:spPr>
        <p:txBody>
          <a:bodyPr/>
          <a:lstStyle/>
          <a:p>
            <a:r>
              <a:rPr lang="en-US" dirty="0" smtClean="0"/>
              <a:t>You should:</a:t>
            </a:r>
          </a:p>
          <a:p>
            <a:pPr lvl="1"/>
            <a:r>
              <a:rPr lang="en-US" dirty="0" smtClean="0"/>
              <a:t>Provide complete file formats </a:t>
            </a:r>
          </a:p>
          <a:p>
            <a:pPr lvl="2"/>
            <a:r>
              <a:rPr lang="en-US" dirty="0" smtClean="0"/>
              <a:t>Metadata support</a:t>
            </a:r>
          </a:p>
          <a:p>
            <a:pPr lvl="2"/>
            <a:r>
              <a:rPr lang="en-US" dirty="0" smtClean="0"/>
              <a:t>Full-text search</a:t>
            </a:r>
          </a:p>
          <a:p>
            <a:pPr lvl="1"/>
            <a:r>
              <a:rPr lang="en-US" dirty="0" smtClean="0"/>
              <a:t>Build richer file formats</a:t>
            </a:r>
          </a:p>
          <a:p>
            <a:pPr lvl="2"/>
            <a:r>
              <a:rPr lang="en-US" dirty="0" smtClean="0"/>
              <a:t>Thumbnails and previews</a:t>
            </a:r>
          </a:p>
          <a:p>
            <a:pPr lvl="1"/>
            <a:r>
              <a:rPr lang="en-US" dirty="0" smtClean="0"/>
              <a:t>Ensure reliability and robustness of the handlers</a:t>
            </a:r>
          </a:p>
          <a:p>
            <a:pPr lvl="2"/>
            <a:r>
              <a:rPr lang="en-US" dirty="0" smtClean="0"/>
              <a:t>Quick to load, don’t crash, and so on.</a:t>
            </a:r>
          </a:p>
          <a:p>
            <a:r>
              <a:rPr lang="en-US" dirty="0" smtClean="0"/>
              <a:t>Windows 7 enables this via:</a:t>
            </a:r>
          </a:p>
          <a:p>
            <a:pPr lvl="1"/>
            <a:r>
              <a:rPr lang="en-US" dirty="0" smtClean="0"/>
              <a:t>Clear guidance on file format handlers on MSDN</a:t>
            </a:r>
          </a:p>
          <a:p>
            <a:pPr lvl="1"/>
            <a:r>
              <a:rPr lang="en-US" dirty="0" smtClean="0"/>
              <a:t>File format verifier tool in beta SDK</a:t>
            </a:r>
          </a:p>
          <a:p>
            <a:pPr lvl="1"/>
            <a:r>
              <a:rPr lang="en-US" dirty="0" smtClean="0"/>
              <a:t>MFC wrappers in Dev10</a:t>
            </a:r>
          </a:p>
          <a:p>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329595"/>
          </a:xfrm>
        </p:spPr>
        <p:txBody>
          <a:bodyPr/>
          <a:lstStyle/>
          <a:p>
            <a:r>
              <a:rPr lang="en-US" dirty="0" smtClean="0"/>
              <a:t>File Format Ecosystem Components</a:t>
            </a:r>
            <a:endParaRPr lang="en-US" dirty="0"/>
          </a:p>
        </p:txBody>
      </p:sp>
      <p:pic>
        <p:nvPicPr>
          <p:cNvPr id="10" name="Picture 16" descr="C:\Users\dwashin\Documents\Window Clippings\February, 2005.png"/>
          <p:cNvPicPr>
            <a:picLocks noChangeAspect="1" noChangeArrowheads="1"/>
          </p:cNvPicPr>
          <p:nvPr/>
        </p:nvPicPr>
        <p:blipFill>
          <a:blip r:embed="rId3"/>
          <a:stretch>
            <a:fillRect/>
          </a:stretch>
        </p:blipFill>
        <p:spPr bwMode="auto">
          <a:xfrm>
            <a:off x="547984" y="2297156"/>
            <a:ext cx="5876823" cy="4214812"/>
          </a:xfrm>
          <a:prstGeom prst="rect">
            <a:avLst/>
          </a:prstGeom>
          <a:noFill/>
          <a:ln w="9525">
            <a:noFill/>
            <a:miter lim="800000"/>
            <a:headEnd/>
            <a:tailEnd/>
          </a:ln>
        </p:spPr>
      </p:pic>
      <p:sp>
        <p:nvSpPr>
          <p:cNvPr id="14" name="Text Box 7"/>
          <p:cNvSpPr txBox="1">
            <a:spLocks noChangeArrowheads="1"/>
          </p:cNvSpPr>
          <p:nvPr/>
        </p:nvSpPr>
        <p:spPr bwMode="auto">
          <a:xfrm>
            <a:off x="6553200" y="4800600"/>
            <a:ext cx="2294953" cy="400110"/>
          </a:xfrm>
          <a:prstGeom prst="rect">
            <a:avLst/>
          </a:prstGeom>
          <a:noFill/>
          <a:ln w="9525">
            <a:noFill/>
            <a:miter lim="800000"/>
            <a:headEnd/>
            <a:tailEnd/>
          </a:ln>
          <a:effectLst/>
        </p:spPr>
        <p:txBody>
          <a:bodyPr wrap="square">
            <a:spAutoFit/>
          </a:bodyPr>
          <a:lstStyle/>
          <a:p>
            <a:pPr algn="l" eaLnBrk="1" hangingPunct="1">
              <a:lnSpc>
                <a:spcPct val="100000"/>
              </a:lnSpc>
              <a:spcBef>
                <a:spcPct val="0"/>
              </a:spcBef>
              <a:defRPr/>
            </a:pPr>
            <a:r>
              <a:rPr lang="en-US" sz="2000" dirty="0" err="1" smtClean="0">
                <a:gradFill>
                  <a:gsLst>
                    <a:gs pos="0">
                      <a:schemeClr val="tx1"/>
                    </a:gs>
                    <a:gs pos="100000">
                      <a:schemeClr val="tx1"/>
                    </a:gs>
                  </a:gsLst>
                  <a:lin ang="5400000" scaled="0"/>
                </a:gradFill>
              </a:rPr>
              <a:t>IPropertyHandler</a:t>
            </a:r>
            <a:endParaRPr lang="en-US" sz="2000" dirty="0">
              <a:gradFill>
                <a:gsLst>
                  <a:gs pos="0">
                    <a:schemeClr val="tx1"/>
                  </a:gs>
                  <a:gs pos="100000">
                    <a:schemeClr val="tx1"/>
                  </a:gs>
                </a:gsLst>
                <a:lin ang="5400000" scaled="0"/>
              </a:gradFill>
            </a:endParaRPr>
          </a:p>
        </p:txBody>
      </p:sp>
      <p:cxnSp>
        <p:nvCxnSpPr>
          <p:cNvPr id="15" name="Straight Arrow Connector 14"/>
          <p:cNvCxnSpPr/>
          <p:nvPr/>
        </p:nvCxnSpPr>
        <p:spPr bwMode="auto">
          <a:xfrm rot="10800000" flipV="1">
            <a:off x="5410200" y="5257800"/>
            <a:ext cx="1828800" cy="838200"/>
          </a:xfrm>
          <a:prstGeom prst="straightConnector1">
            <a:avLst/>
          </a:pr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13" name="Text Box 7"/>
          <p:cNvSpPr txBox="1">
            <a:spLocks noChangeArrowheads="1"/>
          </p:cNvSpPr>
          <p:nvPr/>
        </p:nvSpPr>
        <p:spPr bwMode="auto">
          <a:xfrm>
            <a:off x="6705600" y="3657600"/>
            <a:ext cx="2078182" cy="400110"/>
          </a:xfrm>
          <a:prstGeom prst="rect">
            <a:avLst/>
          </a:prstGeom>
          <a:noFill/>
          <a:ln w="9525">
            <a:noFill/>
            <a:miter lim="800000"/>
            <a:headEnd/>
            <a:tailEnd/>
          </a:ln>
          <a:effectLst/>
        </p:spPr>
        <p:txBody>
          <a:bodyPr wrap="square">
            <a:spAutoFit/>
          </a:bodyPr>
          <a:lstStyle/>
          <a:p>
            <a:pPr>
              <a:lnSpc>
                <a:spcPct val="100000"/>
              </a:lnSpc>
              <a:spcBef>
                <a:spcPct val="0"/>
              </a:spcBef>
              <a:defRPr/>
            </a:pPr>
            <a:r>
              <a:rPr lang="en-US" sz="2000" dirty="0" err="1" smtClean="0">
                <a:gradFill>
                  <a:gsLst>
                    <a:gs pos="0">
                      <a:schemeClr val="tx1"/>
                    </a:gs>
                    <a:gs pos="100000">
                      <a:schemeClr val="tx1"/>
                    </a:gs>
                  </a:gsLst>
                  <a:lin ang="5400000" scaled="0"/>
                </a:gradFill>
              </a:rPr>
              <a:t>IPreviewHandler</a:t>
            </a:r>
            <a:endParaRPr lang="en-US" sz="2000" dirty="0">
              <a:gradFill>
                <a:gsLst>
                  <a:gs pos="0">
                    <a:schemeClr val="tx1"/>
                  </a:gs>
                  <a:gs pos="100000">
                    <a:schemeClr val="tx1"/>
                  </a:gs>
                </a:gsLst>
                <a:lin ang="5400000" scaled="0"/>
              </a:gradFill>
            </a:endParaRPr>
          </a:p>
        </p:txBody>
      </p:sp>
      <p:cxnSp>
        <p:nvCxnSpPr>
          <p:cNvPr id="16" name="Straight Arrow Connector 15"/>
          <p:cNvCxnSpPr/>
          <p:nvPr/>
        </p:nvCxnSpPr>
        <p:spPr bwMode="auto">
          <a:xfrm rot="10800000" flipV="1">
            <a:off x="5715001" y="4067502"/>
            <a:ext cx="1363717" cy="123497"/>
          </a:xfrm>
          <a:prstGeom prst="straightConnector1">
            <a:avLst/>
          </a:pr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11" name="Text Box 7"/>
          <p:cNvSpPr txBox="1">
            <a:spLocks noChangeArrowheads="1"/>
          </p:cNvSpPr>
          <p:nvPr/>
        </p:nvSpPr>
        <p:spPr bwMode="auto">
          <a:xfrm>
            <a:off x="6644628" y="1833808"/>
            <a:ext cx="2133084" cy="707886"/>
          </a:xfrm>
          <a:prstGeom prst="rect">
            <a:avLst/>
          </a:prstGeom>
          <a:noFill/>
          <a:ln w="9525">
            <a:noFill/>
            <a:miter lim="800000"/>
            <a:headEnd/>
            <a:tailEnd/>
          </a:ln>
          <a:effectLst/>
        </p:spPr>
        <p:txBody>
          <a:bodyPr wrap="none">
            <a:spAutoFit/>
          </a:bodyPr>
          <a:lstStyle/>
          <a:p>
            <a:pPr>
              <a:spcBef>
                <a:spcPct val="0"/>
              </a:spcBef>
              <a:defRPr/>
            </a:pPr>
            <a:r>
              <a:rPr lang="en-US" sz="2000" dirty="0" err="1" smtClean="0">
                <a:gradFill>
                  <a:gsLst>
                    <a:gs pos="0">
                      <a:schemeClr val="tx1"/>
                    </a:gs>
                    <a:gs pos="100000">
                      <a:schemeClr val="tx1"/>
                    </a:gs>
                  </a:gsLst>
                  <a:lin ang="5400000" scaled="0"/>
                </a:gradFill>
              </a:rPr>
              <a:t>IPropertyHandler</a:t>
            </a:r>
            <a:endParaRPr lang="en-US" sz="2000" dirty="0" smtClean="0">
              <a:gradFill>
                <a:gsLst>
                  <a:gs pos="0">
                    <a:schemeClr val="tx1"/>
                  </a:gs>
                  <a:gs pos="100000">
                    <a:schemeClr val="tx1"/>
                  </a:gs>
                </a:gsLst>
                <a:lin ang="5400000" scaled="0"/>
              </a:gradFill>
            </a:endParaRPr>
          </a:p>
          <a:p>
            <a:pPr>
              <a:spcBef>
                <a:spcPct val="0"/>
              </a:spcBef>
              <a:defRPr/>
            </a:pPr>
            <a:r>
              <a:rPr lang="en-US" sz="2000" dirty="0" err="1" smtClean="0">
                <a:gradFill>
                  <a:gsLst>
                    <a:gs pos="0">
                      <a:schemeClr val="tx1"/>
                    </a:gs>
                    <a:gs pos="100000">
                      <a:schemeClr val="tx1"/>
                    </a:gs>
                  </a:gsLst>
                  <a:lin ang="5400000" scaled="0"/>
                </a:gradFill>
              </a:rPr>
              <a:t>IFilter</a:t>
            </a:r>
            <a:endParaRPr lang="en-US" sz="2000" dirty="0">
              <a:gradFill>
                <a:gsLst>
                  <a:gs pos="0">
                    <a:schemeClr val="tx1"/>
                  </a:gs>
                  <a:gs pos="100000">
                    <a:schemeClr val="tx1"/>
                  </a:gs>
                </a:gsLst>
                <a:lin ang="5400000" scaled="0"/>
              </a:gradFill>
            </a:endParaRPr>
          </a:p>
        </p:txBody>
      </p:sp>
      <p:cxnSp>
        <p:nvCxnSpPr>
          <p:cNvPr id="17" name="Straight Arrow Connector 16"/>
          <p:cNvCxnSpPr>
            <a:stCxn id="11" idx="1"/>
          </p:cNvCxnSpPr>
          <p:nvPr/>
        </p:nvCxnSpPr>
        <p:spPr bwMode="auto">
          <a:xfrm rot="10800000" flipV="1">
            <a:off x="5943600" y="2187750"/>
            <a:ext cx="701028" cy="413559"/>
          </a:xfrm>
          <a:prstGeom prst="straightConnector1">
            <a:avLst/>
          </a:pr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12" name="Text Box 7"/>
          <p:cNvSpPr txBox="1">
            <a:spLocks noChangeArrowheads="1"/>
          </p:cNvSpPr>
          <p:nvPr/>
        </p:nvSpPr>
        <p:spPr bwMode="auto">
          <a:xfrm>
            <a:off x="321046" y="1627183"/>
            <a:ext cx="2412007" cy="707886"/>
          </a:xfrm>
          <a:prstGeom prst="rect">
            <a:avLst/>
          </a:prstGeom>
          <a:noFill/>
          <a:ln w="9525">
            <a:noFill/>
            <a:miter lim="800000"/>
            <a:headEnd/>
            <a:tailEnd/>
          </a:ln>
          <a:effectLst/>
        </p:spPr>
        <p:txBody>
          <a:bodyPr wrap="none">
            <a:spAutoFit/>
          </a:bodyPr>
          <a:lstStyle/>
          <a:p>
            <a:pPr algn="l" eaLnBrk="1" hangingPunct="1">
              <a:lnSpc>
                <a:spcPct val="100000"/>
              </a:lnSpc>
              <a:spcBef>
                <a:spcPct val="0"/>
              </a:spcBef>
              <a:defRPr/>
            </a:pPr>
            <a:r>
              <a:rPr lang="en-US" sz="2000" dirty="0" err="1" smtClean="0">
                <a:gradFill>
                  <a:gsLst>
                    <a:gs pos="0">
                      <a:schemeClr val="tx1"/>
                    </a:gs>
                    <a:gs pos="100000">
                      <a:schemeClr val="tx1"/>
                    </a:gs>
                  </a:gsLst>
                  <a:lin ang="5400000" scaled="0"/>
                </a:gradFill>
              </a:rPr>
              <a:t>IThumbnailProvider</a:t>
            </a:r>
            <a:endParaRPr lang="en-US" sz="2000" dirty="0" smtClean="0">
              <a:gradFill>
                <a:gsLst>
                  <a:gs pos="0">
                    <a:schemeClr val="tx1"/>
                  </a:gs>
                  <a:gs pos="100000">
                    <a:schemeClr val="tx1"/>
                  </a:gs>
                </a:gsLst>
                <a:lin ang="5400000" scaled="0"/>
              </a:gradFill>
            </a:endParaRPr>
          </a:p>
          <a:p>
            <a:pPr algn="l" eaLnBrk="1" hangingPunct="1">
              <a:lnSpc>
                <a:spcPct val="100000"/>
              </a:lnSpc>
              <a:spcBef>
                <a:spcPct val="0"/>
              </a:spcBef>
              <a:defRPr/>
            </a:pPr>
            <a:r>
              <a:rPr lang="en-US" sz="2000" dirty="0" err="1" smtClean="0">
                <a:gradFill>
                  <a:gsLst>
                    <a:gs pos="0">
                      <a:schemeClr val="tx1"/>
                    </a:gs>
                    <a:gs pos="100000">
                      <a:schemeClr val="tx1"/>
                    </a:gs>
                  </a:gsLst>
                  <a:lin ang="5400000" scaled="0"/>
                </a:gradFill>
              </a:rPr>
              <a:t>IPropertyHandler</a:t>
            </a:r>
            <a:endParaRPr lang="en-US" sz="2000" dirty="0">
              <a:gradFill>
                <a:gsLst>
                  <a:gs pos="0">
                    <a:schemeClr val="tx1"/>
                  </a:gs>
                  <a:gs pos="100000">
                    <a:schemeClr val="tx1"/>
                  </a:gs>
                </a:gsLst>
                <a:lin ang="5400000" scaled="0"/>
              </a:gradFill>
            </a:endParaRPr>
          </a:p>
        </p:txBody>
      </p:sp>
      <p:cxnSp>
        <p:nvCxnSpPr>
          <p:cNvPr id="18" name="Straight Arrow Connector 17"/>
          <p:cNvCxnSpPr/>
          <p:nvPr/>
        </p:nvCxnSpPr>
        <p:spPr bwMode="auto">
          <a:xfrm rot="16200000" flipH="1">
            <a:off x="2522484" y="2175642"/>
            <a:ext cx="804043" cy="740982"/>
          </a:xfrm>
          <a:prstGeom prst="straightConnector1">
            <a:avLst/>
          </a:prstGeom>
          <a:ln w="28575">
            <a:solidFill>
              <a:schemeClr val="accent1"/>
            </a:solidFill>
            <a:headEnd type="none" w="med" len="med"/>
            <a:tailEnd type="arrow" w="med" len="med"/>
          </a:ln>
        </p:spPr>
        <p:style>
          <a:lnRef idx="1">
            <a:schemeClr val="accent3"/>
          </a:lnRef>
          <a:fillRef idx="0">
            <a:schemeClr val="accent3"/>
          </a:fillRef>
          <a:effectRef idx="0">
            <a:schemeClr val="accent3"/>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smtClean="0"/>
              <a:t>File Format</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Text Placeholder 2"/>
          <p:cNvSpPr>
            <a:spLocks noGrp="1"/>
          </p:cNvSpPr>
          <p:nvPr>
            <p:ph type="body" sz="quarter" idx="10"/>
          </p:nvPr>
        </p:nvSpPr>
        <p:spPr>
          <a:xfrm>
            <a:off x="381000" y="1411552"/>
            <a:ext cx="8382000" cy="4345805"/>
          </a:xfrm>
        </p:spPr>
        <p:txBody>
          <a:bodyPr/>
          <a:lstStyle/>
          <a:p>
            <a:r>
              <a:rPr lang="en-US" dirty="0" smtClean="0"/>
              <a:t>Windows 7 has a cleaner and elegant shell Explorer</a:t>
            </a:r>
          </a:p>
          <a:p>
            <a:r>
              <a:rPr lang="en-US" dirty="0" smtClean="0"/>
              <a:t>The users can find and organize their content – documents, pictures, music, other, in easy and consistent fashion</a:t>
            </a:r>
          </a:p>
          <a:p>
            <a:r>
              <a:rPr lang="en-US" dirty="0" smtClean="0"/>
              <a:t>The shell has many extension points</a:t>
            </a:r>
          </a:p>
          <a:p>
            <a:pPr lvl="1"/>
            <a:r>
              <a:rPr lang="en-US" dirty="0" smtClean="0"/>
              <a:t>Use these extension abilities in your software</a:t>
            </a:r>
          </a:p>
          <a:p>
            <a:pPr lvl="1"/>
            <a:r>
              <a:rPr lang="en-US" dirty="0" smtClean="0"/>
              <a:t>Give the user the same rich experience</a:t>
            </a:r>
          </a:p>
          <a:p>
            <a:r>
              <a:rPr lang="en-US" dirty="0" smtClean="0"/>
              <a:t>Follow the next slide “Call To Actions”</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“New” Windows Explorer</a:t>
            </a:r>
            <a:endParaRPr lang="en-US" dirty="0"/>
          </a:p>
        </p:txBody>
      </p:sp>
      <p:pic>
        <p:nvPicPr>
          <p:cNvPr id="5" name="Picture 16" descr="C:\Users\dwashin\Documents\Window Clippings\February, 2005.png"/>
          <p:cNvPicPr>
            <a:picLocks noChangeAspect="1" noChangeArrowheads="1"/>
          </p:cNvPicPr>
          <p:nvPr/>
        </p:nvPicPr>
        <p:blipFill>
          <a:blip r:embed="rId3"/>
          <a:stretch>
            <a:fillRect/>
          </a:stretch>
        </p:blipFill>
        <p:spPr bwMode="auto">
          <a:xfrm>
            <a:off x="1828800" y="1752600"/>
            <a:ext cx="5876823" cy="4214812"/>
          </a:xfrm>
          <a:prstGeom prst="rect">
            <a:avLst/>
          </a:prstGeom>
          <a:noFill/>
          <a:ln w="9525">
            <a:noFill/>
            <a:miter lim="800000"/>
            <a:headEnd/>
            <a:tailEnd/>
          </a:ln>
        </p:spPr>
      </p:pic>
      <p:sp>
        <p:nvSpPr>
          <p:cNvPr id="11" name="Text Box 7"/>
          <p:cNvSpPr txBox="1">
            <a:spLocks noChangeArrowheads="1"/>
          </p:cNvSpPr>
          <p:nvPr/>
        </p:nvSpPr>
        <p:spPr bwMode="auto">
          <a:xfrm>
            <a:off x="5144453" y="6150114"/>
            <a:ext cx="1927877" cy="400110"/>
          </a:xfrm>
          <a:prstGeom prst="rect">
            <a:avLst/>
          </a:prstGeom>
          <a:noFill/>
          <a:ln w="9525">
            <a:noFill/>
            <a:miter lim="800000"/>
            <a:headEnd/>
            <a:tailEnd/>
          </a:ln>
          <a:effectLst/>
        </p:spPr>
        <p:txBody>
          <a:bodyPr wrap="square">
            <a:spAutoFit/>
          </a:bodyPr>
          <a:lstStyle/>
          <a:p>
            <a:pPr algn="l" eaLnBrk="1" hangingPunct="1">
              <a:lnSpc>
                <a:spcPct val="100000"/>
              </a:lnSpc>
              <a:spcBef>
                <a:spcPct val="0"/>
              </a:spcBef>
              <a:defRPr/>
            </a:pPr>
            <a:r>
              <a:rPr lang="en-US" sz="2000" dirty="0" smtClean="0">
                <a:gradFill>
                  <a:gsLst>
                    <a:gs pos="0">
                      <a:schemeClr val="tx1"/>
                    </a:gs>
                    <a:gs pos="100000">
                      <a:schemeClr val="tx1"/>
                    </a:gs>
                  </a:gsLst>
                  <a:lin ang="5400000" scaled="0"/>
                </a:gradFill>
              </a:rPr>
              <a:t>Rich metadata</a:t>
            </a:r>
            <a:endParaRPr lang="en-US" sz="2000" dirty="0">
              <a:gradFill>
                <a:gsLst>
                  <a:gs pos="0">
                    <a:schemeClr val="tx1"/>
                  </a:gs>
                  <a:gs pos="100000">
                    <a:schemeClr val="tx1"/>
                  </a:gs>
                </a:gsLst>
                <a:lin ang="5400000" scaled="0"/>
              </a:gradFill>
            </a:endParaRPr>
          </a:p>
        </p:txBody>
      </p:sp>
      <p:cxnSp>
        <p:nvCxnSpPr>
          <p:cNvPr id="12" name="Straight Arrow Connector 11"/>
          <p:cNvCxnSpPr/>
          <p:nvPr/>
        </p:nvCxnSpPr>
        <p:spPr bwMode="auto">
          <a:xfrm rot="10800000">
            <a:off x="4488180" y="5680710"/>
            <a:ext cx="880110" cy="468630"/>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6" name="Text Box 6"/>
          <p:cNvSpPr txBox="1">
            <a:spLocks noChangeArrowheads="1"/>
          </p:cNvSpPr>
          <p:nvPr/>
        </p:nvSpPr>
        <p:spPr bwMode="auto">
          <a:xfrm>
            <a:off x="76200" y="4736927"/>
            <a:ext cx="1692275" cy="708025"/>
          </a:xfrm>
          <a:prstGeom prst="rect">
            <a:avLst/>
          </a:prstGeom>
          <a:noFill/>
          <a:ln w="9525">
            <a:noFill/>
            <a:miter lim="800000"/>
            <a:headEnd/>
            <a:tailEnd/>
          </a:ln>
          <a:effectLst/>
        </p:spPr>
        <p:txBody>
          <a:bodyPr>
            <a:spAutoFit/>
          </a:bodyPr>
          <a:lstStyle/>
          <a:p>
            <a:pPr algn="l" eaLnBrk="1" hangingPunct="1">
              <a:lnSpc>
                <a:spcPct val="100000"/>
              </a:lnSpc>
              <a:spcBef>
                <a:spcPct val="0"/>
              </a:spcBef>
              <a:defRPr/>
            </a:pPr>
            <a:r>
              <a:rPr lang="en-US" sz="2000" dirty="0">
                <a:gradFill>
                  <a:gsLst>
                    <a:gs pos="0">
                      <a:schemeClr val="tx1"/>
                    </a:gs>
                    <a:gs pos="100000">
                      <a:schemeClr val="tx1"/>
                    </a:gs>
                  </a:gsLst>
                  <a:lin ang="5400000" scaled="0"/>
                </a:gradFill>
              </a:rPr>
              <a:t>Cleaner</a:t>
            </a:r>
            <a:r>
              <a:rPr lang="en-US" sz="2000" dirty="0">
                <a:effectLst>
                  <a:outerShdw blurRad="38100" dist="38100" dir="2700000" algn="tl">
                    <a:srgbClr val="000000"/>
                  </a:outerShdw>
                </a:effectLst>
                <a:latin typeface="Trebuchet MS" pitchFamily="34" charset="0"/>
              </a:rPr>
              <a:t> </a:t>
            </a:r>
            <a:r>
              <a:rPr lang="en-US" sz="2000" dirty="0">
                <a:gradFill>
                  <a:gsLst>
                    <a:gs pos="0">
                      <a:schemeClr val="tx1"/>
                    </a:gs>
                    <a:gs pos="100000">
                      <a:schemeClr val="tx1"/>
                    </a:gs>
                  </a:gsLst>
                  <a:lin ang="5400000" scaled="0"/>
                </a:gradFill>
              </a:rPr>
              <a:t>navigation</a:t>
            </a:r>
          </a:p>
        </p:txBody>
      </p:sp>
      <p:cxnSp>
        <p:nvCxnSpPr>
          <p:cNvPr id="13" name="Straight Arrow Connector 12"/>
          <p:cNvCxnSpPr/>
          <p:nvPr/>
        </p:nvCxnSpPr>
        <p:spPr bwMode="auto">
          <a:xfrm flipV="1">
            <a:off x="1088346" y="4493895"/>
            <a:ext cx="1092288" cy="562252"/>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10" name="Text Box 7"/>
          <p:cNvSpPr txBox="1">
            <a:spLocks noChangeArrowheads="1"/>
          </p:cNvSpPr>
          <p:nvPr/>
        </p:nvSpPr>
        <p:spPr bwMode="auto">
          <a:xfrm>
            <a:off x="7858149" y="3962400"/>
            <a:ext cx="1285852" cy="707886"/>
          </a:xfrm>
          <a:prstGeom prst="rect">
            <a:avLst/>
          </a:prstGeom>
          <a:noFill/>
          <a:ln w="9525">
            <a:noFill/>
            <a:miter lim="800000"/>
            <a:headEnd/>
            <a:tailEnd/>
          </a:ln>
          <a:effectLst/>
        </p:spPr>
        <p:txBody>
          <a:bodyPr wrap="square">
            <a:spAutoFit/>
          </a:bodyPr>
          <a:lstStyle/>
          <a:p>
            <a:pPr>
              <a:spcBef>
                <a:spcPct val="0"/>
              </a:spcBef>
              <a:defRPr/>
            </a:pPr>
            <a:r>
              <a:rPr lang="en-US" sz="2000" dirty="0">
                <a:gradFill>
                  <a:gsLst>
                    <a:gs pos="0">
                      <a:schemeClr val="tx1"/>
                    </a:gs>
                    <a:gs pos="100000">
                      <a:schemeClr val="tx1"/>
                    </a:gs>
                  </a:gsLst>
                  <a:lin ang="5400000" scaled="0"/>
                </a:gradFill>
              </a:rPr>
              <a:t>Easy </a:t>
            </a:r>
            <a:r>
              <a:rPr lang="en-US" sz="2000" dirty="0" smtClean="0">
                <a:gradFill>
                  <a:gsLst>
                    <a:gs pos="0">
                      <a:schemeClr val="tx1"/>
                    </a:gs>
                    <a:gs pos="100000">
                      <a:schemeClr val="tx1"/>
                    </a:gs>
                  </a:gsLst>
                  <a:lin ang="5400000" scaled="0"/>
                </a:gradFill>
              </a:rPr>
              <a:t>previews</a:t>
            </a:r>
            <a:endParaRPr lang="en-US" sz="2000" dirty="0">
              <a:gradFill>
                <a:gsLst>
                  <a:gs pos="0">
                    <a:schemeClr val="tx1"/>
                  </a:gs>
                  <a:gs pos="100000">
                    <a:schemeClr val="tx1"/>
                  </a:gs>
                </a:gsLst>
                <a:lin ang="5400000" scaled="0"/>
              </a:gradFill>
            </a:endParaRPr>
          </a:p>
        </p:txBody>
      </p:sp>
      <p:cxnSp>
        <p:nvCxnSpPr>
          <p:cNvPr id="14" name="Straight Arrow Connector 13"/>
          <p:cNvCxnSpPr/>
          <p:nvPr/>
        </p:nvCxnSpPr>
        <p:spPr bwMode="auto">
          <a:xfrm rot="10800000">
            <a:off x="7371948" y="3754876"/>
            <a:ext cx="629052" cy="283724"/>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7" name="Text Box 7"/>
          <p:cNvSpPr txBox="1">
            <a:spLocks noChangeArrowheads="1"/>
          </p:cNvSpPr>
          <p:nvPr/>
        </p:nvSpPr>
        <p:spPr bwMode="auto">
          <a:xfrm>
            <a:off x="6143636" y="1219206"/>
            <a:ext cx="2883290" cy="400110"/>
          </a:xfrm>
          <a:prstGeom prst="rect">
            <a:avLst/>
          </a:prstGeom>
          <a:noFill/>
          <a:ln w="9525">
            <a:noFill/>
            <a:miter lim="800000"/>
            <a:headEnd/>
            <a:tailEnd/>
          </a:ln>
          <a:effectLst/>
        </p:spPr>
        <p:txBody>
          <a:bodyPr wrap="none">
            <a:spAutoFit/>
          </a:bodyPr>
          <a:lstStyle/>
          <a:p>
            <a:pPr>
              <a:lnSpc>
                <a:spcPct val="100000"/>
              </a:lnSpc>
              <a:spcBef>
                <a:spcPct val="0"/>
              </a:spcBef>
              <a:defRPr/>
            </a:pPr>
            <a:r>
              <a:rPr lang="en-US" sz="2000" dirty="0">
                <a:gradFill>
                  <a:gsLst>
                    <a:gs pos="0">
                      <a:schemeClr val="tx1"/>
                    </a:gs>
                    <a:gs pos="100000">
                      <a:schemeClr val="tx1"/>
                    </a:gs>
                  </a:gsLst>
                  <a:lin ang="5400000" scaled="0"/>
                </a:gradFill>
              </a:rPr>
              <a:t>Powerful </a:t>
            </a:r>
            <a:r>
              <a:rPr lang="en-US" sz="2000" dirty="0" smtClean="0">
                <a:gradFill>
                  <a:gsLst>
                    <a:gs pos="0">
                      <a:schemeClr val="tx1"/>
                    </a:gs>
                    <a:gs pos="100000">
                      <a:schemeClr val="tx1"/>
                    </a:gs>
                  </a:gsLst>
                  <a:lin ang="5400000" scaled="0"/>
                </a:gradFill>
              </a:rPr>
              <a:t>Instant Search</a:t>
            </a:r>
            <a:endParaRPr lang="en-US" sz="2000" dirty="0">
              <a:gradFill>
                <a:gsLst>
                  <a:gs pos="0">
                    <a:schemeClr val="tx1"/>
                  </a:gs>
                  <a:gs pos="100000">
                    <a:schemeClr val="tx1"/>
                  </a:gs>
                </a:gsLst>
                <a:lin ang="5400000" scaled="0"/>
              </a:gradFill>
            </a:endParaRPr>
          </a:p>
        </p:txBody>
      </p:sp>
      <p:cxnSp>
        <p:nvCxnSpPr>
          <p:cNvPr id="15" name="Straight Arrow Connector 14"/>
          <p:cNvCxnSpPr/>
          <p:nvPr/>
        </p:nvCxnSpPr>
        <p:spPr bwMode="auto">
          <a:xfrm rot="10800000" flipV="1">
            <a:off x="6813889" y="1628775"/>
            <a:ext cx="606086" cy="456698"/>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8" name="Text Box 7"/>
          <p:cNvSpPr txBox="1">
            <a:spLocks noChangeArrowheads="1"/>
          </p:cNvSpPr>
          <p:nvPr/>
        </p:nvSpPr>
        <p:spPr bwMode="auto">
          <a:xfrm>
            <a:off x="3282950" y="1165227"/>
            <a:ext cx="2379177" cy="400110"/>
          </a:xfrm>
          <a:prstGeom prst="rect">
            <a:avLst/>
          </a:prstGeom>
          <a:noFill/>
          <a:ln w="9525">
            <a:noFill/>
            <a:miter lim="800000"/>
            <a:headEnd/>
            <a:tailEnd/>
          </a:ln>
          <a:effectLst/>
        </p:spPr>
        <p:txBody>
          <a:bodyPr wrap="none">
            <a:spAutoFit/>
          </a:bodyPr>
          <a:lstStyle/>
          <a:p>
            <a:pPr>
              <a:spcBef>
                <a:spcPct val="0"/>
              </a:spcBef>
              <a:defRPr/>
            </a:pPr>
            <a:r>
              <a:rPr lang="en-US" sz="2000" dirty="0">
                <a:gradFill>
                  <a:gsLst>
                    <a:gs pos="0">
                      <a:schemeClr val="tx1"/>
                    </a:gs>
                    <a:gs pos="100000">
                      <a:schemeClr val="tx1"/>
                    </a:gs>
                  </a:gsLst>
                  <a:lin ang="5400000" scaled="0"/>
                </a:gradFill>
              </a:rPr>
              <a:t>Arrangement </a:t>
            </a:r>
            <a:r>
              <a:rPr lang="en-US" sz="2000" dirty="0" smtClean="0">
                <a:gradFill>
                  <a:gsLst>
                    <a:gs pos="0">
                      <a:schemeClr val="tx1"/>
                    </a:gs>
                    <a:gs pos="100000">
                      <a:schemeClr val="tx1"/>
                    </a:gs>
                  </a:gsLst>
                  <a:lin ang="5400000" scaled="0"/>
                </a:gradFill>
              </a:rPr>
              <a:t>views</a:t>
            </a:r>
            <a:endParaRPr lang="en-US" sz="2000" dirty="0">
              <a:gradFill>
                <a:gsLst>
                  <a:gs pos="0">
                    <a:schemeClr val="tx1"/>
                  </a:gs>
                  <a:gs pos="100000">
                    <a:schemeClr val="tx1"/>
                  </a:gs>
                </a:gsLst>
                <a:lin ang="5400000" scaled="0"/>
              </a:gradFill>
            </a:endParaRPr>
          </a:p>
        </p:txBody>
      </p:sp>
      <p:cxnSp>
        <p:nvCxnSpPr>
          <p:cNvPr id="16" name="Straight Arrow Connector 15"/>
          <p:cNvCxnSpPr/>
          <p:nvPr/>
        </p:nvCxnSpPr>
        <p:spPr bwMode="auto">
          <a:xfrm rot="16200000" flipH="1">
            <a:off x="4145921" y="1991539"/>
            <a:ext cx="943932" cy="36875"/>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9" name="Text Box 6"/>
          <p:cNvSpPr txBox="1">
            <a:spLocks noChangeArrowheads="1"/>
          </p:cNvSpPr>
          <p:nvPr/>
        </p:nvSpPr>
        <p:spPr bwMode="auto">
          <a:xfrm>
            <a:off x="304800" y="1905000"/>
            <a:ext cx="1752600" cy="707886"/>
          </a:xfrm>
          <a:prstGeom prst="rect">
            <a:avLst/>
          </a:prstGeom>
          <a:noFill/>
          <a:ln w="9525">
            <a:noFill/>
            <a:miter lim="800000"/>
            <a:headEnd/>
            <a:tailEnd/>
          </a:ln>
          <a:effectLst/>
        </p:spPr>
        <p:txBody>
          <a:bodyPr wrap="square">
            <a:spAutoFit/>
          </a:bodyPr>
          <a:lstStyle/>
          <a:p>
            <a:pPr algn="l" eaLnBrk="1" hangingPunct="1">
              <a:lnSpc>
                <a:spcPct val="100000"/>
              </a:lnSpc>
              <a:spcBef>
                <a:spcPct val="0"/>
              </a:spcBef>
              <a:defRPr/>
            </a:pPr>
            <a:r>
              <a:rPr lang="en-US" sz="2000" dirty="0" smtClean="0">
                <a:gradFill>
                  <a:gsLst>
                    <a:gs pos="0">
                      <a:schemeClr val="tx1"/>
                    </a:gs>
                    <a:gs pos="100000">
                      <a:schemeClr val="tx1"/>
                    </a:gs>
                  </a:gsLst>
                  <a:lin ang="5400000" scaled="0"/>
                </a:gradFill>
              </a:rPr>
              <a:t>Federated search</a:t>
            </a:r>
            <a:endParaRPr lang="en-US" sz="2000" dirty="0">
              <a:gradFill>
                <a:gsLst>
                  <a:gs pos="0">
                    <a:schemeClr val="tx1"/>
                  </a:gs>
                  <a:gs pos="100000">
                    <a:schemeClr val="tx1"/>
                  </a:gs>
                </a:gsLst>
                <a:lin ang="5400000" scaled="0"/>
              </a:gradFill>
            </a:endParaRPr>
          </a:p>
        </p:txBody>
      </p:sp>
      <p:cxnSp>
        <p:nvCxnSpPr>
          <p:cNvPr id="17" name="Straight Arrow Connector 16"/>
          <p:cNvCxnSpPr/>
          <p:nvPr/>
        </p:nvCxnSpPr>
        <p:spPr bwMode="auto">
          <a:xfrm>
            <a:off x="1493520" y="2366010"/>
            <a:ext cx="708660" cy="331470"/>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18" name="Text Box 6"/>
          <p:cNvSpPr txBox="1">
            <a:spLocks noChangeArrowheads="1"/>
          </p:cNvSpPr>
          <p:nvPr/>
        </p:nvSpPr>
        <p:spPr bwMode="auto">
          <a:xfrm>
            <a:off x="76200" y="2965598"/>
            <a:ext cx="1692275" cy="400110"/>
          </a:xfrm>
          <a:prstGeom prst="rect">
            <a:avLst/>
          </a:prstGeom>
          <a:noFill/>
          <a:ln w="9525">
            <a:noFill/>
            <a:miter lim="800000"/>
            <a:headEnd/>
            <a:tailEnd/>
          </a:ln>
          <a:effectLst/>
        </p:spPr>
        <p:txBody>
          <a:bodyPr>
            <a:spAutoFit/>
          </a:bodyPr>
          <a:lstStyle/>
          <a:p>
            <a:pPr algn="l" eaLnBrk="1" hangingPunct="1">
              <a:lnSpc>
                <a:spcPct val="100000"/>
              </a:lnSpc>
              <a:spcBef>
                <a:spcPct val="0"/>
              </a:spcBef>
              <a:defRPr/>
            </a:pPr>
            <a:r>
              <a:rPr lang="en-US" sz="2000" dirty="0" smtClean="0">
                <a:gradFill>
                  <a:gsLst>
                    <a:gs pos="0">
                      <a:schemeClr val="tx1"/>
                    </a:gs>
                    <a:gs pos="100000">
                      <a:schemeClr val="tx1"/>
                    </a:gs>
                  </a:gsLst>
                  <a:lin ang="5400000" scaled="0"/>
                </a:gradFill>
              </a:rPr>
              <a:t>Libraries</a:t>
            </a:r>
            <a:endParaRPr lang="en-US" sz="2000" dirty="0">
              <a:gradFill>
                <a:gsLst>
                  <a:gs pos="0">
                    <a:schemeClr val="tx1"/>
                  </a:gs>
                  <a:gs pos="100000">
                    <a:schemeClr val="tx1"/>
                  </a:gs>
                </a:gsLst>
                <a:lin ang="5400000" scaled="0"/>
              </a:gradFill>
            </a:endParaRPr>
          </a:p>
        </p:txBody>
      </p:sp>
      <p:cxnSp>
        <p:nvCxnSpPr>
          <p:cNvPr id="19" name="Straight Arrow Connector 18"/>
          <p:cNvCxnSpPr/>
          <p:nvPr/>
        </p:nvCxnSpPr>
        <p:spPr bwMode="auto">
          <a:xfrm>
            <a:off x="1159180" y="3172444"/>
            <a:ext cx="940130" cy="27956"/>
          </a:xfrm>
          <a:prstGeom prst="straightConnector1">
            <a:avLst/>
          </a:prstGeom>
          <a:ln w="28575">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Call To Action</a:t>
            </a:r>
            <a:endParaRPr lang="en-US" dirty="0"/>
          </a:p>
        </p:txBody>
      </p:sp>
      <p:sp>
        <p:nvSpPr>
          <p:cNvPr id="6" name="Text Placeholder 5"/>
          <p:cNvSpPr>
            <a:spLocks noGrp="1"/>
          </p:cNvSpPr>
          <p:nvPr>
            <p:ph idx="1"/>
          </p:nvPr>
        </p:nvSpPr>
        <p:spPr>
          <a:xfrm>
            <a:off x="357158" y="1412875"/>
            <a:ext cx="7681532" cy="4850559"/>
          </a:xfrm>
        </p:spPr>
        <p:txBody>
          <a:bodyPr/>
          <a:lstStyle/>
          <a:p>
            <a:r>
              <a:rPr lang="en-US" sz="3600" dirty="0" smtClean="0"/>
              <a:t>Use the </a:t>
            </a:r>
            <a:r>
              <a:rPr lang="en-US" sz="3600" b="1" dirty="0" smtClean="0"/>
              <a:t>common file dialog</a:t>
            </a:r>
          </a:p>
          <a:p>
            <a:r>
              <a:rPr lang="en-US" sz="3600" dirty="0" smtClean="0"/>
              <a:t>Make your applications </a:t>
            </a:r>
            <a:r>
              <a:rPr lang="en-US" sz="3600" b="1" dirty="0" smtClean="0"/>
              <a:t>library aware</a:t>
            </a:r>
          </a:p>
          <a:p>
            <a:pPr lvl="1"/>
            <a:r>
              <a:rPr lang="en-US" sz="3200" dirty="0" smtClean="0"/>
              <a:t>Integrate with Shell APIs</a:t>
            </a:r>
          </a:p>
          <a:p>
            <a:r>
              <a:rPr lang="en-US" sz="3600" dirty="0" smtClean="0"/>
              <a:t>Provide complete and rich </a:t>
            </a:r>
            <a:r>
              <a:rPr lang="en-US" sz="3600" b="1" dirty="0" smtClean="0"/>
              <a:t>file formats </a:t>
            </a:r>
          </a:p>
          <a:p>
            <a:r>
              <a:rPr lang="en-US" sz="3600" dirty="0" smtClean="0"/>
              <a:t>Participate in </a:t>
            </a:r>
            <a:r>
              <a:rPr lang="en-US" sz="3600" b="1" dirty="0" smtClean="0"/>
              <a:t>federated search </a:t>
            </a:r>
          </a:p>
          <a:p>
            <a:pPr lvl="1"/>
            <a:r>
              <a:rPr lang="en-US" sz="3200" dirty="0" smtClean="0"/>
              <a:t>Create a search provider for your Web service</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Windows 7 Libraries</a:t>
            </a:r>
            <a:endParaRPr lang="en-US" dirty="0"/>
          </a:p>
        </p:txBody>
      </p:sp>
      <p:sp>
        <p:nvSpPr>
          <p:cNvPr id="5" name="Subtitle 4"/>
          <p:cNvSpPr>
            <a:spLocks noGrp="1"/>
          </p:cNvSpPr>
          <p:nvPr>
            <p:ph type="subTitle" idx="1"/>
          </p:nvPr>
        </p:nvSpPr>
        <p:spPr/>
        <p:txBody>
          <a:bodyPr/>
          <a:lstStyle/>
          <a:p>
            <a:r>
              <a:rPr lang="en-US" dirty="0" smtClean="0"/>
              <a:t>…everything you were afraid to ask</a:t>
            </a:r>
            <a:endParaRPr lang="en-US" dirty="0"/>
          </a:p>
        </p:txBody>
      </p:sp>
      <p:sp>
        <p:nvSpPr>
          <p:cNvPr id="6" name="Text Placeholder 5"/>
          <p:cNvSpPr>
            <a:spLocks noGrp="1"/>
          </p:cNvSpPr>
          <p:nvPr>
            <p:ph type="body" sz="quarter" idx="10"/>
          </p:nvPr>
        </p:nvSpPr>
        <p:spPr/>
        <p:txBody>
          <a:bodyPr/>
          <a:lstStyle/>
          <a:p>
            <a:r>
              <a:rPr smtClean="0"/>
              <a:t>Q &amp; A</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Libraries	</a:t>
            </a:r>
            <a:endParaRPr lang="en-US" dirty="0"/>
          </a:p>
        </p:txBody>
      </p:sp>
      <p:sp>
        <p:nvSpPr>
          <p:cNvPr id="3" name="Subtitle 2"/>
          <p:cNvSpPr>
            <a:spLocks noGrp="1"/>
          </p:cNvSpPr>
          <p:nvPr>
            <p:ph type="subTitle" idx="1"/>
          </p:nvPr>
        </p:nvSpPr>
        <p:spPr>
          <a:xfrm>
            <a:off x="1368955" y="4344989"/>
            <a:ext cx="7043208" cy="869961"/>
          </a:xfrm>
        </p:spPr>
        <p:txBody>
          <a:bodyPr/>
          <a:lstStyle/>
          <a:p>
            <a:r>
              <a:rPr lang="en-US" dirty="0" smtClean="0"/>
              <a:t>The Shell Library </a:t>
            </a:r>
            <a:r>
              <a:rPr lang="en-US" dirty="0" err="1" smtClean="0"/>
              <a:t>Util</a:t>
            </a:r>
            <a:r>
              <a:rPr lang="en-US" dirty="0" smtClean="0"/>
              <a:t> (</a:t>
            </a:r>
            <a:r>
              <a:rPr lang="en-US" dirty="0" err="1" smtClean="0"/>
              <a:t>SLUtil</a:t>
            </a:r>
            <a:r>
              <a:rPr lang="en-US" dirty="0" smtClean="0"/>
              <a:t>) Command Line</a:t>
            </a:r>
            <a:endParaRPr lang="en-US" dirty="0"/>
          </a:p>
        </p:txBody>
      </p:sp>
      <p:sp>
        <p:nvSpPr>
          <p:cNvPr id="4" name="Text Placeholder 3"/>
          <p:cNvSpPr>
            <a:spLocks noGrp="1"/>
          </p:cNvSpPr>
          <p:nvPr>
            <p:ph type="body" sz="quarter" idx="10"/>
          </p:nvPr>
        </p:nvSpPr>
        <p:spPr/>
        <p:txBody>
          <a:bodyPr/>
          <a:lstStyle/>
          <a:p>
            <a:r>
              <a:rPr sz="8800" smtClean="0"/>
              <a:t>Hands-on Labs</a:t>
            </a:r>
            <a:endParaRPr lang="en-US" sz="8800"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7"/>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Libraries Overview</a:t>
            </a:r>
            <a:endParaRPr lang="en-US" dirty="0"/>
          </a:p>
        </p:txBody>
      </p:sp>
      <p:sp>
        <p:nvSpPr>
          <p:cNvPr id="6" name="Text Placeholder 5"/>
          <p:cNvSpPr>
            <a:spLocks noGrp="1"/>
          </p:cNvSpPr>
          <p:nvPr>
            <p:ph type="body" sz="quarter" idx="10"/>
          </p:nvPr>
        </p:nvSpPr>
        <p:spPr>
          <a:xfrm>
            <a:off x="381000" y="1411552"/>
            <a:ext cx="8382000" cy="4124206"/>
          </a:xfrm>
        </p:spPr>
        <p:txBody>
          <a:bodyPr/>
          <a:lstStyle/>
          <a:p>
            <a:r>
              <a:rPr lang="en-US" dirty="0" smtClean="0"/>
              <a:t>In previous versions of Windows, users manage files in Known Folders locations</a:t>
            </a:r>
          </a:p>
          <a:p>
            <a:pPr lvl="1"/>
            <a:r>
              <a:rPr lang="en-US" dirty="0" smtClean="0"/>
              <a:t>Documents, Pictures, Music, Videos</a:t>
            </a:r>
          </a:p>
          <a:p>
            <a:r>
              <a:rPr lang="en-US" dirty="0" smtClean="0"/>
              <a:t>There are at least </a:t>
            </a:r>
            <a:br>
              <a:rPr lang="en-US" dirty="0" smtClean="0"/>
            </a:br>
            <a:r>
              <a:rPr lang="en-US" dirty="0" smtClean="0"/>
              <a:t>two local</a:t>
            </a:r>
            <a:br>
              <a:rPr lang="en-US" dirty="0" smtClean="0"/>
            </a:br>
            <a:r>
              <a:rPr lang="en-US" dirty="0" smtClean="0"/>
              <a:t>folder locations</a:t>
            </a:r>
          </a:p>
          <a:p>
            <a:pPr lvl="1"/>
            <a:r>
              <a:rPr lang="en-US" dirty="0" smtClean="0"/>
              <a:t>The user personal</a:t>
            </a:r>
            <a:br>
              <a:rPr lang="en-US" dirty="0" smtClean="0"/>
            </a:br>
            <a:r>
              <a:rPr lang="en-US" dirty="0" smtClean="0"/>
              <a:t>folder</a:t>
            </a:r>
          </a:p>
          <a:p>
            <a:pPr lvl="1"/>
            <a:r>
              <a:rPr lang="en-US" dirty="0" smtClean="0"/>
              <a:t>The Public folder</a:t>
            </a:r>
          </a:p>
        </p:txBody>
      </p:sp>
      <p:pic>
        <p:nvPicPr>
          <p:cNvPr id="2" name="Picture 2"/>
          <p:cNvPicPr>
            <a:picLocks noChangeAspect="1" noChangeArrowheads="1"/>
          </p:cNvPicPr>
          <p:nvPr/>
        </p:nvPicPr>
        <p:blipFill>
          <a:blip r:embed="rId3"/>
          <a:srcRect/>
          <a:stretch>
            <a:fillRect/>
          </a:stretch>
        </p:blipFill>
        <p:spPr bwMode="auto">
          <a:xfrm>
            <a:off x="4278332" y="2879793"/>
            <a:ext cx="4579948" cy="312097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Domain and Home Networks</a:t>
            </a:r>
            <a:endParaRPr lang="en-US" dirty="0"/>
          </a:p>
        </p:txBody>
      </p:sp>
      <p:sp>
        <p:nvSpPr>
          <p:cNvPr id="3" name="Text Placeholder 2"/>
          <p:cNvSpPr>
            <a:spLocks noGrp="1"/>
          </p:cNvSpPr>
          <p:nvPr>
            <p:ph type="body" sz="quarter" idx="10"/>
          </p:nvPr>
        </p:nvSpPr>
        <p:spPr>
          <a:xfrm>
            <a:off x="381000" y="1411552"/>
            <a:ext cx="8382000" cy="3293209"/>
          </a:xfrm>
        </p:spPr>
        <p:txBody>
          <a:bodyPr/>
          <a:lstStyle/>
          <a:p>
            <a:r>
              <a:rPr lang="en-US" dirty="0" smtClean="0"/>
              <a:t>In a domain network, we may have shared folders containing documents</a:t>
            </a:r>
          </a:p>
          <a:p>
            <a:r>
              <a:rPr lang="en-US" dirty="0" smtClean="0"/>
              <a:t>In home network, we may share directories between computers</a:t>
            </a:r>
          </a:p>
          <a:p>
            <a:pPr lvl="1"/>
            <a:r>
              <a:rPr lang="en-US" dirty="0" smtClean="0"/>
              <a:t>Significant other’s computer</a:t>
            </a:r>
          </a:p>
          <a:p>
            <a:pPr lvl="1"/>
            <a:r>
              <a:rPr lang="en-US" dirty="0" smtClean="0"/>
              <a:t>Windows</a:t>
            </a:r>
            <a:r>
              <a:rPr lang="en-US" baseline="30000" dirty="0" smtClean="0"/>
              <a:t>®</a:t>
            </a:r>
            <a:r>
              <a:rPr lang="en-US" dirty="0" smtClean="0"/>
              <a:t> Home Server</a:t>
            </a:r>
          </a:p>
          <a:p>
            <a:pPr lvl="1"/>
            <a:r>
              <a:rPr lang="en-US" dirty="0" smtClean="0"/>
              <a:t>Windows</a:t>
            </a:r>
            <a:r>
              <a:rPr lang="en-US" baseline="30000" dirty="0" smtClean="0"/>
              <a:t>®</a:t>
            </a:r>
            <a:r>
              <a:rPr lang="en-US" dirty="0" smtClean="0"/>
              <a:t> Media Center recorded TV</a:t>
            </a:r>
          </a:p>
        </p:txBody>
      </p:sp>
      <p:pic>
        <p:nvPicPr>
          <p:cNvPr id="4100" name="Picture 4" descr="HP MediaSmart Server">
            <a:hlinkClick r:id="rId3"/>
          </p:cNvPr>
          <p:cNvPicPr>
            <a:picLocks noChangeAspect="1" noChangeArrowheads="1"/>
          </p:cNvPicPr>
          <p:nvPr/>
        </p:nvPicPr>
        <p:blipFill>
          <a:blip r:embed="rId4"/>
          <a:srcRect/>
          <a:stretch>
            <a:fillRect/>
          </a:stretch>
        </p:blipFill>
        <p:spPr bwMode="auto">
          <a:xfrm>
            <a:off x="1285852" y="4857760"/>
            <a:ext cx="828675" cy="12763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102" name="Picture 6" descr="Certified for Windows Vista remote"/>
          <p:cNvPicPr>
            <a:picLocks noChangeAspect="1" noChangeArrowheads="1"/>
          </p:cNvPicPr>
          <p:nvPr/>
        </p:nvPicPr>
        <p:blipFill>
          <a:blip r:embed="rId5"/>
          <a:srcRect/>
          <a:stretch>
            <a:fillRect/>
          </a:stretch>
        </p:blipFill>
        <p:spPr bwMode="auto">
          <a:xfrm rot="824898">
            <a:off x="7495708" y="3212358"/>
            <a:ext cx="952500" cy="30765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104" name="Picture 8" descr="Add a TV tuner and get a DVR">
            <a:hlinkClick r:id="rId6"/>
          </p:cNvPr>
          <p:cNvPicPr>
            <a:picLocks noChangeAspect="1" noChangeArrowheads="1"/>
          </p:cNvPicPr>
          <p:nvPr/>
        </p:nvPicPr>
        <p:blipFill>
          <a:blip r:embed="rId7"/>
          <a:srcRect/>
          <a:stretch>
            <a:fillRect/>
          </a:stretch>
        </p:blipFill>
        <p:spPr bwMode="auto">
          <a:xfrm>
            <a:off x="3857620" y="4929198"/>
            <a:ext cx="2041086" cy="1143008"/>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Library Definition</a:t>
            </a:r>
            <a:endParaRPr lang="en-US" dirty="0"/>
          </a:p>
        </p:txBody>
      </p:sp>
      <p:sp>
        <p:nvSpPr>
          <p:cNvPr id="3" name="Text Placeholder 2"/>
          <p:cNvSpPr>
            <a:spLocks noGrp="1"/>
          </p:cNvSpPr>
          <p:nvPr>
            <p:ph type="body" sz="quarter" idx="10"/>
          </p:nvPr>
        </p:nvSpPr>
        <p:spPr>
          <a:xfrm>
            <a:off x="381000" y="1643050"/>
            <a:ext cx="8382000" cy="4016484"/>
          </a:xfrm>
        </p:spPr>
        <p:txBody>
          <a:bodyPr/>
          <a:lstStyle/>
          <a:p>
            <a:pPr>
              <a:buNone/>
            </a:pPr>
            <a:r>
              <a:rPr lang="en-US" sz="7200" dirty="0" smtClean="0">
                <a:latin typeface="Freestyle Script" pitchFamily="66" charset="0"/>
              </a:rPr>
              <a:t>“ Libraries are destinations where users can find and organize their data as collections of items that may span multiple locations.”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Managing Library</a:t>
            </a:r>
            <a:endParaRPr lang="en-US" dirty="0"/>
          </a:p>
        </p:txBody>
      </p:sp>
      <p:sp>
        <p:nvSpPr>
          <p:cNvPr id="3" name="Text Placeholder 2"/>
          <p:cNvSpPr>
            <a:spLocks noGrp="1"/>
          </p:cNvSpPr>
          <p:nvPr>
            <p:ph type="body" sz="quarter" idx="10"/>
          </p:nvPr>
        </p:nvSpPr>
        <p:spPr>
          <a:xfrm>
            <a:off x="381000" y="1411552"/>
            <a:ext cx="8382000" cy="1428083"/>
          </a:xfrm>
        </p:spPr>
        <p:txBody>
          <a:bodyPr/>
          <a:lstStyle/>
          <a:p>
            <a:r>
              <a:rPr lang="en-US" dirty="0" smtClean="0"/>
              <a:t>The Windows Shell has a user interface to manage libraries</a:t>
            </a:r>
          </a:p>
          <a:p>
            <a:endParaRPr lang="en-US" dirty="0"/>
          </a:p>
        </p:txBody>
      </p:sp>
      <p:pic>
        <p:nvPicPr>
          <p:cNvPr id="2050" name="Picture 2"/>
          <p:cNvPicPr>
            <a:picLocks noChangeAspect="1" noChangeArrowheads="1"/>
          </p:cNvPicPr>
          <p:nvPr/>
        </p:nvPicPr>
        <p:blipFill>
          <a:blip r:embed="rId3"/>
          <a:srcRect/>
          <a:stretch>
            <a:fillRect/>
          </a:stretch>
        </p:blipFill>
        <p:spPr bwMode="auto">
          <a:xfrm>
            <a:off x="857224" y="2428868"/>
            <a:ext cx="1666875" cy="246697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51" name="Picture 3"/>
          <p:cNvPicPr>
            <a:picLocks noChangeAspect="1" noChangeArrowheads="1"/>
          </p:cNvPicPr>
          <p:nvPr/>
        </p:nvPicPr>
        <p:blipFill>
          <a:blip r:embed="rId4"/>
          <a:srcRect/>
          <a:stretch>
            <a:fillRect/>
          </a:stretch>
        </p:blipFill>
        <p:spPr bwMode="auto">
          <a:xfrm>
            <a:off x="857224" y="5043504"/>
            <a:ext cx="2820411" cy="1243016"/>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52" name="Picture 4"/>
          <p:cNvPicPr>
            <a:picLocks noChangeAspect="1" noChangeArrowheads="1"/>
          </p:cNvPicPr>
          <p:nvPr/>
        </p:nvPicPr>
        <p:blipFill>
          <a:blip r:embed="rId5"/>
          <a:srcRect/>
          <a:stretch>
            <a:fillRect/>
          </a:stretch>
        </p:blipFill>
        <p:spPr bwMode="auto">
          <a:xfrm>
            <a:off x="4071934" y="2349456"/>
            <a:ext cx="4357718" cy="393706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Common File Dialogs</a:t>
            </a:r>
            <a:endParaRPr lang="en-US" dirty="0"/>
          </a:p>
        </p:txBody>
      </p:sp>
      <p:sp>
        <p:nvSpPr>
          <p:cNvPr id="3" name="Text Placeholder 2"/>
          <p:cNvSpPr>
            <a:spLocks noGrp="1"/>
          </p:cNvSpPr>
          <p:nvPr>
            <p:ph type="body" sz="quarter" idx="10"/>
          </p:nvPr>
        </p:nvSpPr>
        <p:spPr>
          <a:xfrm>
            <a:off x="381000" y="1411552"/>
            <a:ext cx="8382000" cy="886397"/>
          </a:xfrm>
        </p:spPr>
        <p:txBody>
          <a:bodyPr/>
          <a:lstStyle/>
          <a:p>
            <a:r>
              <a:rPr lang="en-US" dirty="0" smtClean="0"/>
              <a:t>The new Common File Dialogs have built-in support for libraries</a:t>
            </a:r>
          </a:p>
        </p:txBody>
      </p:sp>
      <p:pic>
        <p:nvPicPr>
          <p:cNvPr id="3074" name="Picture 2"/>
          <p:cNvPicPr>
            <a:picLocks noChangeAspect="1" noChangeArrowheads="1"/>
          </p:cNvPicPr>
          <p:nvPr/>
        </p:nvPicPr>
        <p:blipFill>
          <a:blip r:embed="rId3"/>
          <a:srcRect/>
          <a:stretch>
            <a:fillRect/>
          </a:stretch>
        </p:blipFill>
        <p:spPr bwMode="auto">
          <a:xfrm>
            <a:off x="4143373" y="2959491"/>
            <a:ext cx="4714907" cy="3184153"/>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 Placeholder 2"/>
          <p:cNvSpPr txBox="1">
            <a:spLocks/>
          </p:cNvSpPr>
          <p:nvPr/>
        </p:nvSpPr>
        <p:spPr>
          <a:xfrm>
            <a:off x="374362" y="2685479"/>
            <a:ext cx="3769010" cy="3545586"/>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n-US" sz="32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By using the Common</a:t>
            </a:r>
            <a:r>
              <a:rPr kumimoji="0" lang="en-US" sz="3200" b="0" i="0" u="none" strike="noStrike" kern="1200" cap="none" spc="0" normalizeH="0" noProof="0" dirty="0" smtClean="0">
                <a:ln>
                  <a:noFill/>
                </a:ln>
                <a:solidFill>
                  <a:schemeClr val="tx1"/>
                </a:solidFill>
                <a:effectLst/>
                <a:uLnTx/>
                <a:uFillTx/>
                <a:latin typeface="Segoe UI" pitchFamily="34" charset="0"/>
                <a:ea typeface="+mn-ea"/>
                <a:cs typeface="Segoe UI" pitchFamily="34" charset="0"/>
              </a:rPr>
              <a:t> </a:t>
            </a:r>
            <a:r>
              <a:rPr kumimoji="0" lang="en-US" sz="32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File</a:t>
            </a:r>
            <a:r>
              <a:rPr kumimoji="0" lang="en-US" sz="3200" b="0" i="0" u="none" strike="noStrike" kern="1200" cap="none" spc="0" normalizeH="0" noProof="0" dirty="0" smtClean="0">
                <a:ln>
                  <a:noFill/>
                </a:ln>
                <a:solidFill>
                  <a:schemeClr val="tx1"/>
                </a:solidFill>
                <a:effectLst/>
                <a:uLnTx/>
                <a:uFillTx/>
                <a:latin typeface="Segoe UI" pitchFamily="34" charset="0"/>
                <a:ea typeface="+mn-ea"/>
                <a:cs typeface="Segoe UI" pitchFamily="34" charset="0"/>
              </a:rPr>
              <a:t> </a:t>
            </a:r>
            <a:r>
              <a:rPr kumimoji="0" lang="en-US" sz="32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Dialog, you get the libraries</a:t>
            </a:r>
            <a:r>
              <a:rPr kumimoji="0" lang="en-US" sz="3200" b="0" i="0" u="none" strike="noStrike" kern="1200" cap="none" spc="0" normalizeH="0" noProof="0" dirty="0" smtClean="0">
                <a:ln>
                  <a:noFill/>
                </a:ln>
                <a:solidFill>
                  <a:schemeClr val="tx1"/>
                </a:solidFill>
                <a:effectLst/>
                <a:uLnTx/>
                <a:uFillTx/>
                <a:latin typeface="Segoe UI" pitchFamily="34" charset="0"/>
                <a:ea typeface="+mn-ea"/>
                <a:cs typeface="Segoe UI" pitchFamily="34" charset="0"/>
              </a:rPr>
              <a:t> experience </a:t>
            </a:r>
            <a:r>
              <a:rPr kumimoji="0" lang="en-US" sz="32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rPr>
              <a:t>out of the</a:t>
            </a:r>
            <a:r>
              <a:rPr kumimoji="0" lang="en-US" sz="3200" b="0" i="0" u="none" strike="noStrike" kern="1200" cap="none" spc="0" normalizeH="0" noProof="0" dirty="0" smtClean="0">
                <a:ln>
                  <a:noFill/>
                </a:ln>
                <a:solidFill>
                  <a:schemeClr val="tx1"/>
                </a:solidFill>
                <a:effectLst/>
                <a:uLnTx/>
                <a:uFillTx/>
                <a:latin typeface="Segoe UI" pitchFamily="34" charset="0"/>
                <a:ea typeface="+mn-ea"/>
                <a:cs typeface="Segoe UI" pitchFamily="34" charset="0"/>
              </a:rPr>
              <a:t> box and additional taskbar functionality</a:t>
            </a:r>
            <a:endParaRPr kumimoji="0" lang="en-US" sz="32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1767</Words>
  <Application>Microsoft Office PowerPoint</Application>
  <PresentationFormat>On-screen Show (4:3)</PresentationFormat>
  <Paragraphs>359</Paragraphs>
  <Slides>43</Slides>
  <Notes>43</Notes>
  <HiddenSlides>2</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Win7 Rhythm template_V01</vt:lpstr>
      <vt:lpstr>White with Courier font for code slides</vt:lpstr>
      <vt:lpstr>1_Win7 Rhythm template_V01</vt:lpstr>
      <vt:lpstr>Windows 7 Training</vt:lpstr>
      <vt:lpstr>Windows® 7 Libraries and Federated Search</vt:lpstr>
      <vt:lpstr>Agenda</vt:lpstr>
      <vt:lpstr>The “New” Windows Explorer</vt:lpstr>
      <vt:lpstr>Libraries Overview</vt:lpstr>
      <vt:lpstr>Domain and Home Networks</vt:lpstr>
      <vt:lpstr>Library Definition</vt:lpstr>
      <vt:lpstr>Managing Library</vt:lpstr>
      <vt:lpstr>Common File Dialogs</vt:lpstr>
      <vt:lpstr>Windows Shell</vt:lpstr>
      <vt:lpstr>User Interface APIs</vt:lpstr>
      <vt:lpstr>Shell APIs</vt:lpstr>
      <vt:lpstr>File and Folder Picking APIs</vt:lpstr>
      <vt:lpstr>Libraries Aware</vt:lpstr>
      <vt:lpstr>Windows Shell Overview</vt:lpstr>
      <vt:lpstr>Windows Shell Extensibility</vt:lpstr>
      <vt:lpstr>Windows Shell Application Interaction</vt:lpstr>
      <vt:lpstr>Libraries Under the Hood </vt:lpstr>
      <vt:lpstr>Library APIs</vt:lpstr>
      <vt:lpstr>Abstraction Layers</vt:lpstr>
      <vt:lpstr>Using the API – Create Library</vt:lpstr>
      <vt:lpstr>The Shell Helper Functions</vt:lpstr>
      <vt:lpstr>The IShellLibrary Interface</vt:lpstr>
      <vt:lpstr>Create Library and Add Folder</vt:lpstr>
      <vt:lpstr>The Windows 7 Integration Library Intermediate Solution</vt:lpstr>
      <vt:lpstr>The ShellLibrary Class</vt:lpstr>
      <vt:lpstr>Create Library and Add Folder</vt:lpstr>
      <vt:lpstr>Many Operations</vt:lpstr>
      <vt:lpstr>Custom Library Manager</vt:lpstr>
      <vt:lpstr>Libraries Summary</vt:lpstr>
      <vt:lpstr>Federated Search</vt:lpstr>
      <vt:lpstr>Federated Search Consistent experience across providers; files and otherwise</vt:lpstr>
      <vt:lpstr>How Federated Search Works</vt:lpstr>
      <vt:lpstr>Federated Search</vt:lpstr>
      <vt:lpstr>Federated Search</vt:lpstr>
      <vt:lpstr>File Format Ecosystem</vt:lpstr>
      <vt:lpstr>File Format Ecosystem Components</vt:lpstr>
      <vt:lpstr>File Format</vt:lpstr>
      <vt:lpstr>Summary</vt:lpstr>
      <vt:lpstr>Call To Action</vt:lpstr>
      <vt:lpstr>Windows 7 Libraries</vt:lpstr>
      <vt:lpstr>Libraries </vt:lpstr>
      <vt:lpstr>Slide 43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2009-05-11T19:39:19Z</dcterms:created>
  <dcterms:modified xsi:type="dcterms:W3CDTF">2009-05-11T19:39:25Z</dcterms:modified>
</cp:coreProperties>
</file>