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22" r:id="rId3"/>
  </p:sldMasterIdLst>
  <p:notesMasterIdLst>
    <p:notesMasterId r:id="rId35"/>
  </p:notesMasterIdLst>
  <p:handoutMasterIdLst>
    <p:handoutMasterId r:id="rId36"/>
  </p:handoutMasterIdLst>
  <p:sldIdLst>
    <p:sldId id="364" r:id="rId4"/>
    <p:sldId id="257" r:id="rId5"/>
    <p:sldId id="338" r:id="rId6"/>
    <p:sldId id="365" r:id="rId7"/>
    <p:sldId id="369" r:id="rId8"/>
    <p:sldId id="339" r:id="rId9"/>
    <p:sldId id="340" r:id="rId10"/>
    <p:sldId id="341" r:id="rId11"/>
    <p:sldId id="370" r:id="rId12"/>
    <p:sldId id="342" r:id="rId13"/>
    <p:sldId id="343" r:id="rId14"/>
    <p:sldId id="366" r:id="rId15"/>
    <p:sldId id="367" r:id="rId16"/>
    <p:sldId id="355" r:id="rId17"/>
    <p:sldId id="353" r:id="rId18"/>
    <p:sldId id="354" r:id="rId19"/>
    <p:sldId id="352" r:id="rId20"/>
    <p:sldId id="345" r:id="rId21"/>
    <p:sldId id="344" r:id="rId22"/>
    <p:sldId id="346" r:id="rId23"/>
    <p:sldId id="347" r:id="rId24"/>
    <p:sldId id="348" r:id="rId25"/>
    <p:sldId id="349" r:id="rId26"/>
    <p:sldId id="356" r:id="rId27"/>
    <p:sldId id="357" r:id="rId28"/>
    <p:sldId id="350" r:id="rId29"/>
    <p:sldId id="351" r:id="rId30"/>
    <p:sldId id="337" r:id="rId31"/>
    <p:sldId id="332" r:id="rId32"/>
    <p:sldId id="368" r:id="rId33"/>
    <p:sldId id="271" r:id="rId3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88314" autoAdjust="0"/>
  </p:normalViewPr>
  <p:slideViewPr>
    <p:cSldViewPr>
      <p:cViewPr varScale="1">
        <p:scale>
          <a:sx n="99" d="100"/>
          <a:sy n="99" d="100"/>
        </p:scale>
        <p:origin x="-1326" y="-90"/>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0">
                <a:effectLst>
                  <a:outerShdw blurRad="38100" dist="38100" dir="2700000" algn="tl">
                    <a:srgbClr val="000000">
                      <a:alpha val="43137"/>
                    </a:srgbClr>
                  </a:outerShdw>
                </a:effectLst>
              </a:defRPr>
            </a:pPr>
            <a:r>
              <a:rPr lang="en-US" b="0" dirty="0" smtClean="0">
                <a:effectLst>
                  <a:outerShdw blurRad="38100" dist="38100" dir="2700000" algn="tl">
                    <a:srgbClr val="000000">
                      <a:alpha val="43137"/>
                    </a:srgbClr>
                  </a:outerShdw>
                </a:effectLst>
                <a:latin typeface="Segoe Light" pitchFamily="34" charset="0"/>
              </a:rPr>
              <a:t>Processor power over</a:t>
            </a:r>
            <a:r>
              <a:rPr lang="en-US" b="0" baseline="0" dirty="0" smtClean="0">
                <a:effectLst>
                  <a:outerShdw blurRad="38100" dist="38100" dir="2700000" algn="tl">
                    <a:srgbClr val="000000">
                      <a:alpha val="43137"/>
                    </a:srgbClr>
                  </a:outerShdw>
                </a:effectLst>
                <a:latin typeface="Segoe Light" pitchFamily="34" charset="0"/>
              </a:rPr>
              <a:t> time</a:t>
            </a:r>
            <a:endParaRPr lang="en-US" b="0" dirty="0">
              <a:effectLst>
                <a:outerShdw blurRad="38100" dist="38100" dir="2700000" algn="tl">
                  <a:srgbClr val="000000">
                    <a:alpha val="43137"/>
                  </a:srgbClr>
                </a:outerShdw>
              </a:effectLst>
              <a:latin typeface="Segoe Light" pitchFamily="34" charset="0"/>
            </a:endParaRPr>
          </a:p>
        </c:rich>
      </c:tx>
      <c:layout/>
    </c:title>
    <c:plotArea>
      <c:layout>
        <c:manualLayout>
          <c:layoutTarget val="inner"/>
          <c:xMode val="edge"/>
          <c:yMode val="edge"/>
          <c:x val="0.10780588778431346"/>
          <c:y val="0.15991399632574199"/>
          <c:w val="0.8503977601451056"/>
          <c:h val="0.63073208798712388"/>
        </c:manualLayout>
      </c:layout>
      <c:lineChart>
        <c:grouping val="standard"/>
        <c:ser>
          <c:idx val="1"/>
          <c:order val="1"/>
          <c:tx>
            <c:strRef>
              <c:f>Sheet1!$B$1</c:f>
            </c:strRef>
          </c:tx>
          <c:spPr>
            <a:ln>
              <a:noFill/>
            </a:ln>
            <a:effectLst>
              <a:outerShdw blurRad="50800" dist="76200" dir="5400000" algn="ctr" rotWithShape="0">
                <a:srgbClr val="000000">
                  <a:alpha val="40000"/>
                </a:srgbClr>
              </a:outerShdw>
            </a:effectLst>
          </c:spPr>
          <c:cat>
            <c:multiLvlStrRef>
              <c:f>Sheet1!$A$2:$A$41</c:f>
            </c:multiLvlStrRef>
          </c:cat>
          <c:val>
            <c:numRef>
              <c:f>Sheet1!$B$2:$B$41</c:f>
            </c:numRef>
          </c:val>
        </c:ser>
        <c:ser>
          <c:idx val="0"/>
          <c:order val="0"/>
          <c:tx>
            <c:strRef>
              <c:f>Sheet1!$B$1</c:f>
              <c:strCache>
                <c:ptCount val="1"/>
                <c:pt idx="0">
                  <c:v>Power (W)</c:v>
                </c:pt>
              </c:strCache>
            </c:strRef>
          </c:tx>
          <c:spPr>
            <a:ln>
              <a:noFill/>
            </a:ln>
            <a:effectLst>
              <a:outerShdw blurRad="50800" dist="76200" dir="5400000" algn="ctr" rotWithShape="0">
                <a:srgbClr val="000000">
                  <a:alpha val="40000"/>
                </a:srgbClr>
              </a:outerShdw>
            </a:effectLst>
          </c:spPr>
          <c:marker>
            <c:symbol val="circle"/>
            <c:size val="12"/>
            <c:spPr>
              <a:solidFill>
                <a:srgbClr val="1F6691"/>
              </a:solidFill>
              <a:ln>
                <a:noFill/>
              </a:ln>
              <a:effectLst>
                <a:outerShdw blurRad="50800" dist="76200" dir="5400000" algn="ctr" rotWithShape="0">
                  <a:srgbClr val="000000">
                    <a:alpha val="40000"/>
                  </a:srgbClr>
                </a:outerShdw>
              </a:effectLst>
              <a:scene3d>
                <a:camera prst="orthographicFront"/>
                <a:lightRig rig="threePt" dir="t"/>
              </a:scene3d>
              <a:sp3d>
                <a:bevelT prst="relaxedInset"/>
              </a:sp3d>
            </c:spPr>
          </c:marker>
          <c:trendline>
            <c:trendlineType val="exp"/>
          </c:trendline>
          <c:trendline>
            <c:spPr>
              <a:ln w="50800" cmpd="sng">
                <a:solidFill>
                  <a:schemeClr val="accent4"/>
                </a:solidFill>
                <a:prstDash val="sysDash"/>
              </a:ln>
            </c:spPr>
            <c:trendlineType val="exp"/>
          </c:trendline>
          <c:cat>
            <c:numRef>
              <c:f>Sheet1!$A$2:$A$41</c:f>
              <c:numCache>
                <c:formatCode>m/d/yyyy</c:formatCode>
                <c:ptCount val="40"/>
                <c:pt idx="0">
                  <c:v>31337</c:v>
                </c:pt>
                <c:pt idx="1">
                  <c:v>31824</c:v>
                </c:pt>
                <c:pt idx="2">
                  <c:v>32237</c:v>
                </c:pt>
                <c:pt idx="3">
                  <c:v>32608</c:v>
                </c:pt>
                <c:pt idx="4">
                  <c:v>32608</c:v>
                </c:pt>
                <c:pt idx="5">
                  <c:v>31337</c:v>
                </c:pt>
                <c:pt idx="6">
                  <c:v>31824</c:v>
                </c:pt>
                <c:pt idx="7">
                  <c:v>32237</c:v>
                </c:pt>
                <c:pt idx="8">
                  <c:v>32608</c:v>
                </c:pt>
                <c:pt idx="9">
                  <c:v>32608</c:v>
                </c:pt>
                <c:pt idx="10">
                  <c:v>33000</c:v>
                </c:pt>
                <c:pt idx="11">
                  <c:v>33413</c:v>
                </c:pt>
                <c:pt idx="12">
                  <c:v>33826</c:v>
                </c:pt>
                <c:pt idx="13">
                  <c:v>34050</c:v>
                </c:pt>
                <c:pt idx="14">
                  <c:v>34400</c:v>
                </c:pt>
                <c:pt idx="15">
                  <c:v>34400</c:v>
                </c:pt>
                <c:pt idx="16">
                  <c:v>34785</c:v>
                </c:pt>
                <c:pt idx="17">
                  <c:v>34851</c:v>
                </c:pt>
                <c:pt idx="18">
                  <c:v>35004</c:v>
                </c:pt>
                <c:pt idx="19">
                  <c:v>35068</c:v>
                </c:pt>
                <c:pt idx="20">
                  <c:v>35226</c:v>
                </c:pt>
                <c:pt idx="21">
                  <c:v>35438</c:v>
                </c:pt>
                <c:pt idx="22">
                  <c:v>35557</c:v>
                </c:pt>
                <c:pt idx="23">
                  <c:v>35583</c:v>
                </c:pt>
                <c:pt idx="24">
                  <c:v>35821</c:v>
                </c:pt>
                <c:pt idx="25">
                  <c:v>35955</c:v>
                </c:pt>
                <c:pt idx="26">
                  <c:v>36217</c:v>
                </c:pt>
                <c:pt idx="27">
                  <c:v>36458</c:v>
                </c:pt>
                <c:pt idx="28">
                  <c:v>36593</c:v>
                </c:pt>
                <c:pt idx="29">
                  <c:v>36850</c:v>
                </c:pt>
                <c:pt idx="30">
                  <c:v>37130</c:v>
                </c:pt>
                <c:pt idx="31">
                  <c:v>37263</c:v>
                </c:pt>
                <c:pt idx="32">
                  <c:v>37348</c:v>
                </c:pt>
                <c:pt idx="33">
                  <c:v>38018</c:v>
                </c:pt>
                <c:pt idx="34">
                  <c:v>38139</c:v>
                </c:pt>
                <c:pt idx="35">
                  <c:v>38894</c:v>
                </c:pt>
                <c:pt idx="36">
                  <c:v>38894</c:v>
                </c:pt>
                <c:pt idx="37">
                  <c:v>38921</c:v>
                </c:pt>
                <c:pt idx="38">
                  <c:v>38944</c:v>
                </c:pt>
                <c:pt idx="39">
                  <c:v>39035</c:v>
                </c:pt>
              </c:numCache>
            </c:numRef>
          </c:cat>
          <c:val>
            <c:numRef>
              <c:f>Sheet1!$B$2:$B$41</c:f>
              <c:numCache>
                <c:formatCode>General</c:formatCode>
                <c:ptCount val="40"/>
                <c:pt idx="0">
                  <c:v>1.7000000000000017</c:v>
                </c:pt>
                <c:pt idx="1">
                  <c:v>1.3</c:v>
                </c:pt>
                <c:pt idx="2">
                  <c:v>1.6</c:v>
                </c:pt>
                <c:pt idx="3">
                  <c:v>2</c:v>
                </c:pt>
                <c:pt idx="4">
                  <c:v>3</c:v>
                </c:pt>
                <c:pt idx="5">
                  <c:v>1.7000000000000017</c:v>
                </c:pt>
                <c:pt idx="6">
                  <c:v>1.3</c:v>
                </c:pt>
                <c:pt idx="7">
                  <c:v>1.6</c:v>
                </c:pt>
                <c:pt idx="8">
                  <c:v>2</c:v>
                </c:pt>
                <c:pt idx="9">
                  <c:v>3</c:v>
                </c:pt>
                <c:pt idx="10">
                  <c:v>3.5</c:v>
                </c:pt>
                <c:pt idx="11">
                  <c:v>4</c:v>
                </c:pt>
                <c:pt idx="12">
                  <c:v>5.8</c:v>
                </c:pt>
                <c:pt idx="13">
                  <c:v>13</c:v>
                </c:pt>
                <c:pt idx="14">
                  <c:v>4.0999999999999996</c:v>
                </c:pt>
                <c:pt idx="15">
                  <c:v>3.9</c:v>
                </c:pt>
                <c:pt idx="16">
                  <c:v>5.0999999999999996</c:v>
                </c:pt>
                <c:pt idx="17">
                  <c:v>4.3</c:v>
                </c:pt>
                <c:pt idx="18">
                  <c:v>32</c:v>
                </c:pt>
                <c:pt idx="19">
                  <c:v>5.4</c:v>
                </c:pt>
                <c:pt idx="20">
                  <c:v>6.5</c:v>
                </c:pt>
                <c:pt idx="21">
                  <c:v>7.3</c:v>
                </c:pt>
                <c:pt idx="22">
                  <c:v>12</c:v>
                </c:pt>
                <c:pt idx="23">
                  <c:v>7.9</c:v>
                </c:pt>
                <c:pt idx="24">
                  <c:v>14</c:v>
                </c:pt>
                <c:pt idx="25">
                  <c:v>12</c:v>
                </c:pt>
                <c:pt idx="26">
                  <c:v>19</c:v>
                </c:pt>
                <c:pt idx="27">
                  <c:v>16</c:v>
                </c:pt>
                <c:pt idx="28">
                  <c:v>22</c:v>
                </c:pt>
                <c:pt idx="29">
                  <c:v>52</c:v>
                </c:pt>
                <c:pt idx="30">
                  <c:v>57</c:v>
                </c:pt>
                <c:pt idx="31">
                  <c:v>55</c:v>
                </c:pt>
                <c:pt idx="32">
                  <c:v>59</c:v>
                </c:pt>
                <c:pt idx="33">
                  <c:v>73</c:v>
                </c:pt>
                <c:pt idx="34">
                  <c:v>115</c:v>
                </c:pt>
                <c:pt idx="35">
                  <c:v>80</c:v>
                </c:pt>
                <c:pt idx="36">
                  <c:v>40</c:v>
                </c:pt>
                <c:pt idx="37">
                  <c:v>65</c:v>
                </c:pt>
                <c:pt idx="38">
                  <c:v>35</c:v>
                </c:pt>
                <c:pt idx="39">
                  <c:v>130</c:v>
                </c:pt>
              </c:numCache>
            </c:numRef>
          </c:val>
        </c:ser>
        <c:marker val="1"/>
        <c:axId val="74945664"/>
        <c:axId val="74947200"/>
      </c:lineChart>
      <c:dateAx>
        <c:axId val="74945664"/>
        <c:scaling>
          <c:orientation val="minMax"/>
        </c:scaling>
        <c:axPos val="b"/>
        <c:numFmt formatCode="yyyy" sourceLinked="0"/>
        <c:tickLblPos val="nextTo"/>
        <c:spPr>
          <a:ln w="25400">
            <a:solidFill>
              <a:srgbClr val="FFFFFF"/>
            </a:solidFill>
          </a:ln>
        </c:spPr>
        <c:txPr>
          <a:bodyPr/>
          <a:lstStyle/>
          <a:p>
            <a:pPr>
              <a:defRPr sz="2000">
                <a:effectLst>
                  <a:outerShdw blurRad="38100" dist="38100" dir="2700000" algn="tl">
                    <a:srgbClr val="000000">
                      <a:alpha val="43137"/>
                    </a:srgbClr>
                  </a:outerShdw>
                </a:effectLst>
              </a:defRPr>
            </a:pPr>
            <a:endParaRPr lang="en-US"/>
          </a:p>
        </c:txPr>
        <c:crossAx val="74947200"/>
        <c:crosses val="autoZero"/>
        <c:auto val="1"/>
        <c:lblOffset val="100"/>
      </c:dateAx>
      <c:valAx>
        <c:axId val="74947200"/>
        <c:scaling>
          <c:orientation val="minMax"/>
        </c:scaling>
        <c:axPos val="l"/>
        <c:majorGridlines>
          <c:spPr>
            <a:ln w="25400">
              <a:solidFill>
                <a:srgbClr val="FFFFFF"/>
              </a:solidFill>
            </a:ln>
          </c:spPr>
        </c:majorGridlines>
        <c:numFmt formatCode="General" sourceLinked="1"/>
        <c:tickLblPos val="nextTo"/>
        <c:spPr>
          <a:ln w="25400">
            <a:solidFill>
              <a:srgbClr val="FFFFFF"/>
            </a:solidFill>
          </a:ln>
        </c:spPr>
        <c:txPr>
          <a:bodyPr/>
          <a:lstStyle/>
          <a:p>
            <a:pPr>
              <a:defRPr sz="2000">
                <a:effectLst>
                  <a:outerShdw blurRad="38100" dist="38100" dir="2700000" algn="tl">
                    <a:srgbClr val="000000">
                      <a:alpha val="43137"/>
                    </a:srgbClr>
                  </a:outerShdw>
                </a:effectLst>
              </a:defRPr>
            </a:pPr>
            <a:endParaRPr lang="en-US"/>
          </a:p>
        </c:txPr>
        <c:crossAx val="74945664"/>
        <c:crosses val="autoZero"/>
        <c:crossBetween val="between"/>
      </c:valAx>
      <c:spPr>
        <a:gradFill>
          <a:gsLst>
            <a:gs pos="0">
              <a:srgbClr val="000000">
                <a:alpha val="0"/>
              </a:srgbClr>
            </a:gs>
            <a:gs pos="50000">
              <a:srgbClr val="000000">
                <a:alpha val="9000"/>
              </a:srgbClr>
            </a:gs>
            <a:gs pos="100000">
              <a:srgbClr val="000000">
                <a:alpha val="85000"/>
              </a:srgbClr>
            </a:gs>
          </a:gsLst>
          <a:lin ang="5400000" scaled="0"/>
        </a:gradFill>
        <a:ln w="25400">
          <a:solidFill>
            <a:srgbClr val="FFFFFF"/>
          </a:solidFill>
        </a:ln>
      </c:spPr>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lrMapOvr bg1="dk1" tx1="lt1" bg2="dk2" tx2="lt2" accent1="accent1" accent2="accent2" accent3="accent3" accent4="accent4" accent5="accent5" accent6="accent6" hlink="hlink" folHlink="folHlink"/>
  <c:chart>
    <c:autoTitleDeleted val="1"/>
    <c:view3D>
      <c:rAngAx val="1"/>
    </c:view3D>
    <c:floor>
      <c:spPr>
        <a:solidFill>
          <a:srgbClr val="000000">
            <a:alpha val="70000"/>
          </a:srgbClr>
        </a:solidFill>
        <a:ln>
          <a:solidFill>
            <a:srgbClr val="000000"/>
          </a:solidFill>
        </a:ln>
      </c:spPr>
    </c:floor>
    <c:sideWall>
      <c:spPr>
        <a:gradFill>
          <a:gsLst>
            <a:gs pos="0">
              <a:srgbClr val="000000">
                <a:alpha val="0"/>
              </a:srgbClr>
            </a:gs>
            <a:gs pos="50000">
              <a:srgbClr val="000000">
                <a:alpha val="9000"/>
              </a:srgbClr>
            </a:gs>
            <a:gs pos="100000">
              <a:srgbClr val="000000">
                <a:alpha val="40000"/>
              </a:srgbClr>
            </a:gs>
          </a:gsLst>
          <a:lin ang="5400000" scaled="0"/>
        </a:gradFill>
      </c:spPr>
    </c:sideWall>
    <c:backWall>
      <c:spPr>
        <a:gradFill>
          <a:gsLst>
            <a:gs pos="0">
              <a:srgbClr val="000000">
                <a:alpha val="0"/>
              </a:srgbClr>
            </a:gs>
            <a:gs pos="50000">
              <a:srgbClr val="000000">
                <a:alpha val="9000"/>
              </a:srgbClr>
            </a:gs>
            <a:gs pos="100000">
              <a:srgbClr val="000000">
                <a:alpha val="70000"/>
              </a:srgbClr>
            </a:gs>
          </a:gsLst>
          <a:lin ang="5400000" scaled="0"/>
        </a:gradFill>
      </c:spPr>
    </c:backWall>
    <c:plotArea>
      <c:layout/>
      <c:bar3DChart>
        <c:barDir val="col"/>
        <c:grouping val="clustered"/>
        <c:ser>
          <c:idx val="0"/>
          <c:order val="0"/>
          <c:tx>
            <c:strRef>
              <c:f>Sheet1!$B$1</c:f>
              <c:strCache>
                <c:ptCount val="1"/>
                <c:pt idx="0">
                  <c:v>CPU Power (W)</c:v>
                </c:pt>
              </c:strCache>
            </c:strRef>
          </c:tx>
          <c:spPr>
            <a:ln>
              <a:solidFill>
                <a:srgbClr val="1F6691"/>
              </a:solidFill>
            </a:ln>
          </c:spPr>
          <c:cat>
            <c:strRef>
              <c:f>Sheet1!$A$2:$A$9</c:f>
              <c:strCache>
                <c:ptCount val="8"/>
                <c:pt idx="0">
                  <c:v>Idle</c:v>
                </c:pt>
                <c:pt idx="1">
                  <c:v>10%</c:v>
                </c:pt>
                <c:pt idx="2">
                  <c:v>20%</c:v>
                </c:pt>
                <c:pt idx="3">
                  <c:v>30%</c:v>
                </c:pt>
                <c:pt idx="4">
                  <c:v>40%</c:v>
                </c:pt>
                <c:pt idx="5">
                  <c:v>50%</c:v>
                </c:pt>
                <c:pt idx="6">
                  <c:v>70%</c:v>
                </c:pt>
                <c:pt idx="7">
                  <c:v>100%</c:v>
                </c:pt>
              </c:strCache>
            </c:strRef>
          </c:cat>
          <c:val>
            <c:numRef>
              <c:f>Sheet1!$B$2:$B$9</c:f>
              <c:numCache>
                <c:formatCode>General</c:formatCode>
                <c:ptCount val="8"/>
                <c:pt idx="0">
                  <c:v>0.28000000000000008</c:v>
                </c:pt>
                <c:pt idx="1">
                  <c:v>1.05</c:v>
                </c:pt>
                <c:pt idx="2">
                  <c:v>1.47</c:v>
                </c:pt>
                <c:pt idx="3">
                  <c:v>1.72</c:v>
                </c:pt>
                <c:pt idx="4">
                  <c:v>9.5400000000000009</c:v>
                </c:pt>
                <c:pt idx="5">
                  <c:v>12.950000000000006</c:v>
                </c:pt>
                <c:pt idx="6">
                  <c:v>15.99</c:v>
                </c:pt>
                <c:pt idx="7">
                  <c:v>21.55</c:v>
                </c:pt>
              </c:numCache>
            </c:numRef>
          </c:val>
        </c:ser>
        <c:shape val="cylinder"/>
        <c:axId val="75390976"/>
        <c:axId val="75392512"/>
        <c:axId val="0"/>
      </c:bar3DChart>
      <c:catAx>
        <c:axId val="75390976"/>
        <c:scaling>
          <c:orientation val="minMax"/>
        </c:scaling>
        <c:axPos val="b"/>
        <c:tickLblPos val="nextTo"/>
        <c:spPr>
          <a:ln>
            <a:solidFill>
              <a:srgbClr val="FFFFFF"/>
            </a:solidFill>
          </a:ln>
        </c:spPr>
        <c:txPr>
          <a:bodyPr/>
          <a:lstStyle/>
          <a:p>
            <a:pPr>
              <a:defRPr sz="1400">
                <a:effectLst>
                  <a:outerShdw blurRad="38100" dist="38100" dir="2700000" algn="tl">
                    <a:srgbClr val="000000">
                      <a:alpha val="43137"/>
                    </a:srgbClr>
                  </a:outerShdw>
                </a:effectLst>
              </a:defRPr>
            </a:pPr>
            <a:endParaRPr lang="en-US"/>
          </a:p>
        </c:txPr>
        <c:crossAx val="75392512"/>
        <c:crosses val="autoZero"/>
        <c:auto val="1"/>
        <c:lblAlgn val="ctr"/>
        <c:lblOffset val="100"/>
      </c:catAx>
      <c:valAx>
        <c:axId val="75392512"/>
        <c:scaling>
          <c:orientation val="minMax"/>
        </c:scaling>
        <c:axPos val="l"/>
        <c:majorGridlines>
          <c:spPr>
            <a:ln>
              <a:solidFill>
                <a:srgbClr val="FFFFFF"/>
              </a:solidFill>
            </a:ln>
          </c:spPr>
        </c:majorGridlines>
        <c:numFmt formatCode="General" sourceLinked="1"/>
        <c:tickLblPos val="nextTo"/>
        <c:spPr>
          <a:ln>
            <a:solidFill>
              <a:srgbClr val="FFFFFF"/>
            </a:solidFill>
          </a:ln>
        </c:spPr>
        <c:txPr>
          <a:bodyPr/>
          <a:lstStyle/>
          <a:p>
            <a:pPr>
              <a:defRPr sz="1600">
                <a:effectLst>
                  <a:outerShdw blurRad="38100" dist="38100" dir="2700000" algn="tl">
                    <a:srgbClr val="000000">
                      <a:alpha val="43137"/>
                    </a:srgbClr>
                  </a:outerShdw>
                </a:effectLst>
              </a:defRPr>
            </a:pPr>
            <a:endParaRPr lang="en-US"/>
          </a:p>
        </c:txPr>
        <c:crossAx val="75390976"/>
        <c:crosses val="autoZero"/>
        <c:crossBetween val="between"/>
      </c:valAx>
    </c:plotArea>
    <c:plotVisOnly val="1"/>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5/11/2009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5/11/2009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12</a:t>
            </a:fld>
            <a:endParaRPr lang="en-US" sz="1200" kern="1200" dirty="0">
              <a:solidFill>
                <a:prstClr val="black"/>
              </a:solidFill>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13</a:t>
            </a:fld>
            <a:endParaRPr lang="en-US" sz="1200" kern="1200" dirty="0">
              <a:solidFill>
                <a:prstClr val="black"/>
              </a:solidFill>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5:08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5:08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userDrawn="1"/>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userDrawn="1"/>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63AB-F1F2-4C9F-AA76-22F6E82A85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bright="-7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5"/>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7512" y="1905001"/>
            <a:ext cx="85740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endParaRPr lang="en-US" sz="2300" kern="1200" dirty="0">
              <a:solidFill>
                <a:srgbClr val="000000"/>
              </a:solidFill>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userDrawn="1"/>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userDrawn="1"/>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63" rtl="0"/>
            <a:fld id="{607363AB-F1F2-4C9F-AA76-22F6E82A8515}" type="slidenum">
              <a:rPr lang="en-US" kern="1200" smtClean="0">
                <a:solidFill>
                  <a:srgbClr val="FFFFFF">
                    <a:tint val="75000"/>
                  </a:srgbClr>
                </a:solidFill>
                <a:latin typeface="Trebuchet MS"/>
                <a:ea typeface="+mn-ea"/>
                <a:cs typeface="+mn-cs"/>
              </a:rPr>
              <a:pPr defTabSz="914363" rtl="0"/>
              <a:t>‹#›</a:t>
            </a:fld>
            <a:endParaRPr lang="en-US" kern="1200">
              <a:solidFill>
                <a:srgbClr val="FFFFFF">
                  <a:tint val="75000"/>
                </a:srgbClr>
              </a:solidFill>
              <a:latin typeface="Trebuchet MS"/>
              <a:ea typeface="+mn-ea"/>
              <a:cs typeface="+mn-cs"/>
            </a:endParaRPr>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whdc/system/pnppwr/powermgmt/PM_apps.mspx" TargetMode="External"/><Relationship Id="rId7" Type="http://schemas.openxmlformats.org/officeDocument/2006/relationships/hyperlink" Target="http://www.microsoft.com/whdc/DevTools/WDK/WDKpkg.msp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www.code-magazine.com/articleprint.aspx?quickid=0512102&amp;printmode=true" TargetMode="External"/><Relationship Id="rId5" Type="http://schemas.openxmlformats.org/officeDocument/2006/relationships/hyperlink" Target="http://msdn.microsoft.com/en-us/magazine/cc163386.aspx" TargetMode="External"/><Relationship Id="rId4" Type="http://schemas.openxmlformats.org/officeDocument/2006/relationships/hyperlink" Target="http://www.microsoft.com/whdc/system/pnppwr/powermgmt/PM-apps_samp.m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Training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pelogo.png"/>
          <p:cNvPicPr>
            <a:picLocks noChangeAspect="1"/>
          </p:cNvPicPr>
          <p:nvPr/>
        </p:nvPicPr>
        <p:blipFill>
          <a:blip r:embed="rId3"/>
          <a:stretch>
            <a:fillRect/>
          </a:stretch>
        </p:blipFill>
        <p:spPr>
          <a:xfrm>
            <a:off x="4298856" y="4929198"/>
            <a:ext cx="4382685" cy="112887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1163395"/>
          </a:xfrm>
        </p:spPr>
        <p:txBody>
          <a:bodyPr/>
          <a:lstStyle/>
          <a:p>
            <a:r>
              <a:rPr smtClean="0"/>
              <a:t>Coalescing Timer</a:t>
            </a:r>
            <a:br>
              <a:rPr smtClean="0"/>
            </a:br>
            <a:r>
              <a:rPr sz="3600" smtClean="0"/>
              <a:t>Native Code</a:t>
            </a:r>
            <a:endParaRPr lang="en-US" dirty="0"/>
          </a:p>
        </p:txBody>
      </p:sp>
      <p:sp>
        <p:nvSpPr>
          <p:cNvPr id="5" name="Text Placeholder 4"/>
          <p:cNvSpPr>
            <a:spLocks noGrp="1"/>
          </p:cNvSpPr>
          <p:nvPr>
            <p:ph type="body" sz="quarter" idx="10"/>
          </p:nvPr>
        </p:nvSpPr>
        <p:spPr>
          <a:xfrm>
            <a:off x="722313" y="1905001"/>
            <a:ext cx="8040688" cy="3970318"/>
          </a:xfrm>
        </p:spPr>
        <p:txBody>
          <a:bodyPr/>
          <a:lstStyle/>
          <a:p>
            <a:r>
              <a:rPr lang="en-US" b="0" dirty="0" smtClean="0"/>
              <a:t>HANDLE </a:t>
            </a:r>
            <a:r>
              <a:rPr lang="en-US" b="0" dirty="0" err="1" smtClean="0"/>
              <a:t>hTimer</a:t>
            </a:r>
            <a:r>
              <a:rPr lang="en-US" b="0" dirty="0" smtClean="0"/>
              <a:t> =</a:t>
            </a:r>
          </a:p>
          <a:p>
            <a:r>
              <a:rPr lang="en-US" b="0" dirty="0" smtClean="0"/>
              <a:t>  </a:t>
            </a:r>
            <a:r>
              <a:rPr lang="en-US" b="0" dirty="0" err="1" smtClean="0"/>
              <a:t>CreateWaitableTimerEx</a:t>
            </a:r>
            <a:r>
              <a:rPr lang="en-US" b="0" dirty="0" smtClean="0"/>
              <a:t>(...);</a:t>
            </a:r>
          </a:p>
          <a:p>
            <a:endParaRPr lang="en-US" b="0" dirty="0" smtClean="0"/>
          </a:p>
          <a:p>
            <a:r>
              <a:rPr lang="en-US" b="0" dirty="0" err="1" smtClean="0"/>
              <a:t>SetWaitableTimerEx</a:t>
            </a:r>
            <a:r>
              <a:rPr lang="en-US" b="0" dirty="0" smtClean="0"/>
              <a:t>(</a:t>
            </a:r>
          </a:p>
          <a:p>
            <a:r>
              <a:rPr lang="en-US" b="0" dirty="0" smtClean="0"/>
              <a:t>  </a:t>
            </a:r>
            <a:r>
              <a:rPr lang="en-US" b="0" dirty="0" err="1" smtClean="0"/>
              <a:t>hTimer</a:t>
            </a:r>
            <a:r>
              <a:rPr lang="en-US" b="0" dirty="0" smtClean="0"/>
              <a:t>,</a:t>
            </a:r>
          </a:p>
          <a:p>
            <a:r>
              <a:rPr lang="en-US" b="0" dirty="0" smtClean="0"/>
              <a:t>  ...,</a:t>
            </a:r>
          </a:p>
          <a:p>
            <a:r>
              <a:rPr lang="en-US" b="0" dirty="0" smtClean="0"/>
              <a:t>  &amp;</a:t>
            </a:r>
            <a:r>
              <a:rPr lang="en-US" b="0" dirty="0" err="1" smtClean="0"/>
              <a:t>reasonContext</a:t>
            </a:r>
            <a:r>
              <a:rPr lang="en-US" b="0" dirty="0" smtClean="0"/>
              <a:t>,</a:t>
            </a:r>
          </a:p>
          <a:p>
            <a:r>
              <a:rPr lang="en-US" b="0" dirty="0" smtClean="0"/>
              <a:t>  </a:t>
            </a:r>
            <a:r>
              <a:rPr lang="en-US" b="0" dirty="0" err="1" smtClean="0"/>
              <a:t>tolerableDelay</a:t>
            </a:r>
            <a:r>
              <a:rPr lang="en-US" b="0" dirty="0" smtClean="0"/>
              <a: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CPU Power Savings</a:t>
            </a:r>
            <a:br>
              <a:rPr smtClean="0"/>
            </a:br>
            <a:r>
              <a:rPr sz="3600" smtClean="0">
                <a:solidFill>
                  <a:schemeClr val="tx2"/>
                </a:solidFill>
              </a:rPr>
              <a:t>Multimedia Timers</a:t>
            </a:r>
            <a:endParaRPr lang="en-US" dirty="0">
              <a:solidFill>
                <a:schemeClr val="tx2"/>
              </a:solidFill>
            </a:endParaRPr>
          </a:p>
        </p:txBody>
      </p:sp>
      <p:sp>
        <p:nvSpPr>
          <p:cNvPr id="3" name="Text Placeholder 2"/>
          <p:cNvSpPr>
            <a:spLocks noGrp="1"/>
          </p:cNvSpPr>
          <p:nvPr>
            <p:ph type="body" sz="quarter" idx="10"/>
          </p:nvPr>
        </p:nvSpPr>
        <p:spPr>
          <a:xfrm>
            <a:off x="381000" y="1411552"/>
            <a:ext cx="8382000" cy="4850559"/>
          </a:xfrm>
        </p:spPr>
        <p:txBody>
          <a:bodyPr/>
          <a:lstStyle/>
          <a:p>
            <a:r>
              <a:rPr lang="en-US" dirty="0" smtClean="0"/>
              <a:t>Multimedia timers can change Windows scheduler timer resolution</a:t>
            </a:r>
          </a:p>
          <a:p>
            <a:pPr lvl="1"/>
            <a:r>
              <a:rPr lang="en-US" dirty="0" smtClean="0"/>
              <a:t>Default on SMP: 15.6ms</a:t>
            </a:r>
          </a:p>
          <a:p>
            <a:r>
              <a:rPr lang="en-US" dirty="0" smtClean="0"/>
              <a:t>Increasing timer resolution increases power consumption</a:t>
            </a:r>
          </a:p>
          <a:p>
            <a:pPr lvl="1"/>
            <a:r>
              <a:rPr lang="en-US" dirty="0" smtClean="0"/>
              <a:t>Up to 20% impact on battery life</a:t>
            </a:r>
          </a:p>
          <a:p>
            <a:pPr lvl="1"/>
            <a:r>
              <a:rPr lang="en-US" dirty="0" smtClean="0"/>
              <a:t>Frequent interrupt </a:t>
            </a:r>
          </a:p>
          <a:p>
            <a:pPr lvl="1"/>
            <a:r>
              <a:rPr lang="en-US" dirty="0" smtClean="0"/>
              <a:t>Prevents CPU from entering low-power states</a:t>
            </a:r>
          </a:p>
          <a:p>
            <a:r>
              <a:rPr lang="en-US" dirty="0" smtClean="0"/>
              <a:t>Enable the high-resolution timer on demand</a:t>
            </a:r>
          </a:p>
          <a:p>
            <a:r>
              <a:rPr lang="en-US" dirty="0" smtClean="0"/>
              <a:t>Aim for 10ms, not less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664797"/>
          </a:xfrm>
        </p:spPr>
        <p:txBody>
          <a:bodyPr/>
          <a:lstStyle/>
          <a:p>
            <a:r>
              <a:rPr smtClean="0"/>
              <a:t>Windows Vista Bridge Sample</a:t>
            </a:r>
            <a:endParaRPr lang="en-US" dirty="0"/>
          </a:p>
        </p:txBody>
      </p:sp>
      <p:sp>
        <p:nvSpPr>
          <p:cNvPr id="5" name="Text Placeholder 4"/>
          <p:cNvSpPr>
            <a:spLocks noGrp="1"/>
          </p:cNvSpPr>
          <p:nvPr>
            <p:ph type="body" sz="quarter" idx="10"/>
          </p:nvPr>
        </p:nvSpPr>
        <p:spPr>
          <a:xfrm>
            <a:off x="381000" y="1554428"/>
            <a:ext cx="8382000" cy="3681008"/>
          </a:xfrm>
        </p:spPr>
        <p:txBody>
          <a:bodyPr/>
          <a:lstStyle/>
          <a:p>
            <a:r>
              <a:rPr lang="en-US" dirty="0" smtClean="0"/>
              <a:t>Managed class library to ease .NET Framework access to Windows Vista features</a:t>
            </a:r>
          </a:p>
          <a:p>
            <a:pPr lvl="1"/>
            <a:r>
              <a:rPr lang="en-US" dirty="0" smtClean="0"/>
              <a:t>UAC, power management, restart and recovery, network awareness, Aero glass, and more </a:t>
            </a:r>
          </a:p>
          <a:p>
            <a:r>
              <a:rPr lang="en-US" dirty="0" smtClean="0"/>
              <a:t>It is a </a:t>
            </a:r>
            <a:r>
              <a:rPr lang="en-US" b="1" u="sng" dirty="0" smtClean="0"/>
              <a:t>sample</a:t>
            </a:r>
            <a:r>
              <a:rPr lang="en-US" dirty="0" smtClean="0"/>
              <a:t> library </a:t>
            </a:r>
            <a:r>
              <a:rPr lang="en-US" b="1" u="sng" dirty="0" smtClean="0"/>
              <a:t>not </a:t>
            </a:r>
            <a:r>
              <a:rPr lang="en-US" dirty="0" smtClean="0"/>
              <a:t>a full product</a:t>
            </a:r>
          </a:p>
          <a:p>
            <a:pPr lvl="1"/>
            <a:r>
              <a:rPr lang="en-US" dirty="0" smtClean="0"/>
              <a:t>Open source with no support</a:t>
            </a:r>
          </a:p>
          <a:p>
            <a:pPr lvl="1"/>
            <a:r>
              <a:rPr lang="en-US" dirty="0" smtClean="0"/>
              <a:t>Use at your own risk</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The Windows Bridge</a:t>
            </a:r>
            <a:br>
              <a:rPr smtClean="0"/>
            </a:br>
            <a:r>
              <a:rPr sz="3600" smtClean="0">
                <a:solidFill>
                  <a:schemeClr val="tx2"/>
                </a:solidFill>
              </a:rPr>
              <a:t>V1.3 Support Power Aware Application</a:t>
            </a:r>
            <a:endParaRPr lang="en-US" dirty="0">
              <a:solidFill>
                <a:schemeClr val="tx2"/>
              </a:solidFill>
            </a:endParaRPr>
          </a:p>
        </p:txBody>
      </p:sp>
      <p:sp>
        <p:nvSpPr>
          <p:cNvPr id="3" name="Text Placeholder 2"/>
          <p:cNvSpPr>
            <a:spLocks noGrp="1"/>
          </p:cNvSpPr>
          <p:nvPr>
            <p:ph type="body" sz="quarter" idx="10"/>
          </p:nvPr>
        </p:nvSpPr>
        <p:spPr>
          <a:xfrm>
            <a:off x="381000" y="1554428"/>
            <a:ext cx="8382000" cy="4782848"/>
          </a:xfrm>
        </p:spPr>
        <p:txBody>
          <a:bodyPr/>
          <a:lstStyle/>
          <a:p>
            <a:r>
              <a:rPr lang="en-US" dirty="0" smtClean="0"/>
              <a:t>Enables access to Windows Vista and Windows 7 library API from managed code</a:t>
            </a:r>
          </a:p>
          <a:p>
            <a:r>
              <a:rPr lang="en-US" dirty="0" smtClean="0"/>
              <a:t>Contains the </a:t>
            </a:r>
            <a:r>
              <a:rPr lang="en-US" b="1" dirty="0" err="1" smtClean="0">
                <a:latin typeface="Consolas" pitchFamily="49" charset="0"/>
                <a:cs typeface="Consolas" pitchFamily="49" charset="0"/>
              </a:rPr>
              <a:t>PowerManager</a:t>
            </a:r>
            <a:r>
              <a:rPr lang="en-US" dirty="0" smtClean="0"/>
              <a:t> class that wraps the Windows power APIs</a:t>
            </a:r>
          </a:p>
          <a:p>
            <a:pPr lvl="1"/>
            <a:r>
              <a:rPr lang="en-US" dirty="0" smtClean="0"/>
              <a:t>Power aware, power sources</a:t>
            </a:r>
          </a:p>
          <a:p>
            <a:pPr lvl="1"/>
            <a:r>
              <a:rPr lang="en-US" dirty="0" smtClean="0"/>
              <a:t>Battery status</a:t>
            </a:r>
          </a:p>
          <a:p>
            <a:pPr lvl="1"/>
            <a:r>
              <a:rPr lang="en-US" dirty="0" smtClean="0"/>
              <a:t>Power notifications</a:t>
            </a:r>
          </a:p>
          <a:p>
            <a:r>
              <a:rPr lang="en-US" dirty="0" smtClean="0"/>
              <a:t>It is a </a:t>
            </a:r>
            <a:r>
              <a:rPr lang="en-US" b="1" u="sng" dirty="0" smtClean="0"/>
              <a:t>sample</a:t>
            </a:r>
            <a:r>
              <a:rPr lang="en-US" dirty="0" smtClean="0"/>
              <a:t> library </a:t>
            </a:r>
            <a:r>
              <a:rPr lang="en-US" b="1" u="sng" dirty="0" smtClean="0"/>
              <a:t>not </a:t>
            </a:r>
            <a:r>
              <a:rPr lang="en-US" dirty="0" smtClean="0"/>
              <a:t>a full product</a:t>
            </a:r>
          </a:p>
          <a:p>
            <a:pPr lvl="1"/>
            <a:r>
              <a:rPr lang="en-US" dirty="0" smtClean="0"/>
              <a:t>Open source with no support</a:t>
            </a:r>
          </a:p>
          <a:p>
            <a:pPr lvl="1"/>
            <a:r>
              <a:rPr lang="en-US" dirty="0" smtClean="0"/>
              <a:t>Use at your own risk</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Coalescing Timer</a:t>
            </a:r>
            <a:br>
              <a:rPr smtClean="0"/>
            </a:br>
            <a:r>
              <a:rPr sz="3600" smtClean="0"/>
              <a:t>Sample Managed Wrapper</a:t>
            </a:r>
            <a:endParaRPr lang="en-US" dirty="0"/>
          </a:p>
        </p:txBody>
      </p:sp>
      <p:sp>
        <p:nvSpPr>
          <p:cNvPr id="3" name="Text Placeholder 2"/>
          <p:cNvSpPr>
            <a:spLocks noGrp="1"/>
          </p:cNvSpPr>
          <p:nvPr>
            <p:ph type="body" sz="quarter" idx="10"/>
          </p:nvPr>
        </p:nvSpPr>
        <p:spPr>
          <a:xfrm>
            <a:off x="722313" y="1905001"/>
            <a:ext cx="8040688" cy="2954655"/>
          </a:xfrm>
        </p:spPr>
        <p:txBody>
          <a:bodyPr/>
          <a:lstStyle/>
          <a:p>
            <a:r>
              <a:rPr lang="en-US" b="0" dirty="0" err="1" smtClean="0"/>
              <a:t>CoalescingTimer</a:t>
            </a:r>
            <a:r>
              <a:rPr lang="en-US" b="0" dirty="0" smtClean="0"/>
              <a:t> t =</a:t>
            </a:r>
          </a:p>
          <a:p>
            <a:r>
              <a:rPr lang="en-US" b="0" dirty="0" smtClean="0"/>
              <a:t>  new </a:t>
            </a:r>
            <a:r>
              <a:rPr lang="en-US" b="0" dirty="0" err="1" smtClean="0"/>
              <a:t>CoalescingTimer</a:t>
            </a:r>
            <a:r>
              <a:rPr lang="en-US" b="0" dirty="0" smtClean="0"/>
              <a:t>("Name");</a:t>
            </a:r>
          </a:p>
          <a:p>
            <a:r>
              <a:rPr lang="en-US" b="0" dirty="0" err="1" smtClean="0"/>
              <a:t>t.Tick</a:t>
            </a:r>
            <a:r>
              <a:rPr lang="en-US" b="0" dirty="0" smtClean="0"/>
              <a:t> += delegate { ... };</a:t>
            </a:r>
          </a:p>
          <a:p>
            <a:endParaRPr lang="en-US" b="0" dirty="0" smtClean="0"/>
          </a:p>
          <a:p>
            <a:r>
              <a:rPr lang="en-US" b="0" dirty="0" smtClean="0"/>
              <a:t>//Due time, period, reason, delay</a:t>
            </a:r>
          </a:p>
          <a:p>
            <a:r>
              <a:rPr lang="en-US" b="0" dirty="0" err="1" smtClean="0"/>
              <a:t>t.Set</a:t>
            </a:r>
            <a:r>
              <a:rPr lang="en-US" b="0" dirty="0" smtClean="0"/>
              <a:t>(0, 1000, "Reason", 50);</a:t>
            </a:r>
            <a:endParaRPr lang="en-US" b="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1163395"/>
          </a:xfrm>
        </p:spPr>
        <p:txBody>
          <a:bodyPr/>
          <a:lstStyle/>
          <a:p>
            <a:r>
              <a:rPr smtClean="0"/>
              <a:t>Power Setting Notification</a:t>
            </a:r>
            <a:br>
              <a:rPr smtClean="0"/>
            </a:br>
            <a:r>
              <a:rPr sz="3600" smtClean="0"/>
              <a:t>Native Code</a:t>
            </a:r>
            <a:endParaRPr lang="en-US" dirty="0"/>
          </a:p>
        </p:txBody>
      </p:sp>
      <p:sp>
        <p:nvSpPr>
          <p:cNvPr id="5" name="Text Placeholder 4"/>
          <p:cNvSpPr>
            <a:spLocks noGrp="1"/>
          </p:cNvSpPr>
          <p:nvPr>
            <p:ph type="body" sz="quarter" idx="10"/>
          </p:nvPr>
        </p:nvSpPr>
        <p:spPr>
          <a:xfrm>
            <a:off x="722313" y="1905001"/>
            <a:ext cx="8040688" cy="3462486"/>
          </a:xfrm>
        </p:spPr>
        <p:txBody>
          <a:bodyPr/>
          <a:lstStyle/>
          <a:p>
            <a:r>
              <a:rPr lang="en-US" b="0" dirty="0" err="1" smtClean="0"/>
              <a:t>RegisterPowerSettingNotification</a:t>
            </a:r>
            <a:r>
              <a:rPr lang="en-US" b="0" dirty="0" smtClean="0"/>
              <a:t>(</a:t>
            </a:r>
          </a:p>
          <a:p>
            <a:r>
              <a:rPr lang="en-US" b="0" dirty="0" smtClean="0"/>
              <a:t>  </a:t>
            </a:r>
            <a:r>
              <a:rPr lang="en-US" b="0" dirty="0" err="1" smtClean="0"/>
              <a:t>hwnd</a:t>
            </a:r>
            <a:r>
              <a:rPr lang="en-US" b="0" dirty="0" smtClean="0"/>
              <a:t>,</a:t>
            </a:r>
          </a:p>
          <a:p>
            <a:r>
              <a:rPr lang="en-US" b="0" dirty="0" smtClean="0"/>
              <a:t>  </a:t>
            </a:r>
            <a:r>
              <a:rPr lang="en-US" b="0" dirty="0" err="1" smtClean="0"/>
              <a:t>powerSettingGuid</a:t>
            </a:r>
            <a:r>
              <a:rPr lang="en-US" b="0" dirty="0" smtClean="0"/>
              <a:t>, //see SDK</a:t>
            </a:r>
          </a:p>
          <a:p>
            <a:r>
              <a:rPr lang="en-US" b="0" dirty="0" smtClean="0"/>
              <a:t>  DEVICE_NOTIFY_WINDOW_HANDLE);</a:t>
            </a:r>
          </a:p>
          <a:p>
            <a:endParaRPr lang="en-US" b="0" dirty="0" smtClean="0"/>
          </a:p>
          <a:p>
            <a:r>
              <a:rPr lang="en-US" b="0" dirty="0" smtClean="0"/>
              <a:t>/* Handle WM_POWERBROADCAST</a:t>
            </a:r>
          </a:p>
          <a:p>
            <a:r>
              <a:rPr lang="en-US" b="0" dirty="0" smtClean="0"/>
              <a:t>   with PBT_POWERSETTINGCHANGE.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661993"/>
          </a:xfrm>
        </p:spPr>
        <p:txBody>
          <a:bodyPr/>
          <a:lstStyle/>
          <a:p>
            <a:r>
              <a:rPr/>
              <a:t>Power Setting Notification</a:t>
            </a:r>
            <a:br>
              <a:rPr/>
            </a:br>
            <a:r>
              <a:rPr sz="3600" smtClean="0"/>
              <a:t>Managed Code (Windows Vista Bridge Library)</a:t>
            </a:r>
            <a:endParaRPr lang="en-US" dirty="0"/>
          </a:p>
        </p:txBody>
      </p:sp>
      <p:sp>
        <p:nvSpPr>
          <p:cNvPr id="3" name="Text Placeholder 2"/>
          <p:cNvSpPr>
            <a:spLocks noGrp="1"/>
          </p:cNvSpPr>
          <p:nvPr>
            <p:ph type="body" sz="quarter" idx="10"/>
          </p:nvPr>
        </p:nvSpPr>
        <p:spPr>
          <a:xfrm>
            <a:off x="722313" y="2151251"/>
            <a:ext cx="8040688" cy="4478149"/>
          </a:xfrm>
        </p:spPr>
        <p:txBody>
          <a:bodyPr/>
          <a:lstStyle/>
          <a:p>
            <a:r>
              <a:rPr lang="en-US" b="0" dirty="0" err="1" smtClean="0"/>
              <a:t>PowerManager.PowerSourceChanged</a:t>
            </a:r>
            <a:r>
              <a:rPr lang="en-US" b="0" dirty="0" smtClean="0"/>
              <a:t> +=</a:t>
            </a:r>
          </a:p>
          <a:p>
            <a:r>
              <a:rPr lang="en-US" b="0" dirty="0" smtClean="0"/>
              <a:t>  delegate {</a:t>
            </a:r>
          </a:p>
          <a:p>
            <a:r>
              <a:rPr lang="en-US" b="0" dirty="0" smtClean="0"/>
              <a:t>    //Use </a:t>
            </a:r>
            <a:r>
              <a:rPr lang="en-US" b="0" dirty="0" err="1" smtClean="0"/>
              <a:t>PowerManager.PowerSource</a:t>
            </a:r>
            <a:r>
              <a:rPr lang="en-US" b="0" dirty="0" smtClean="0"/>
              <a:t>;</a:t>
            </a:r>
          </a:p>
          <a:p>
            <a:r>
              <a:rPr lang="en-US" b="0" dirty="0" smtClean="0"/>
              <a:t>  };</a:t>
            </a:r>
          </a:p>
          <a:p>
            <a:endParaRPr lang="en-US" b="0" dirty="0" smtClean="0"/>
          </a:p>
          <a:p>
            <a:r>
              <a:rPr lang="en-US" b="0" dirty="0" smtClean="0"/>
              <a:t>/* And other </a:t>
            </a:r>
            <a:r>
              <a:rPr lang="en-US" b="0" dirty="0" err="1" smtClean="0"/>
              <a:t>PowerManager</a:t>
            </a:r>
            <a:r>
              <a:rPr lang="en-US" b="0" dirty="0" smtClean="0"/>
              <a:t> methods:</a:t>
            </a:r>
          </a:p>
          <a:p>
            <a:r>
              <a:rPr lang="en-US" b="0" dirty="0" smtClean="0"/>
              <a:t>   </a:t>
            </a:r>
            <a:r>
              <a:rPr lang="en-US" b="0" dirty="0" err="1" smtClean="0"/>
              <a:t>PowerManager.IsBatteryPresent</a:t>
            </a:r>
            <a:endParaRPr lang="en-US" b="0" dirty="0" smtClean="0"/>
          </a:p>
          <a:p>
            <a:r>
              <a:rPr lang="en-US" b="0" dirty="0" smtClean="0"/>
              <a:t>   </a:t>
            </a:r>
            <a:r>
              <a:rPr lang="en-US" b="0" dirty="0" err="1" smtClean="0"/>
              <a:t>PowerManager.BatteryLifePercent</a:t>
            </a:r>
            <a:endParaRPr lang="en-US" b="0" dirty="0" smtClean="0"/>
          </a:p>
          <a:p>
            <a:r>
              <a:rPr lang="en-US" b="0" dirty="0" smtClean="0"/>
              <a:t>   etc.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Power S</a:t>
            </a:r>
            <a:r>
              <a:rPr lang="en-US" dirty="0" smtClean="0"/>
              <a:t>e</a:t>
            </a:r>
            <a:r>
              <a:rPr smtClean="0"/>
              <a:t>tting Notification</a:t>
            </a:r>
            <a:endParaRPr lang="en-US" dirty="0"/>
          </a:p>
        </p:txBody>
      </p:sp>
      <p:sp>
        <p:nvSpPr>
          <p:cNvPr id="5" name="Subtitle 4"/>
          <p:cNvSpPr>
            <a:spLocks noGrp="1"/>
          </p:cNvSpPr>
          <p:nvPr>
            <p:ph type="subTitle" idx="1"/>
          </p:nvPr>
        </p:nvSpPr>
        <p:spPr/>
        <p:txBody>
          <a:bodyPr/>
          <a:lstStyle/>
          <a:p>
            <a:r>
              <a:rPr lang="en-US" dirty="0" smtClean="0"/>
              <a:t>…and doing something in response</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CPU Power Savings</a:t>
            </a:r>
            <a:br>
              <a:rPr smtClean="0"/>
            </a:br>
            <a:r>
              <a:rPr sz="3600" smtClean="0">
                <a:solidFill>
                  <a:schemeClr val="tx2"/>
                </a:solidFill>
              </a:rPr>
              <a:t>Animations</a:t>
            </a:r>
            <a:endParaRPr lang="en-US" dirty="0">
              <a:solidFill>
                <a:schemeClr val="tx2"/>
              </a:solidFill>
            </a:endParaRPr>
          </a:p>
        </p:txBody>
      </p:sp>
      <p:sp>
        <p:nvSpPr>
          <p:cNvPr id="3" name="Text Placeholder 2"/>
          <p:cNvSpPr>
            <a:spLocks noGrp="1"/>
          </p:cNvSpPr>
          <p:nvPr>
            <p:ph type="body" sz="quarter" idx="10"/>
          </p:nvPr>
        </p:nvSpPr>
        <p:spPr>
          <a:xfrm>
            <a:off x="381000" y="1617345"/>
            <a:ext cx="8382000" cy="2954655"/>
          </a:xfrm>
        </p:spPr>
        <p:txBody>
          <a:bodyPr/>
          <a:lstStyle/>
          <a:p>
            <a:r>
              <a:rPr lang="en-US" dirty="0" smtClean="0"/>
              <a:t>Animations consume CPU and GPU power</a:t>
            </a:r>
          </a:p>
          <a:p>
            <a:r>
              <a:rPr lang="en-US" dirty="0" smtClean="0"/>
              <a:t>Avoid animations when idle</a:t>
            </a:r>
          </a:p>
          <a:p>
            <a:r>
              <a:rPr lang="en-US" dirty="0" smtClean="0"/>
              <a:t>Avoid tray icon animations when idle</a:t>
            </a:r>
          </a:p>
          <a:p>
            <a:r>
              <a:rPr lang="en-US" dirty="0" smtClean="0"/>
              <a:t>Disable animations when a power saving plan is active or the system is on battery power</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Hard Drive Power Savings</a:t>
            </a:r>
            <a:endParaRPr lang="en-US" dirty="0"/>
          </a:p>
        </p:txBody>
      </p:sp>
      <p:sp>
        <p:nvSpPr>
          <p:cNvPr id="3" name="Text Placeholder 2"/>
          <p:cNvSpPr>
            <a:spLocks noGrp="1"/>
          </p:cNvSpPr>
          <p:nvPr>
            <p:ph type="body" sz="quarter" idx="10"/>
          </p:nvPr>
        </p:nvSpPr>
        <p:spPr>
          <a:xfrm>
            <a:off x="381000" y="1411552"/>
            <a:ext cx="8382000" cy="2443746"/>
          </a:xfrm>
        </p:spPr>
        <p:txBody>
          <a:bodyPr/>
          <a:lstStyle/>
          <a:p>
            <a:r>
              <a:rPr lang="en-US" dirty="0" smtClean="0"/>
              <a:t>Rotational hard disk drives consume </a:t>
            </a:r>
            <a:r>
              <a:rPr lang="en-US" b="1" dirty="0" smtClean="0"/>
              <a:t>~8% </a:t>
            </a:r>
            <a:r>
              <a:rPr lang="en-US" dirty="0" smtClean="0"/>
              <a:t>power</a:t>
            </a:r>
          </a:p>
          <a:p>
            <a:r>
              <a:rPr lang="en-US" dirty="0" smtClean="0"/>
              <a:t>Avoid </a:t>
            </a:r>
            <a:r>
              <a:rPr lang="en-US" b="1" dirty="0" smtClean="0"/>
              <a:t>periodic disk </a:t>
            </a:r>
            <a:r>
              <a:rPr lang="en-US" dirty="0" smtClean="0"/>
              <a:t>activity when idle</a:t>
            </a:r>
          </a:p>
          <a:p>
            <a:r>
              <a:rPr lang="en-US" dirty="0" smtClean="0"/>
              <a:t>Avoid </a:t>
            </a:r>
            <a:r>
              <a:rPr lang="en-US" b="1" dirty="0" smtClean="0"/>
              <a:t>registry activity </a:t>
            </a:r>
            <a:r>
              <a:rPr lang="en-US" dirty="0" smtClean="0"/>
              <a:t>when idle</a:t>
            </a:r>
          </a:p>
          <a:p>
            <a:pPr lvl="1"/>
            <a:r>
              <a:rPr lang="en-US" dirty="0" smtClean="0"/>
              <a:t>Registry activity </a:t>
            </a:r>
            <a:r>
              <a:rPr lang="en-US" dirty="0" smtClean="0">
                <a:sym typeface="Wingdings" pitchFamily="2" charset="2"/>
              </a:rPr>
              <a:t> disk activity</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Energy-Efficient Applications</a:t>
            </a:r>
            <a:endParaRPr lang="en-US" dirty="0"/>
          </a:p>
        </p:txBody>
      </p:sp>
      <p:sp>
        <p:nvSpPr>
          <p:cNvPr id="3" name="Subtitle 2"/>
          <p:cNvSpPr>
            <a:spLocks noGrp="1"/>
          </p:cNvSpPr>
          <p:nvPr>
            <p:ph type="subTitle" idx="1"/>
          </p:nvPr>
        </p:nvSpPr>
        <p:spPr/>
        <p:txBody>
          <a:bodyPr/>
          <a:lstStyle/>
          <a:p>
            <a:r>
              <a:rPr lang="en-US" dirty="0" smtClean="0"/>
              <a:t>Microsoft</a:t>
            </a:r>
            <a:r>
              <a:rPr lang="en-US" baseline="30000" dirty="0" smtClean="0"/>
              <a:t>®</a:t>
            </a:r>
            <a:r>
              <a:rPr lang="en-US" dirty="0" smtClean="0"/>
              <a: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Background Activities</a:t>
            </a:r>
            <a:endParaRPr lang="en-US" dirty="0"/>
          </a:p>
        </p:txBody>
      </p:sp>
      <p:sp>
        <p:nvSpPr>
          <p:cNvPr id="3" name="Text Placeholder 2"/>
          <p:cNvSpPr>
            <a:spLocks noGrp="1"/>
          </p:cNvSpPr>
          <p:nvPr>
            <p:ph type="body" sz="quarter" idx="10"/>
          </p:nvPr>
        </p:nvSpPr>
        <p:spPr>
          <a:xfrm>
            <a:off x="381000" y="1411552"/>
            <a:ext cx="8382000" cy="3834896"/>
          </a:xfrm>
        </p:spPr>
        <p:txBody>
          <a:bodyPr/>
          <a:lstStyle/>
          <a:p>
            <a:r>
              <a:rPr lang="en-US" dirty="0" smtClean="0"/>
              <a:t>Defer work to background activities</a:t>
            </a:r>
          </a:p>
          <a:p>
            <a:r>
              <a:rPr lang="en-US" dirty="0" smtClean="0"/>
              <a:t>Background activities (that is, tasks and services) can be scheduled based on environment</a:t>
            </a:r>
          </a:p>
          <a:p>
            <a:pPr lvl="1"/>
            <a:r>
              <a:rPr lang="en-US" dirty="0" smtClean="0"/>
              <a:t>Start task only on AC power</a:t>
            </a:r>
          </a:p>
          <a:p>
            <a:pPr lvl="1"/>
            <a:r>
              <a:rPr lang="en-US" dirty="0" smtClean="0"/>
              <a:t>Stop task if switched to battery power</a:t>
            </a:r>
          </a:p>
          <a:p>
            <a:pPr lvl="1"/>
            <a:r>
              <a:rPr lang="en-US" dirty="0" smtClean="0"/>
              <a:t>Start service when needed on a specific trigger</a:t>
            </a:r>
          </a:p>
          <a:p>
            <a:r>
              <a:rPr lang="en-US" dirty="0" smtClean="0"/>
              <a:t>See “Background Services” presentation</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Interfering Power Transitions</a:t>
            </a:r>
            <a:endParaRPr lang="en-US" dirty="0"/>
          </a:p>
        </p:txBody>
      </p:sp>
      <p:sp>
        <p:nvSpPr>
          <p:cNvPr id="3" name="Text Placeholder 2"/>
          <p:cNvSpPr>
            <a:spLocks noGrp="1"/>
          </p:cNvSpPr>
          <p:nvPr>
            <p:ph type="body" sz="quarter" idx="10"/>
          </p:nvPr>
        </p:nvSpPr>
        <p:spPr>
          <a:xfrm>
            <a:off x="381000" y="1066800"/>
            <a:ext cx="8382000" cy="5472267"/>
          </a:xfrm>
        </p:spPr>
        <p:txBody>
          <a:bodyPr/>
          <a:lstStyle/>
          <a:p>
            <a:r>
              <a:rPr lang="en-US" dirty="0" smtClean="0"/>
              <a:t>Sleep must not be blocked if initiated by the user</a:t>
            </a:r>
          </a:p>
          <a:p>
            <a:pPr lvl="1"/>
            <a:r>
              <a:rPr lang="en-US" dirty="0" smtClean="0"/>
              <a:t>Stop any hardware actions (network transfer, file copy, and so on)</a:t>
            </a:r>
          </a:p>
          <a:p>
            <a:r>
              <a:rPr lang="en-US" dirty="0" smtClean="0"/>
              <a:t>When resuming:</a:t>
            </a:r>
          </a:p>
          <a:p>
            <a:pPr lvl="1"/>
            <a:r>
              <a:rPr lang="en-US" dirty="0" smtClean="0"/>
              <a:t>Assume environment changes (for example,  network)</a:t>
            </a:r>
          </a:p>
          <a:p>
            <a:pPr lvl="1"/>
            <a:r>
              <a:rPr lang="en-US" dirty="0" smtClean="0"/>
              <a:t>All applications are resuming at the same time (expect resource bottlenecks)</a:t>
            </a:r>
          </a:p>
          <a:p>
            <a:r>
              <a:rPr lang="en-US" dirty="0" smtClean="0"/>
              <a:t>Roughly the same guidelines apply to system startup and shutdown</a:t>
            </a:r>
          </a:p>
          <a:p>
            <a:pPr lvl="1"/>
            <a:r>
              <a:rPr lang="en-US" dirty="0" smtClean="0"/>
              <a:t>Including hibernate</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Power Availability Requests</a:t>
            </a:r>
            <a:endParaRPr lang="en-US" dirty="0"/>
          </a:p>
        </p:txBody>
      </p:sp>
      <p:sp>
        <p:nvSpPr>
          <p:cNvPr id="3" name="Text Placeholder 2"/>
          <p:cNvSpPr>
            <a:spLocks noGrp="1"/>
          </p:cNvSpPr>
          <p:nvPr>
            <p:ph type="body" sz="quarter" idx="10"/>
          </p:nvPr>
        </p:nvSpPr>
        <p:spPr>
          <a:xfrm>
            <a:off x="381000" y="1411552"/>
            <a:ext cx="8382000" cy="4099584"/>
          </a:xfrm>
        </p:spPr>
        <p:txBody>
          <a:bodyPr/>
          <a:lstStyle/>
          <a:p>
            <a:r>
              <a:rPr lang="en-US" dirty="0" smtClean="0"/>
              <a:t>Applications can delay automatic sleep</a:t>
            </a:r>
          </a:p>
          <a:p>
            <a:pPr lvl="1"/>
            <a:r>
              <a:rPr lang="en-US" dirty="0" smtClean="0"/>
              <a:t>For example, when downloading a file, recording TV, burning a disc, and so on</a:t>
            </a:r>
          </a:p>
          <a:p>
            <a:pPr lvl="1"/>
            <a:r>
              <a:rPr lang="en-US" b="1" dirty="0" err="1" smtClean="0">
                <a:latin typeface="Consolas" pitchFamily="49" charset="0"/>
                <a:cs typeface="Consolas" pitchFamily="49" charset="0"/>
              </a:rPr>
              <a:t>SetThreadExecutionState</a:t>
            </a:r>
            <a:r>
              <a:rPr lang="en-US" b="1" dirty="0" smtClean="0">
                <a:latin typeface="Consolas" pitchFamily="49" charset="0"/>
                <a:cs typeface="Consolas" pitchFamily="49" charset="0"/>
              </a:rPr>
              <a:t> </a:t>
            </a:r>
            <a:r>
              <a:rPr lang="en-US" dirty="0" smtClean="0"/>
              <a:t>(old API)</a:t>
            </a:r>
          </a:p>
          <a:p>
            <a:r>
              <a:rPr lang="en-US" dirty="0" smtClean="0"/>
              <a:t>Replaced in Windows 7 by the detailed availability request API</a:t>
            </a:r>
          </a:p>
          <a:p>
            <a:pPr lvl="1"/>
            <a:r>
              <a:rPr lang="en-US" b="1" dirty="0" err="1" smtClean="0">
                <a:latin typeface="Consolas" pitchFamily="49" charset="0"/>
                <a:cs typeface="Consolas" pitchFamily="49" charset="0"/>
              </a:rPr>
              <a:t>PowerCreateRequest</a:t>
            </a:r>
            <a:r>
              <a:rPr lang="en-US" b="1" dirty="0" smtClean="0">
                <a:latin typeface="Consolas" pitchFamily="49" charset="0"/>
                <a:cs typeface="Consolas" pitchFamily="49" charset="0"/>
              </a:rPr>
              <a:t>, </a:t>
            </a:r>
            <a:r>
              <a:rPr lang="en-US" dirty="0" err="1" smtClean="0">
                <a:latin typeface="Consolas" pitchFamily="49" charset="0"/>
                <a:cs typeface="Consolas" pitchFamily="49" charset="0"/>
              </a:rPr>
              <a:t>PowerSetRequest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PowerClearRequest</a:t>
            </a:r>
            <a:endParaRPr lang="en-US" dirty="0" smtClean="0"/>
          </a:p>
          <a:p>
            <a:pPr lvl="1"/>
            <a:r>
              <a:rPr lang="en-US" dirty="0" smtClean="0"/>
              <a:t>Powercfg.exe /requests</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1163395"/>
          </a:xfrm>
        </p:spPr>
        <p:txBody>
          <a:bodyPr/>
          <a:lstStyle/>
          <a:p>
            <a:r>
              <a:rPr smtClean="0"/>
              <a:t>Power Availability Request</a:t>
            </a:r>
            <a:br>
              <a:rPr smtClean="0"/>
            </a:br>
            <a:r>
              <a:rPr sz="3600" smtClean="0"/>
              <a:t>Native Code</a:t>
            </a:r>
            <a:endParaRPr lang="en-US" dirty="0"/>
          </a:p>
        </p:txBody>
      </p:sp>
      <p:sp>
        <p:nvSpPr>
          <p:cNvPr id="5" name="Text Placeholder 4"/>
          <p:cNvSpPr>
            <a:spLocks noGrp="1"/>
          </p:cNvSpPr>
          <p:nvPr>
            <p:ph type="body" sz="quarter" idx="10"/>
          </p:nvPr>
        </p:nvSpPr>
        <p:spPr>
          <a:xfrm>
            <a:off x="722313" y="1905001"/>
            <a:ext cx="8040688" cy="2954655"/>
          </a:xfrm>
        </p:spPr>
        <p:txBody>
          <a:bodyPr/>
          <a:lstStyle/>
          <a:p>
            <a:r>
              <a:rPr lang="en-US" b="0" dirty="0" smtClean="0"/>
              <a:t>HANDLE </a:t>
            </a:r>
            <a:r>
              <a:rPr lang="en-US" b="0" dirty="0" err="1" smtClean="0"/>
              <a:t>hRequest</a:t>
            </a:r>
            <a:r>
              <a:rPr lang="en-US" b="0" dirty="0" smtClean="0"/>
              <a:t> =</a:t>
            </a:r>
          </a:p>
          <a:p>
            <a:r>
              <a:rPr lang="en-US" b="0" dirty="0" smtClean="0"/>
              <a:t>  </a:t>
            </a:r>
            <a:r>
              <a:rPr lang="en-US" dirty="0" err="1" smtClean="0"/>
              <a:t>PowerCreateRequest</a:t>
            </a:r>
            <a:r>
              <a:rPr lang="en-US" b="0" dirty="0" smtClean="0"/>
              <a:t>(&amp;reason);</a:t>
            </a:r>
          </a:p>
          <a:p>
            <a:endParaRPr lang="en-US" b="0" dirty="0" smtClean="0"/>
          </a:p>
          <a:p>
            <a:r>
              <a:rPr lang="en-US" b="0" dirty="0" err="1" smtClean="0"/>
              <a:t>PowerSetRequest</a:t>
            </a:r>
            <a:r>
              <a:rPr lang="en-US" b="0" dirty="0" smtClean="0"/>
              <a:t>(</a:t>
            </a:r>
          </a:p>
          <a:p>
            <a:r>
              <a:rPr lang="en-US" b="0" dirty="0" smtClean="0"/>
              <a:t>  </a:t>
            </a:r>
            <a:r>
              <a:rPr lang="en-US" b="0" dirty="0" err="1" smtClean="0"/>
              <a:t>hRequest</a:t>
            </a:r>
            <a:r>
              <a:rPr lang="en-US" b="0" dirty="0" smtClean="0"/>
              <a:t>,</a:t>
            </a:r>
          </a:p>
          <a:p>
            <a:r>
              <a:rPr lang="en-US" b="0" dirty="0" smtClean="0"/>
              <a:t> </a:t>
            </a:r>
            <a:r>
              <a:rPr lang="en-US" dirty="0" smtClean="0"/>
              <a:t>POWER_REQUEST_TYPE</a:t>
            </a:r>
            <a:r>
              <a:rPr lang="en-US" b="0" dirty="0" smtClean="0"/>
              <a: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Power Availability Request</a:t>
            </a:r>
            <a:br>
              <a:rPr smtClean="0"/>
            </a:br>
            <a:r>
              <a:rPr sz="3600" smtClean="0"/>
              <a:t>Sample Managed Wrapper</a:t>
            </a:r>
            <a:endParaRPr lang="en-US" dirty="0"/>
          </a:p>
        </p:txBody>
      </p:sp>
      <p:sp>
        <p:nvSpPr>
          <p:cNvPr id="3" name="Text Placeholder 2"/>
          <p:cNvSpPr>
            <a:spLocks noGrp="1"/>
          </p:cNvSpPr>
          <p:nvPr>
            <p:ph type="body" sz="quarter" idx="10"/>
          </p:nvPr>
        </p:nvSpPr>
        <p:spPr>
          <a:xfrm>
            <a:off x="722313" y="1905001"/>
            <a:ext cx="8040688" cy="1431161"/>
          </a:xfrm>
        </p:spPr>
        <p:txBody>
          <a:bodyPr/>
          <a:lstStyle/>
          <a:p>
            <a:r>
              <a:rPr lang="en-US" dirty="0" err="1" smtClean="0"/>
              <a:t>PowerAvailability.CreateRequest</a:t>
            </a:r>
            <a:r>
              <a:rPr lang="en-US" dirty="0" smtClean="0"/>
              <a:t>(</a:t>
            </a:r>
          </a:p>
          <a:p>
            <a:r>
              <a:rPr lang="en-US" dirty="0" smtClean="0"/>
              <a:t> "My Reason",</a:t>
            </a:r>
          </a:p>
          <a:p>
            <a:r>
              <a:rPr lang="en-US" dirty="0" smtClean="0"/>
              <a:t> </a:t>
            </a:r>
            <a:r>
              <a:rPr lang="en-US" dirty="0" err="1" smtClean="0"/>
              <a:t>PowerRequestType.DisplayRequired</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Windows Power Policies</a:t>
            </a:r>
            <a:endParaRPr lang="en-US" dirty="0"/>
          </a:p>
        </p:txBody>
      </p:sp>
      <p:sp>
        <p:nvSpPr>
          <p:cNvPr id="5" name="Content Placeholder 4"/>
          <p:cNvSpPr>
            <a:spLocks noGrp="1"/>
          </p:cNvSpPr>
          <p:nvPr>
            <p:ph idx="1"/>
          </p:nvPr>
        </p:nvSpPr>
        <p:spPr>
          <a:xfrm>
            <a:off x="381000" y="1412875"/>
            <a:ext cx="3733800" cy="3496342"/>
          </a:xfrm>
        </p:spPr>
        <p:txBody>
          <a:bodyPr/>
          <a:lstStyle/>
          <a:p>
            <a:r>
              <a:rPr lang="en-US" dirty="0" smtClean="0"/>
              <a:t>Wireless adapter</a:t>
            </a:r>
          </a:p>
          <a:p>
            <a:r>
              <a:rPr lang="en-US" dirty="0" smtClean="0"/>
              <a:t>Hard disk</a:t>
            </a:r>
          </a:p>
          <a:p>
            <a:r>
              <a:rPr lang="en-US" dirty="0" smtClean="0"/>
              <a:t>PCI link state</a:t>
            </a:r>
          </a:p>
          <a:p>
            <a:r>
              <a:rPr lang="en-US" dirty="0" smtClean="0"/>
              <a:t>Processor power state</a:t>
            </a:r>
          </a:p>
          <a:p>
            <a:r>
              <a:rPr lang="en-US" dirty="0" smtClean="0"/>
              <a:t>Display dim and off</a:t>
            </a:r>
          </a:p>
        </p:txBody>
      </p:sp>
      <p:pic>
        <p:nvPicPr>
          <p:cNvPr id="2050" name="Picture 2"/>
          <p:cNvPicPr>
            <a:picLocks noChangeAspect="1" noChangeArrowheads="1"/>
          </p:cNvPicPr>
          <p:nvPr/>
        </p:nvPicPr>
        <p:blipFill>
          <a:blip r:embed="rId3"/>
          <a:srcRect/>
          <a:stretch>
            <a:fillRect/>
          </a:stretch>
        </p:blipFill>
        <p:spPr bwMode="auto">
          <a:xfrm>
            <a:off x="4160724" y="1143000"/>
            <a:ext cx="4621326" cy="4953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Power Efficiency Diagnostics</a:t>
            </a:r>
            <a:endParaRPr lang="en-US" dirty="0"/>
          </a:p>
        </p:txBody>
      </p:sp>
      <p:sp>
        <p:nvSpPr>
          <p:cNvPr id="3" name="Text Placeholder 2"/>
          <p:cNvSpPr>
            <a:spLocks noGrp="1"/>
          </p:cNvSpPr>
          <p:nvPr>
            <p:ph type="body" sz="quarter" idx="10"/>
          </p:nvPr>
        </p:nvSpPr>
        <p:spPr>
          <a:xfrm>
            <a:off x="381000" y="1411552"/>
            <a:ext cx="8382000" cy="4290405"/>
          </a:xfrm>
        </p:spPr>
        <p:txBody>
          <a:bodyPr/>
          <a:lstStyle/>
          <a:p>
            <a:r>
              <a:rPr lang="en-US" dirty="0" smtClean="0"/>
              <a:t>Windows performance counters</a:t>
            </a:r>
          </a:p>
          <a:p>
            <a:r>
              <a:rPr lang="en-US" dirty="0" smtClean="0"/>
              <a:t>Windows Performance Toolkit (</a:t>
            </a:r>
            <a:r>
              <a:rPr lang="en-US" smtClean="0"/>
              <a:t>XPerf</a:t>
            </a:r>
            <a:r>
              <a:rPr lang="en-US" dirty="0" smtClean="0"/>
              <a:t>)</a:t>
            </a:r>
          </a:p>
          <a:p>
            <a:pPr lvl="1"/>
            <a:r>
              <a:rPr lang="en-US" dirty="0" smtClean="0"/>
              <a:t>See “Instrumentation and Performance” presentation</a:t>
            </a:r>
          </a:p>
          <a:p>
            <a:r>
              <a:rPr lang="en-US" dirty="0" smtClean="0"/>
              <a:t>New in Windows 7:</a:t>
            </a:r>
          </a:p>
          <a:p>
            <a:pPr lvl="1"/>
            <a:r>
              <a:rPr lang="en-US" dirty="0" smtClean="0"/>
              <a:t>Powercfg.exe /energy</a:t>
            </a:r>
          </a:p>
          <a:p>
            <a:r>
              <a:rPr lang="en-US" dirty="0" smtClean="0"/>
              <a:t>Automatically executed when idle and reported to Microsoft Customer Experience Improvement Program</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Energy Efficiency Report</a:t>
            </a:r>
            <a:endParaRPr lang="en-US" dirty="0"/>
          </a:p>
        </p:txBody>
      </p:sp>
      <p:sp>
        <p:nvSpPr>
          <p:cNvPr id="5" name="Subtitle 4"/>
          <p:cNvSpPr>
            <a:spLocks noGrp="1"/>
          </p:cNvSpPr>
          <p:nvPr>
            <p:ph type="subTitle" idx="1"/>
          </p:nvPr>
        </p:nvSpPr>
        <p:spPr/>
        <p:txBody>
          <a:bodyPr/>
          <a:lstStyle/>
          <a:p>
            <a:r>
              <a:rPr lang="en-US" dirty="0" smtClean="0"/>
              <a:t>…analyzing power consumption</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Power</a:t>
            </a:r>
            <a:endParaRPr lang="en-US" dirty="0"/>
          </a:p>
        </p:txBody>
      </p:sp>
      <p:sp>
        <p:nvSpPr>
          <p:cNvPr id="5" name="Subtitle 4"/>
          <p:cNvSpPr>
            <a:spLocks noGrp="1"/>
          </p:cNvSpPr>
          <p:nvPr>
            <p:ph type="subTitle" idx="1"/>
          </p:nvPr>
        </p:nvSpPr>
        <p:spPr/>
        <p:txBody>
          <a:bodyPr/>
          <a:lstStyle/>
          <a:p>
            <a:r>
              <a:rPr lang="en-US" dirty="0" smtClean="0"/>
              <a:t>…everything you were afraid to ask</a:t>
            </a:r>
            <a:endParaRPr lang="en-US" dirty="0"/>
          </a:p>
        </p:txBody>
      </p:sp>
      <p:sp>
        <p:nvSpPr>
          <p:cNvPr id="6" name="Text Placeholder 5"/>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Text Placeholder 2"/>
          <p:cNvSpPr>
            <a:spLocks noGrp="1"/>
          </p:cNvSpPr>
          <p:nvPr>
            <p:ph type="body" sz="quarter" idx="10"/>
          </p:nvPr>
        </p:nvSpPr>
        <p:spPr>
          <a:xfrm>
            <a:off x="381000" y="1219200"/>
            <a:ext cx="8382000" cy="4979825"/>
          </a:xfrm>
        </p:spPr>
        <p:txBody>
          <a:bodyPr/>
          <a:lstStyle/>
          <a:p>
            <a:r>
              <a:rPr lang="en-US" dirty="0" smtClean="0"/>
              <a:t>Why is power consumption important?</a:t>
            </a:r>
          </a:p>
          <a:p>
            <a:r>
              <a:rPr lang="en-US" dirty="0" smtClean="0"/>
              <a:t>Hardware and software power savings</a:t>
            </a:r>
          </a:p>
          <a:p>
            <a:pPr lvl="1"/>
            <a:r>
              <a:rPr lang="en-US" dirty="0" smtClean="0"/>
              <a:t>Coalescing timers</a:t>
            </a:r>
          </a:p>
          <a:p>
            <a:pPr lvl="1"/>
            <a:r>
              <a:rPr lang="en-US" dirty="0" smtClean="0"/>
              <a:t>Power state notifications</a:t>
            </a:r>
          </a:p>
          <a:p>
            <a:pPr lvl="1"/>
            <a:r>
              <a:rPr lang="en-US" dirty="0" smtClean="0"/>
              <a:t>Background activities</a:t>
            </a:r>
          </a:p>
          <a:p>
            <a:pPr lvl="1"/>
            <a:r>
              <a:rPr lang="en-US" dirty="0" smtClean="0"/>
              <a:t>Interfering power transitions</a:t>
            </a:r>
          </a:p>
          <a:p>
            <a:pPr lvl="1"/>
            <a:r>
              <a:rPr lang="en-US" dirty="0" smtClean="0"/>
              <a:t>Power availability requests</a:t>
            </a:r>
          </a:p>
          <a:p>
            <a:r>
              <a:rPr lang="en-US" dirty="0" smtClean="0"/>
              <a:t>Power policies</a:t>
            </a:r>
          </a:p>
          <a:p>
            <a:r>
              <a:rPr lang="en-US" dirty="0" smtClean="0"/>
              <a:t>Power efficiency diagnostics</a:t>
            </a:r>
          </a:p>
          <a:p>
            <a:r>
              <a:rPr lang="en-US" dirty="0" smtClean="0"/>
              <a:t>Be a good citizen… become power aware!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Text Placeholder 2"/>
          <p:cNvSpPr>
            <a:spLocks noGrp="1"/>
          </p:cNvSpPr>
          <p:nvPr>
            <p:ph type="body" sz="quarter" idx="10"/>
          </p:nvPr>
        </p:nvSpPr>
        <p:spPr>
          <a:xfrm>
            <a:off x="381000" y="1411552"/>
            <a:ext cx="8382000" cy="4881336"/>
          </a:xfrm>
        </p:spPr>
        <p:txBody>
          <a:bodyPr/>
          <a:lstStyle/>
          <a:p>
            <a:r>
              <a:rPr lang="en-US" dirty="0" smtClean="0"/>
              <a:t>Why is power consumption important?</a:t>
            </a:r>
          </a:p>
          <a:p>
            <a:r>
              <a:rPr lang="en-US" dirty="0" smtClean="0"/>
              <a:t>Hardware and software power savings techniques:</a:t>
            </a:r>
          </a:p>
          <a:p>
            <a:pPr lvl="1"/>
            <a:r>
              <a:rPr lang="en-US" dirty="0" smtClean="0"/>
              <a:t>Coalescing timers</a:t>
            </a:r>
          </a:p>
          <a:p>
            <a:pPr lvl="1"/>
            <a:r>
              <a:rPr lang="en-US" dirty="0" smtClean="0"/>
              <a:t>Power state notifications</a:t>
            </a:r>
          </a:p>
          <a:p>
            <a:pPr lvl="1"/>
            <a:r>
              <a:rPr lang="en-US" dirty="0" smtClean="0"/>
              <a:t>Background activities</a:t>
            </a:r>
          </a:p>
          <a:p>
            <a:pPr lvl="1"/>
            <a:r>
              <a:rPr lang="en-US" dirty="0" smtClean="0"/>
              <a:t>Interfering power transitions</a:t>
            </a:r>
          </a:p>
          <a:p>
            <a:pPr lvl="1"/>
            <a:r>
              <a:rPr lang="en-US" dirty="0" smtClean="0"/>
              <a:t>Power availability requests</a:t>
            </a:r>
          </a:p>
          <a:p>
            <a:r>
              <a:rPr lang="en-US" dirty="0" smtClean="0"/>
              <a:t>Power policies</a:t>
            </a:r>
          </a:p>
          <a:p>
            <a:r>
              <a:rPr lang="en-US" dirty="0" smtClean="0"/>
              <a:t>Power efficiency diagnostics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Additional Resources		</a:t>
            </a:r>
            <a:endParaRPr lang="en-US" dirty="0"/>
          </a:p>
        </p:txBody>
      </p:sp>
      <p:sp>
        <p:nvSpPr>
          <p:cNvPr id="3" name="Text Placeholder 2"/>
          <p:cNvSpPr>
            <a:spLocks noGrp="1"/>
          </p:cNvSpPr>
          <p:nvPr>
            <p:ph type="body" sz="quarter" idx="10"/>
          </p:nvPr>
        </p:nvSpPr>
        <p:spPr>
          <a:xfrm>
            <a:off x="381000" y="1411552"/>
            <a:ext cx="8382000" cy="4431983"/>
          </a:xfrm>
        </p:spPr>
        <p:txBody>
          <a:bodyPr/>
          <a:lstStyle/>
          <a:p>
            <a:pPr marL="288925" indent="-288925"/>
            <a:r>
              <a:rPr lang="en-US" sz="1800" dirty="0" smtClean="0"/>
              <a:t>Application  Power Management Best Practices for Windows Vista</a:t>
            </a:r>
          </a:p>
          <a:p>
            <a:pPr marL="685800" lvl="1" indent="-292100"/>
            <a:r>
              <a:rPr lang="en-US" sz="1600" dirty="0" smtClean="0">
                <a:hlinkClick r:id="rId3"/>
              </a:rPr>
              <a:t>http://www.microsoft.com/whdc/system/pnppwr/powermgmt/PM_apps.mspx</a:t>
            </a:r>
            <a:r>
              <a:rPr lang="en-US" sz="1600" dirty="0" smtClean="0"/>
              <a:t>   </a:t>
            </a:r>
          </a:p>
          <a:p>
            <a:pPr marL="288925" indent="-288925"/>
            <a:r>
              <a:rPr lang="en-US" sz="1800" dirty="0" smtClean="0"/>
              <a:t>Power Event Monitoring Tool Sample Application</a:t>
            </a:r>
          </a:p>
          <a:p>
            <a:pPr marL="685800" lvl="1" indent="-292100"/>
            <a:r>
              <a:rPr lang="en-US" sz="1600" dirty="0" smtClean="0"/>
              <a:t>Sample Microsoft Visual Studio</a:t>
            </a:r>
            <a:r>
              <a:rPr lang="en-US" sz="1600" baseline="30000" dirty="0" smtClean="0"/>
              <a:t>®</a:t>
            </a:r>
            <a:r>
              <a:rPr lang="en-US" sz="1600" dirty="0" smtClean="0"/>
              <a:t> project for registering and receiving power notifications</a:t>
            </a:r>
          </a:p>
          <a:p>
            <a:pPr marL="685800" lvl="1" indent="-292100"/>
            <a:r>
              <a:rPr lang="en-US" sz="1600" dirty="0" smtClean="0">
                <a:hlinkClick r:id="rId4"/>
              </a:rPr>
              <a:t>http://www.microsoft.com/whdc/system/pnppwr/powermgmt/PM-apps_samp.mspx</a:t>
            </a:r>
            <a:r>
              <a:rPr lang="en-US" sz="1600" dirty="0" smtClean="0"/>
              <a:t> </a:t>
            </a:r>
          </a:p>
          <a:p>
            <a:pPr marL="288925" indent="-288925"/>
            <a:r>
              <a:rPr lang="en-US" sz="1800" dirty="0" smtClean="0"/>
              <a:t>Make Your WPF Apps Power-Aware</a:t>
            </a:r>
          </a:p>
          <a:p>
            <a:pPr marL="685800" lvl="1" indent="-292100"/>
            <a:r>
              <a:rPr lang="en-US" sz="1600" dirty="0" smtClean="0">
                <a:hlinkClick r:id="rId5"/>
              </a:rPr>
              <a:t>http://msdn.microsoft.com/en-us/magazine/cc163386.aspx</a:t>
            </a:r>
            <a:r>
              <a:rPr lang="en-US" sz="1600" dirty="0" smtClean="0"/>
              <a:t> </a:t>
            </a:r>
          </a:p>
          <a:p>
            <a:pPr marL="288925" indent="-288925"/>
            <a:r>
              <a:rPr lang="en-US" sz="1800" dirty="0" smtClean="0"/>
              <a:t>“Power To The People”	</a:t>
            </a:r>
          </a:p>
          <a:p>
            <a:pPr marL="685800" lvl="1" indent="-292100"/>
            <a:r>
              <a:rPr lang="en-US" sz="1600" dirty="0" smtClean="0"/>
              <a:t>C# interoperability for most Windows Vista and later power APIs	</a:t>
            </a:r>
            <a:endParaRPr lang="en-US" sz="1600" dirty="0" smtClean="0">
              <a:hlinkClick r:id="rId6"/>
            </a:endParaRPr>
          </a:p>
          <a:p>
            <a:pPr marL="685800" lvl="1" indent="-292100"/>
            <a:r>
              <a:rPr lang="en-US" sz="1600" dirty="0" smtClean="0">
                <a:hlinkClick r:id="rId6"/>
              </a:rPr>
              <a:t>http://www.code-magazine.com/articleprint.aspx?quickid=0512102&amp;printmode=true</a:t>
            </a:r>
            <a:r>
              <a:rPr lang="en-US" sz="1600" dirty="0" smtClean="0"/>
              <a:t> </a:t>
            </a:r>
          </a:p>
          <a:p>
            <a:pPr marL="288925" indent="-288925"/>
            <a:r>
              <a:rPr lang="en-US" sz="1800" dirty="0" smtClean="0"/>
              <a:t>Windows Performance </a:t>
            </a:r>
            <a:r>
              <a:rPr lang="en-US" sz="1800" dirty="0" err="1" smtClean="0"/>
              <a:t>ToolKit</a:t>
            </a:r>
            <a:r>
              <a:rPr lang="en-US" sz="1800" dirty="0" smtClean="0"/>
              <a:t> (</a:t>
            </a:r>
            <a:r>
              <a:rPr lang="en-US" sz="1800" dirty="0" err="1" smtClean="0"/>
              <a:t>XPerf</a:t>
            </a:r>
            <a:r>
              <a:rPr lang="en-US" sz="1800" dirty="0" smtClean="0"/>
              <a:t>)</a:t>
            </a:r>
          </a:p>
          <a:p>
            <a:pPr marL="685800" lvl="1" indent="-292100"/>
            <a:r>
              <a:rPr lang="en-US" sz="1600" dirty="0" smtClean="0">
                <a:hlinkClick r:id="rId6"/>
              </a:rPr>
              <a:t>http://msdn.microsoft.com/en-us/library/cc305187.aspx  </a:t>
            </a:r>
          </a:p>
          <a:p>
            <a:pPr marL="288925" indent="-288925"/>
            <a:r>
              <a:rPr lang="en-US" sz="1800" dirty="0" err="1" smtClean="0"/>
              <a:t>PwrTest</a:t>
            </a:r>
            <a:r>
              <a:rPr lang="en-US" sz="1800" dirty="0" smtClean="0"/>
              <a:t> (power management test tool)</a:t>
            </a:r>
          </a:p>
          <a:p>
            <a:pPr marL="685800" lvl="1" indent="-292100"/>
            <a:r>
              <a:rPr lang="en-US" sz="1600" dirty="0" smtClean="0"/>
              <a:t>Available in Windows Driver Kit (WDK)</a:t>
            </a:r>
          </a:p>
          <a:p>
            <a:pPr marL="685800" lvl="1" indent="-292100"/>
            <a:r>
              <a:rPr lang="en-US" sz="1600" dirty="0" smtClean="0">
                <a:hlinkClick r:id="rId7"/>
              </a:rPr>
              <a:t>http://www.microsoft.com/whdc/DevTools/WDK/WDKpkg.mspx</a:t>
            </a:r>
            <a:r>
              <a:rPr lang="en-US" sz="1600" dirty="0" smtClean="0"/>
              <a:t>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7"/>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9398"/>
          </a:xfrm>
        </p:spPr>
        <p:txBody>
          <a:bodyPr/>
          <a:lstStyle/>
          <a:p>
            <a:r>
              <a:rPr sz="4400" smtClean="0"/>
              <a:t>Importance of Power Consumption</a:t>
            </a:r>
            <a:endParaRPr lang="en-US" sz="4400" dirty="0"/>
          </a:p>
        </p:txBody>
      </p:sp>
      <p:sp>
        <p:nvSpPr>
          <p:cNvPr id="4" name="Content Placeholder 2"/>
          <p:cNvSpPr>
            <a:spLocks noGrp="1"/>
          </p:cNvSpPr>
          <p:nvPr>
            <p:ph type="body" sz="quarter" idx="10"/>
          </p:nvPr>
        </p:nvSpPr>
        <p:spPr>
          <a:xfrm>
            <a:off x="730635" y="6135719"/>
            <a:ext cx="7672003" cy="166199"/>
          </a:xfrm>
        </p:spPr>
        <p:txBody>
          <a:bodyPr/>
          <a:lstStyle/>
          <a:p>
            <a:pPr>
              <a:buNone/>
            </a:pPr>
            <a:r>
              <a:rPr lang="en-US" sz="1200" i="1" dirty="0" smtClean="0">
                <a:ea typeface="Segoe UI" pitchFamily="34" charset="0"/>
              </a:rPr>
              <a:t>Courtesy Jim </a:t>
            </a:r>
            <a:r>
              <a:rPr lang="en-US" sz="1200" i="1" dirty="0" err="1" smtClean="0">
                <a:ea typeface="Segoe UI" pitchFamily="34" charset="0"/>
              </a:rPr>
              <a:t>Larus</a:t>
            </a:r>
            <a:r>
              <a:rPr lang="en-US" sz="1200" i="1" dirty="0" smtClean="0">
                <a:ea typeface="Segoe UI" pitchFamily="34" charset="0"/>
              </a:rPr>
              <a:t>, Microsoft Research</a:t>
            </a:r>
            <a:endParaRPr lang="en-US" sz="1200" i="1" dirty="0">
              <a:ea typeface="Segoe UI" pitchFamily="34" charset="0"/>
            </a:endParaRPr>
          </a:p>
        </p:txBody>
      </p:sp>
      <p:graphicFrame>
        <p:nvGraphicFramePr>
          <p:cNvPr id="5" name="Chart 4"/>
          <p:cNvGraphicFramePr/>
          <p:nvPr/>
        </p:nvGraphicFramePr>
        <p:xfrm>
          <a:off x="533400" y="1182719"/>
          <a:ext cx="8068732" cy="490219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rot="16200000">
            <a:off x="-554985" y="3414104"/>
            <a:ext cx="2065869" cy="1938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140000"/>
              <a:buFontTx/>
              <a:buNone/>
              <a:tabLst/>
              <a:defRPr/>
            </a:pPr>
            <a:r>
              <a:rPr lang="en-US" sz="1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Power consumption (W)</a:t>
            </a:r>
            <a:endParaRPr kumimoji="0" lang="en-US" sz="1400" b="0" u="none" strike="noStrike" kern="120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endParaRPr>
          </a:p>
        </p:txBody>
      </p:sp>
      <p:sp>
        <p:nvSpPr>
          <p:cNvPr id="7" name="Content Placeholder 2"/>
          <p:cNvSpPr txBox="1">
            <a:spLocks/>
          </p:cNvSpPr>
          <p:nvPr/>
        </p:nvSpPr>
        <p:spPr>
          <a:xfrm rot="18046167">
            <a:off x="1278467" y="3785062"/>
            <a:ext cx="1761068" cy="1938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140000"/>
              <a:buFontTx/>
              <a:buNone/>
              <a:tabLst/>
              <a:defRPr/>
            </a:pPr>
            <a:r>
              <a:rPr lang="en-US" sz="1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80386SX</a:t>
            </a:r>
            <a:endParaRPr kumimoji="0" lang="en-US" sz="1400" b="0" u="none" strike="noStrike" kern="120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endParaRPr>
          </a:p>
        </p:txBody>
      </p:sp>
      <p:sp>
        <p:nvSpPr>
          <p:cNvPr id="8" name="Content Placeholder 2"/>
          <p:cNvSpPr txBox="1">
            <a:spLocks/>
          </p:cNvSpPr>
          <p:nvPr/>
        </p:nvSpPr>
        <p:spPr>
          <a:xfrm rot="17460437">
            <a:off x="7437502" y="1764421"/>
            <a:ext cx="1761068" cy="387798"/>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140000"/>
              <a:buFontTx/>
              <a:buNone/>
              <a:tabLst/>
              <a:defRPr/>
            </a:pPr>
            <a:r>
              <a:rPr lang="en-US" sz="1400" noProof="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Core 2 Extreme QX6700</a:t>
            </a:r>
            <a:endParaRPr kumimoji="0" lang="en-US" sz="1400" b="0" u="none" strike="noStrike" kern="120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descr="5450361_55eafe31a1_o.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9398"/>
          </a:xfrm>
        </p:spPr>
        <p:txBody>
          <a:bodyPr/>
          <a:lstStyle/>
          <a:p>
            <a:r>
              <a:rPr sz="4400"/>
              <a:t>Importance of Power Consumption</a:t>
            </a:r>
            <a:endParaRPr lang="en-US" sz="4400" dirty="0"/>
          </a:p>
        </p:txBody>
      </p:sp>
      <p:sp>
        <p:nvSpPr>
          <p:cNvPr id="3" name="Text Placeholder 2"/>
          <p:cNvSpPr>
            <a:spLocks noGrp="1"/>
          </p:cNvSpPr>
          <p:nvPr>
            <p:ph type="body" sz="quarter" idx="10"/>
          </p:nvPr>
        </p:nvSpPr>
        <p:spPr>
          <a:xfrm>
            <a:off x="381000" y="1411552"/>
            <a:ext cx="8382000" cy="3865674"/>
          </a:xfrm>
        </p:spPr>
        <p:txBody>
          <a:bodyPr/>
          <a:lstStyle/>
          <a:p>
            <a:r>
              <a:rPr lang="en-US" dirty="0" smtClean="0"/>
              <a:t>Computer energy consumption increasing exponentially over time</a:t>
            </a:r>
          </a:p>
          <a:p>
            <a:r>
              <a:rPr lang="en-US" dirty="0" smtClean="0"/>
              <a:t>Software has a critical impact on battery life</a:t>
            </a:r>
          </a:p>
          <a:p>
            <a:pPr lvl="1"/>
            <a:r>
              <a:rPr lang="en-US" dirty="0" smtClean="0"/>
              <a:t>Use advanced hardware power optimization</a:t>
            </a:r>
          </a:p>
          <a:p>
            <a:r>
              <a:rPr lang="en-US" dirty="0" smtClean="0"/>
              <a:t>Key goals:</a:t>
            </a:r>
          </a:p>
          <a:p>
            <a:pPr lvl="1"/>
            <a:r>
              <a:rPr lang="en-US" dirty="0" smtClean="0"/>
              <a:t>“All day” battery life</a:t>
            </a:r>
          </a:p>
          <a:p>
            <a:pPr lvl="1"/>
            <a:r>
              <a:rPr lang="en-US" dirty="0" smtClean="0"/>
              <a:t>Reducing costs of energy consumption</a:t>
            </a:r>
          </a:p>
          <a:p>
            <a:pPr lvl="1"/>
            <a:r>
              <a:rPr lang="en-US" dirty="0" smtClean="0"/>
              <a:t>Regulatory and environmental compliance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946650" y="1408113"/>
            <a:ext cx="3031067" cy="4368800"/>
            <a:chOff x="4946650" y="1408113"/>
            <a:chExt cx="3031067" cy="4368800"/>
          </a:xfrm>
        </p:grpSpPr>
        <p:graphicFrame>
          <p:nvGraphicFramePr>
            <p:cNvPr id="7" name="Chart 6"/>
            <p:cNvGraphicFramePr/>
            <p:nvPr/>
          </p:nvGraphicFramePr>
          <p:xfrm>
            <a:off x="4946650" y="1408113"/>
            <a:ext cx="3031067" cy="436880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rot="16200000">
              <a:off x="4155566" y="3464434"/>
              <a:ext cx="1761068" cy="1661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140000"/>
                <a:buFontTx/>
                <a:buNone/>
                <a:tabLst/>
                <a:defRPr/>
              </a:pPr>
              <a:r>
                <a:rPr lang="en-US" sz="12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Power Consumption (W)</a:t>
              </a:r>
              <a:endParaRPr kumimoji="0" lang="en-US" sz="1200" b="0" u="none" strike="noStrike" kern="120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endParaRPr>
            </a:p>
          </p:txBody>
        </p:sp>
        <p:sp>
          <p:nvSpPr>
            <p:cNvPr id="9" name="Content Placeholder 2"/>
            <p:cNvSpPr txBox="1">
              <a:spLocks/>
            </p:cNvSpPr>
            <p:nvPr/>
          </p:nvSpPr>
          <p:spPr>
            <a:xfrm>
              <a:off x="6172200" y="5562600"/>
              <a:ext cx="1761068" cy="1661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140000"/>
                <a:buFontTx/>
                <a:buNone/>
                <a:tabLst/>
                <a:defRPr/>
              </a:pPr>
              <a:r>
                <a:rPr lang="en-US" sz="1200" noProof="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Processor Utilization</a:t>
              </a:r>
              <a:endParaRPr kumimoji="0" lang="en-US" sz="1200" b="0" u="none" strike="noStrike" kern="120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endParaRPr>
            </a:p>
          </p:txBody>
        </p:sp>
      </p:grpSp>
      <p:sp>
        <p:nvSpPr>
          <p:cNvPr id="2" name="Title 1"/>
          <p:cNvSpPr>
            <a:spLocks noGrp="1"/>
          </p:cNvSpPr>
          <p:nvPr>
            <p:ph type="title"/>
          </p:nvPr>
        </p:nvSpPr>
        <p:spPr>
          <a:xfrm>
            <a:off x="381000" y="230189"/>
            <a:ext cx="8382000" cy="664797"/>
          </a:xfrm>
        </p:spPr>
        <p:txBody>
          <a:bodyPr/>
          <a:lstStyle/>
          <a:p>
            <a:r>
              <a:rPr smtClean="0"/>
              <a:t>CPU Power Savings</a:t>
            </a:r>
            <a:endParaRPr lang="en-US" dirty="0">
              <a:solidFill>
                <a:schemeClr val="tx2"/>
              </a:solidFill>
            </a:endParaRPr>
          </a:p>
        </p:txBody>
      </p:sp>
      <p:sp>
        <p:nvSpPr>
          <p:cNvPr id="3" name="Text Placeholder 2"/>
          <p:cNvSpPr>
            <a:spLocks noGrp="1"/>
          </p:cNvSpPr>
          <p:nvPr>
            <p:ph type="body" sz="quarter" idx="10"/>
          </p:nvPr>
        </p:nvSpPr>
        <p:spPr>
          <a:xfrm>
            <a:off x="381000" y="1411552"/>
            <a:ext cx="3733800" cy="4548938"/>
          </a:xfrm>
        </p:spPr>
        <p:txBody>
          <a:bodyPr/>
          <a:lstStyle/>
          <a:p>
            <a:r>
              <a:rPr lang="en-US" dirty="0" smtClean="0"/>
              <a:t>Optimize performance</a:t>
            </a:r>
          </a:p>
          <a:p>
            <a:r>
              <a:rPr lang="en-US" dirty="0" smtClean="0"/>
              <a:t>Minimize CPU utilization when idle</a:t>
            </a:r>
          </a:p>
          <a:p>
            <a:pPr lvl="1"/>
            <a:r>
              <a:rPr lang="en-US" dirty="0" smtClean="0"/>
              <a:t>Idle is the most common user scenario</a:t>
            </a:r>
          </a:p>
          <a:p>
            <a:r>
              <a:rPr lang="en-US" dirty="0" smtClean="0"/>
              <a:t>Defer work to AC power state</a:t>
            </a:r>
            <a:endParaRPr lang="en-US" dirty="0"/>
          </a:p>
        </p:txBody>
      </p:sp>
      <p:pic>
        <p:nvPicPr>
          <p:cNvPr id="1026" name="Picture 2"/>
          <p:cNvPicPr>
            <a:picLocks noChangeAspect="1" noChangeArrowheads="1"/>
          </p:cNvPicPr>
          <p:nvPr/>
        </p:nvPicPr>
        <p:blipFill>
          <a:blip r:embed="rId4"/>
          <a:srcRect/>
          <a:stretch>
            <a:fillRect/>
          </a:stretch>
        </p:blipFill>
        <p:spPr bwMode="auto">
          <a:xfrm>
            <a:off x="4267200" y="1143000"/>
            <a:ext cx="4533900" cy="50511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CPU Power Savings</a:t>
            </a:r>
            <a:br>
              <a:rPr smtClean="0"/>
            </a:br>
            <a:r>
              <a:rPr sz="3600" smtClean="0">
                <a:solidFill>
                  <a:schemeClr val="tx2"/>
                </a:solidFill>
              </a:rPr>
              <a:t>Polling</a:t>
            </a:r>
            <a:endParaRPr lang="en-US" dirty="0">
              <a:solidFill>
                <a:schemeClr val="tx2"/>
              </a:solidFill>
            </a:endParaRPr>
          </a:p>
        </p:txBody>
      </p:sp>
      <p:sp>
        <p:nvSpPr>
          <p:cNvPr id="3" name="Text Placeholder 2"/>
          <p:cNvSpPr>
            <a:spLocks noGrp="1"/>
          </p:cNvSpPr>
          <p:nvPr>
            <p:ph type="body" sz="quarter" idx="10"/>
          </p:nvPr>
        </p:nvSpPr>
        <p:spPr>
          <a:xfrm>
            <a:off x="381000" y="1411552"/>
            <a:ext cx="8382000" cy="3016210"/>
          </a:xfrm>
        </p:spPr>
        <p:txBody>
          <a:bodyPr/>
          <a:lstStyle/>
          <a:p>
            <a:r>
              <a:rPr lang="en-US" dirty="0" smtClean="0"/>
              <a:t>Avoid polling – use events</a:t>
            </a:r>
          </a:p>
          <a:p>
            <a:r>
              <a:rPr lang="en-US" dirty="0" smtClean="0"/>
              <a:t>Do not poll for power state</a:t>
            </a:r>
          </a:p>
          <a:p>
            <a:pPr lvl="1"/>
            <a:r>
              <a:rPr lang="en-US" b="1" dirty="0" err="1" smtClean="0">
                <a:latin typeface="Consolas" pitchFamily="49" charset="0"/>
                <a:cs typeface="Consolas" pitchFamily="49" charset="0"/>
              </a:rPr>
              <a:t>RegisterPowerSettingNotification</a:t>
            </a:r>
            <a:r>
              <a:rPr lang="en-US" b="1" dirty="0" smtClean="0">
                <a:latin typeface="Consolas" pitchFamily="49" charset="0"/>
                <a:cs typeface="Consolas" pitchFamily="49" charset="0"/>
              </a:rPr>
              <a:t> </a:t>
            </a:r>
          </a:p>
          <a:p>
            <a:r>
              <a:rPr lang="en-US" dirty="0" smtClean="0"/>
              <a:t>Do not poll more often than once a second</a:t>
            </a:r>
          </a:p>
          <a:p>
            <a:r>
              <a:rPr lang="en-US" dirty="0" smtClean="0"/>
              <a:t>Use coalescing timers when polling</a:t>
            </a:r>
          </a:p>
          <a:p>
            <a:pPr lvl="1"/>
            <a:r>
              <a:rPr lang="en-US" b="1" dirty="0" err="1" smtClean="0">
                <a:latin typeface="Consolas" pitchFamily="49" charset="0"/>
                <a:cs typeface="Consolas" pitchFamily="49" charset="0"/>
              </a:rPr>
              <a:t>SetWaitableTimerEx</a:t>
            </a:r>
            <a:r>
              <a:rPr lang="en-US" b="1" dirty="0" smtClean="0">
                <a:latin typeface="Consolas" pitchFamily="49" charset="0"/>
                <a:cs typeface="Consolas" pitchFamily="49" charset="0"/>
              </a:rPr>
              <a:t> </a:t>
            </a:r>
            <a:r>
              <a:rPr lang="en-US" dirty="0" smtClean="0"/>
              <a:t>with delay tolerance</a:t>
            </a:r>
            <a:endParaRPr lang="en-US" dirty="0"/>
          </a:p>
        </p:txBody>
      </p:sp>
      <p:cxnSp>
        <p:nvCxnSpPr>
          <p:cNvPr id="4" name="Straight Arrow Connector 3"/>
          <p:cNvCxnSpPr/>
          <p:nvPr/>
        </p:nvCxnSpPr>
        <p:spPr>
          <a:xfrm rot="5400000" flipH="1" flipV="1">
            <a:off x="671483" y="4840019"/>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rot="5400000" flipH="1" flipV="1">
            <a:off x="671483" y="5602019"/>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1039831" y="4625660"/>
            <a:ext cx="1447800" cy="523220"/>
          </a:xfrm>
          <a:prstGeom prst="rect">
            <a:avLst/>
          </a:prstGeom>
          <a:noFill/>
          <a:effectLst/>
        </p:spPr>
        <p:txBody>
          <a:bodyPr wrap="square" rtlCol="0">
            <a:spAutoFit/>
          </a:bodyPr>
          <a:lstStyle/>
          <a:p>
            <a:r>
              <a:rPr lang="en-US" sz="1400" b="1" i="1" dirty="0" smtClean="0"/>
              <a:t>Timer tick</a:t>
            </a:r>
          </a:p>
          <a:p>
            <a:r>
              <a:rPr lang="en-US" sz="1400" dirty="0" smtClean="0"/>
              <a:t>15.6 ms</a:t>
            </a:r>
            <a:endParaRPr lang="en-US" sz="1400" dirty="0"/>
          </a:p>
        </p:txBody>
      </p:sp>
      <p:sp>
        <p:nvSpPr>
          <p:cNvPr id="7" name="TextBox 6"/>
          <p:cNvSpPr txBox="1"/>
          <p:nvPr/>
        </p:nvSpPr>
        <p:spPr>
          <a:xfrm>
            <a:off x="1039831" y="5311460"/>
            <a:ext cx="1447800" cy="523220"/>
          </a:xfrm>
          <a:prstGeom prst="rect">
            <a:avLst/>
          </a:prstGeom>
          <a:noFill/>
          <a:effectLst/>
        </p:spPr>
        <p:txBody>
          <a:bodyPr wrap="square" rtlCol="0">
            <a:spAutoFit/>
          </a:bodyPr>
          <a:lstStyle/>
          <a:p>
            <a:r>
              <a:rPr lang="en-US" sz="1400" b="1" i="1" dirty="0" smtClean="0"/>
              <a:t>Periodic timer events</a:t>
            </a:r>
          </a:p>
        </p:txBody>
      </p:sp>
      <p:sp>
        <p:nvSpPr>
          <p:cNvPr id="8" name="TextBox 7"/>
          <p:cNvSpPr txBox="1"/>
          <p:nvPr/>
        </p:nvSpPr>
        <p:spPr>
          <a:xfrm>
            <a:off x="7102029" y="6116453"/>
            <a:ext cx="1447800" cy="307777"/>
          </a:xfrm>
          <a:prstGeom prst="rect">
            <a:avLst/>
          </a:prstGeom>
          <a:noFill/>
          <a:effectLst/>
        </p:spPr>
        <p:txBody>
          <a:bodyPr wrap="square" rtlCol="0">
            <a:spAutoFit/>
          </a:bodyPr>
          <a:lstStyle/>
          <a:p>
            <a:r>
              <a:rPr lang="en-US" sz="1400" b="1" i="1" dirty="0" smtClean="0"/>
              <a:t>Windows</a:t>
            </a:r>
            <a:r>
              <a:rPr lang="en-US" sz="1400" b="1" i="1" baseline="30000" dirty="0" smtClean="0"/>
              <a:t>®</a:t>
            </a:r>
            <a:r>
              <a:rPr lang="en-US" sz="1400" b="1" i="1" dirty="0" smtClean="0"/>
              <a:t> 7</a:t>
            </a:r>
            <a:endParaRPr lang="en-US" sz="1400" b="1" i="1" dirty="0"/>
          </a:p>
        </p:txBody>
      </p:sp>
      <p:cxnSp>
        <p:nvCxnSpPr>
          <p:cNvPr id="9" name="Straight Arrow Connector 8"/>
          <p:cNvCxnSpPr/>
          <p:nvPr/>
        </p:nvCxnSpPr>
        <p:spPr>
          <a:xfrm>
            <a:off x="2362200" y="5105400"/>
            <a:ext cx="5791200" cy="1588"/>
          </a:xfrm>
          <a:prstGeom prst="straightConnector1">
            <a:avLst/>
          </a:prstGeom>
          <a:ln w="38100">
            <a:solidFill>
              <a:schemeClr val="tx1"/>
            </a:solidFill>
            <a:tailEnd type="arrow"/>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rot="5400000" flipH="1" flipV="1">
            <a:off x="2209006" y="480060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rot="5400000" flipH="1" flipV="1">
            <a:off x="2896394" y="4799806"/>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rot="5400000" flipH="1" flipV="1">
            <a:off x="3580605" y="480060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rot="5400000" flipH="1" flipV="1">
            <a:off x="4267994" y="4799806"/>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rot="5400000" flipH="1" flipV="1">
            <a:off x="4952206" y="480060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rot="5400000" flipH="1" flipV="1">
            <a:off x="5639594" y="4799806"/>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rot="5400000" flipH="1" flipV="1">
            <a:off x="6323806" y="480060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rot="5400000" flipH="1" flipV="1">
            <a:off x="7011194" y="4799806"/>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rot="5400000" flipH="1" flipV="1">
            <a:off x="7695405" y="480060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7162800" y="5102423"/>
            <a:ext cx="1600200" cy="307777"/>
          </a:xfrm>
          <a:prstGeom prst="rect">
            <a:avLst/>
          </a:prstGeom>
          <a:noFill/>
          <a:effectLst/>
        </p:spPr>
        <p:txBody>
          <a:bodyPr wrap="square" rtlCol="0">
            <a:spAutoFit/>
          </a:bodyPr>
          <a:lstStyle/>
          <a:p>
            <a:r>
              <a:rPr lang="en-US" sz="1400" b="1" i="1" dirty="0" smtClean="0"/>
              <a:t>Windows Vista</a:t>
            </a:r>
            <a:r>
              <a:rPr lang="en-US" sz="1400" b="1" i="1" baseline="30000" dirty="0" smtClean="0"/>
              <a:t>®</a:t>
            </a:r>
            <a:endParaRPr lang="en-US" sz="1400" b="1" i="1" baseline="30000" dirty="0"/>
          </a:p>
        </p:txBody>
      </p:sp>
      <p:cxnSp>
        <p:nvCxnSpPr>
          <p:cNvPr id="20" name="Straight Arrow Connector 19"/>
          <p:cNvCxnSpPr/>
          <p:nvPr/>
        </p:nvCxnSpPr>
        <p:spPr>
          <a:xfrm rot="5400000" flipH="1" flipV="1">
            <a:off x="2362994" y="479980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rot="5400000" flipH="1" flipV="1">
            <a:off x="2743994" y="479980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rot="5400000" flipH="1" flipV="1">
            <a:off x="2972594" y="479980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rot="5400000" flipH="1" flipV="1">
            <a:off x="3963194" y="479980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rot="5400000" flipH="1" flipV="1">
            <a:off x="5563394" y="479980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rot="5400000" flipH="1" flipV="1">
            <a:off x="5944394" y="479980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rot="5400000" flipH="1" flipV="1">
            <a:off x="6630194" y="479980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rot="5400000" flipH="1" flipV="1">
            <a:off x="7239794" y="479980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5400000" flipH="1" flipV="1">
            <a:off x="7620794" y="4799806"/>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5400000" flipH="1" flipV="1">
            <a:off x="2215866" y="573938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rot="5400000" flipH="1" flipV="1">
            <a:off x="2903254" y="573859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rot="5400000" flipH="1" flipV="1">
            <a:off x="3587465" y="573938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rot="5400000" flipH="1" flipV="1">
            <a:off x="4274854" y="573859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rot="5400000" flipH="1" flipV="1">
            <a:off x="4959066" y="573938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rot="5400000" flipH="1" flipV="1">
            <a:off x="5646454" y="573859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a:xfrm rot="5400000" flipH="1" flipV="1">
            <a:off x="6330666" y="573938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p:nvPr/>
        </p:nvCxnSpPr>
        <p:spPr>
          <a:xfrm rot="5400000" flipH="1" flipV="1">
            <a:off x="7018054" y="5738590"/>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rot="5400000" flipH="1" flipV="1">
            <a:off x="7702265" y="5739384"/>
            <a:ext cx="609600" cy="1588"/>
          </a:xfrm>
          <a:prstGeom prst="straightConnector1">
            <a:avLst/>
          </a:prstGeom>
          <a:ln w="38100">
            <a:solidFill>
              <a:schemeClr val="accent4"/>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rot="5400000" flipH="1" flipV="1">
            <a:off x="2369854" y="573859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rot="5400000" flipH="1" flipV="1">
            <a:off x="2750854" y="573859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rot="5400000" flipH="1" flipV="1">
            <a:off x="2979454" y="573859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rot="5400000" flipH="1" flipV="1">
            <a:off x="3970054" y="573859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rot="5400000" flipH="1" flipV="1">
            <a:off x="5570254" y="573859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rot="5400000" flipH="1" flipV="1">
            <a:off x="5951254" y="573859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p:nvPr/>
        </p:nvCxnSpPr>
        <p:spPr>
          <a:xfrm rot="5400000" flipH="1" flipV="1">
            <a:off x="6637054" y="573859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p:nvPr/>
        </p:nvCxnSpPr>
        <p:spPr>
          <a:xfrm rot="5400000" flipH="1" flipV="1">
            <a:off x="7246654" y="573859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rot="5400000" flipH="1" flipV="1">
            <a:off x="7627654" y="5738590"/>
            <a:ext cx="609600" cy="1588"/>
          </a:xfrm>
          <a:prstGeom prst="straightConnector1">
            <a:avLst/>
          </a:prstGeom>
          <a:ln w="38100">
            <a:solidFill>
              <a:schemeClr val="accent5">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p:nvPr/>
        </p:nvCxnSpPr>
        <p:spPr>
          <a:xfrm>
            <a:off x="2369060" y="6044184"/>
            <a:ext cx="5791200" cy="1588"/>
          </a:xfrm>
          <a:prstGeom prst="straightConnector1">
            <a:avLst/>
          </a:prstGeom>
          <a:ln w="38100">
            <a:solidFill>
              <a:schemeClr val="tx1"/>
            </a:solidFill>
            <a:tailEnd type="arrow"/>
          </a:ln>
          <a:effectLst/>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105 3.7037E-6 L -0.00937 0.00069 " pathEditMode="relative" rAng="0" ptsTypes="AA">
                                      <p:cBhvr>
                                        <p:cTn id="6" dur="5000" fill="hold"/>
                                        <p:tgtEl>
                                          <p:spTgt spid="38"/>
                                        </p:tgtEl>
                                        <p:attrNameLst>
                                          <p:attrName>ppt_x</p:attrName>
                                          <p:attrName>ppt_y</p:attrName>
                                        </p:attrNameLst>
                                      </p:cBhvr>
                                      <p:rCtr x="-5" y="0"/>
                                    </p:animMotion>
                                  </p:childTnLst>
                                </p:cTn>
                              </p:par>
                              <p:par>
                                <p:cTn id="7" presetID="63" presetClass="path" presetSubtype="0" accel="50000" decel="50000" fill="hold" nodeType="withEffect">
                                  <p:stCondLst>
                                    <p:cond delay="0"/>
                                  </p:stCondLst>
                                  <p:childTnLst>
                                    <p:animMotion origin="layout" path="M -2.77778E-7 3.7037E-6 L 0.03333 3.7037E-6 " pathEditMode="relative" rAng="0" ptsTypes="AA">
                                      <p:cBhvr>
                                        <p:cTn id="8" dur="5000" fill="hold"/>
                                        <p:tgtEl>
                                          <p:spTgt spid="39"/>
                                        </p:tgtEl>
                                        <p:attrNameLst>
                                          <p:attrName>ppt_x</p:attrName>
                                          <p:attrName>ppt_y</p:attrName>
                                        </p:attrNameLst>
                                      </p:cBhvr>
                                      <p:rCtr x="17" y="0"/>
                                    </p:animMotion>
                                  </p:childTnLst>
                                </p:cTn>
                              </p:par>
                              <p:par>
                                <p:cTn id="9" presetID="63" presetClass="path" presetSubtype="0" accel="50000" decel="50000" fill="hold" nodeType="withEffect">
                                  <p:stCondLst>
                                    <p:cond delay="0"/>
                                  </p:stCondLst>
                                  <p:childTnLst>
                                    <p:animMotion origin="layout" path="M -3.61111E-6 3.7037E-6 L 0.04167 3.7037E-6 " pathEditMode="relative" rAng="0" ptsTypes="AA">
                                      <p:cBhvr>
                                        <p:cTn id="10" dur="5000" fill="hold"/>
                                        <p:tgtEl>
                                          <p:spTgt spid="41"/>
                                        </p:tgtEl>
                                        <p:attrNameLst>
                                          <p:attrName>ppt_x</p:attrName>
                                          <p:attrName>ppt_y</p:attrName>
                                        </p:attrNameLst>
                                      </p:cBhvr>
                                      <p:rCtr x="21" y="0"/>
                                    </p:animMotion>
                                  </p:childTnLst>
                                </p:cTn>
                              </p:par>
                              <p:par>
                                <p:cTn id="11" presetID="63" presetClass="path" presetSubtype="0" accel="50000" decel="50000" fill="hold" nodeType="withEffect">
                                  <p:stCondLst>
                                    <p:cond delay="0"/>
                                  </p:stCondLst>
                                  <p:childTnLst>
                                    <p:animMotion origin="layout" path="M -3.61111E-6 3.7037E-6 L 0.01771 3.7037E-6 " pathEditMode="relative" rAng="0" ptsTypes="AA">
                                      <p:cBhvr>
                                        <p:cTn id="12" dur="5000" fill="hold"/>
                                        <p:tgtEl>
                                          <p:spTgt spid="42"/>
                                        </p:tgtEl>
                                        <p:attrNameLst>
                                          <p:attrName>ppt_x</p:attrName>
                                          <p:attrName>ppt_y</p:attrName>
                                        </p:attrNameLst>
                                      </p:cBhvr>
                                      <p:rCtr x="9" y="0"/>
                                    </p:animMotion>
                                  </p:childTnLst>
                                </p:cTn>
                              </p:par>
                              <p:par>
                                <p:cTn id="13" presetID="35" presetClass="path" presetSubtype="0" accel="50000" decel="50000" fill="hold" nodeType="withEffect">
                                  <p:stCondLst>
                                    <p:cond delay="0"/>
                                  </p:stCondLst>
                                  <p:childTnLst>
                                    <p:animMotion origin="layout" path="M -4.44444E-6 2.59259E-6 L -0.01718 0.00069 " pathEditMode="relative" rAng="0" ptsTypes="AA">
                                      <p:cBhvr>
                                        <p:cTn id="14" dur="5000" fill="hold"/>
                                        <p:tgtEl>
                                          <p:spTgt spid="43"/>
                                        </p:tgtEl>
                                        <p:attrNameLst>
                                          <p:attrName>ppt_x</p:attrName>
                                          <p:attrName>ppt_y</p:attrName>
                                        </p:attrNameLst>
                                      </p:cBhvr>
                                      <p:rCtr x="-9" y="0"/>
                                    </p:animMotion>
                                  </p:childTnLst>
                                </p:cTn>
                              </p:par>
                              <p:par>
                                <p:cTn id="15" presetID="63" presetClass="path" presetSubtype="0" accel="50000" decel="50000" fill="hold" nodeType="withEffect">
                                  <p:stCondLst>
                                    <p:cond delay="0"/>
                                  </p:stCondLst>
                                  <p:childTnLst>
                                    <p:animMotion origin="layout" path="M -2.77778E-7 3.7037E-6 L 0.05104 3.7037E-6 " pathEditMode="relative" rAng="0" ptsTypes="AA">
                                      <p:cBhvr>
                                        <p:cTn id="16" dur="5000" fill="hold"/>
                                        <p:tgtEl>
                                          <p:spTgt spid="44"/>
                                        </p:tgtEl>
                                        <p:attrNameLst>
                                          <p:attrName>ppt_x</p:attrName>
                                          <p:attrName>ppt_y</p:attrName>
                                        </p:attrNameLst>
                                      </p:cBhvr>
                                      <p:rCtr x="26" y="0"/>
                                    </p:animMotion>
                                  </p:childTnLst>
                                </p:cTn>
                              </p:par>
                              <p:par>
                                <p:cTn id="17" presetID="35" presetClass="path" presetSubtype="0" accel="50000" decel="50000" fill="hold" nodeType="withEffect">
                                  <p:stCondLst>
                                    <p:cond delay="0"/>
                                  </p:stCondLst>
                                  <p:childTnLst>
                                    <p:animMotion origin="layout" path="M -3.61111E-6 3.7037E-6 L -0.04895 3.7037E-6 " pathEditMode="relative" rAng="0" ptsTypes="AA">
                                      <p:cBhvr>
                                        <p:cTn id="18" dur="5000" fill="hold"/>
                                        <p:tgtEl>
                                          <p:spTgt spid="46"/>
                                        </p:tgtEl>
                                        <p:attrNameLst>
                                          <p:attrName>ppt_x</p:attrName>
                                          <p:attrName>ppt_y</p:attrName>
                                        </p:attrNameLst>
                                      </p:cBhvr>
                                      <p:rCtr x="-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a:t>Timer Coalescing API</a:t>
            </a:r>
            <a:endParaRPr lang="en-US" dirty="0"/>
          </a:p>
        </p:txBody>
      </p:sp>
      <p:sp>
        <p:nvSpPr>
          <p:cNvPr id="5" name="Text Placeholder 4"/>
          <p:cNvSpPr>
            <a:spLocks noGrp="1"/>
          </p:cNvSpPr>
          <p:nvPr>
            <p:ph type="body" sz="quarter" idx="10"/>
          </p:nvPr>
        </p:nvSpPr>
        <p:spPr>
          <a:xfrm>
            <a:off x="722313" y="1905001"/>
            <a:ext cx="8040688" cy="4510850"/>
          </a:xfrm>
        </p:spPr>
        <p:txBody>
          <a:bodyPr/>
          <a:lstStyle/>
          <a:p>
            <a:r>
              <a:rPr lang="en-US" sz="2500" b="0" dirty="0" err="1" smtClean="0">
                <a:solidFill>
                  <a:schemeClr val="tx1">
                    <a:lumMod val="95000"/>
                    <a:lumOff val="5000"/>
                  </a:schemeClr>
                </a:solidFill>
                <a:latin typeface="Consolas" pitchFamily="49" charset="0"/>
              </a:rPr>
              <a:t>SetWaitableTimerEx</a:t>
            </a:r>
            <a:r>
              <a:rPr lang="en-US" sz="2500" b="0" dirty="0" smtClean="0">
                <a:solidFill>
                  <a:schemeClr val="tx1">
                    <a:lumMod val="95000"/>
                    <a:lumOff val="5000"/>
                  </a:schemeClr>
                </a:solidFill>
                <a:latin typeface="Consolas" pitchFamily="49" charset="0"/>
              </a:rPr>
              <a:t>(</a:t>
            </a:r>
          </a:p>
          <a:p>
            <a:r>
              <a:rPr lang="en-US" sz="2500" b="0" dirty="0" smtClean="0">
                <a:solidFill>
                  <a:schemeClr val="tx1">
                    <a:lumMod val="95000"/>
                    <a:lumOff val="5000"/>
                  </a:schemeClr>
                </a:solidFill>
                <a:latin typeface="Consolas" pitchFamily="49" charset="0"/>
              </a:rPr>
              <a:t>    __in     HANDLE </a:t>
            </a:r>
            <a:r>
              <a:rPr lang="en-US" sz="2500" b="0" dirty="0" err="1" smtClean="0">
                <a:solidFill>
                  <a:schemeClr val="tx1">
                    <a:lumMod val="95000"/>
                    <a:lumOff val="5000"/>
                  </a:schemeClr>
                </a:solidFill>
                <a:latin typeface="Consolas" pitchFamily="49" charset="0"/>
              </a:rPr>
              <a:t>hTimer</a:t>
            </a:r>
            <a:r>
              <a:rPr lang="en-US" sz="2500" b="0" dirty="0" smtClean="0">
                <a:solidFill>
                  <a:schemeClr val="tx1">
                    <a:lumMod val="95000"/>
                    <a:lumOff val="5000"/>
                  </a:schemeClr>
                </a:solidFill>
                <a:latin typeface="Consolas" pitchFamily="49" charset="0"/>
              </a:rPr>
              <a:t>,</a:t>
            </a:r>
          </a:p>
          <a:p>
            <a:r>
              <a:rPr lang="en-US" sz="2500" b="0" dirty="0" smtClean="0">
                <a:solidFill>
                  <a:schemeClr val="tx1">
                    <a:lumMod val="95000"/>
                    <a:lumOff val="5000"/>
                  </a:schemeClr>
                </a:solidFill>
                <a:latin typeface="Consolas" pitchFamily="49" charset="0"/>
              </a:rPr>
              <a:t>    __in     const LARGE_INTEGER *</a:t>
            </a:r>
            <a:r>
              <a:rPr lang="en-US" sz="2500" b="0" dirty="0" err="1" smtClean="0">
                <a:solidFill>
                  <a:schemeClr val="tx1">
                    <a:lumMod val="95000"/>
                    <a:lumOff val="5000"/>
                  </a:schemeClr>
                </a:solidFill>
                <a:latin typeface="Consolas" pitchFamily="49" charset="0"/>
              </a:rPr>
              <a:t>lpDueTime</a:t>
            </a:r>
            <a:r>
              <a:rPr lang="en-US" sz="2500" b="0" dirty="0" smtClean="0">
                <a:solidFill>
                  <a:schemeClr val="tx1">
                    <a:lumMod val="95000"/>
                    <a:lumOff val="5000"/>
                  </a:schemeClr>
                </a:solidFill>
                <a:latin typeface="Consolas" pitchFamily="49" charset="0"/>
              </a:rPr>
              <a:t>,</a:t>
            </a:r>
          </a:p>
          <a:p>
            <a:r>
              <a:rPr lang="en-US" sz="2500" b="0" dirty="0" smtClean="0">
                <a:solidFill>
                  <a:schemeClr val="tx1">
                    <a:lumMod val="95000"/>
                    <a:lumOff val="5000"/>
                  </a:schemeClr>
                </a:solidFill>
                <a:latin typeface="Consolas" pitchFamily="49" charset="0"/>
              </a:rPr>
              <a:t>    __in     LONG </a:t>
            </a:r>
            <a:r>
              <a:rPr lang="en-US" sz="2500" b="0" dirty="0" err="1" smtClean="0">
                <a:solidFill>
                  <a:schemeClr val="tx1">
                    <a:lumMod val="95000"/>
                    <a:lumOff val="5000"/>
                  </a:schemeClr>
                </a:solidFill>
                <a:latin typeface="Consolas" pitchFamily="49" charset="0"/>
              </a:rPr>
              <a:t>lPeriod</a:t>
            </a:r>
            <a:r>
              <a:rPr lang="en-US" sz="2500" b="0" dirty="0" smtClean="0">
                <a:solidFill>
                  <a:schemeClr val="tx1">
                    <a:lumMod val="95000"/>
                    <a:lumOff val="5000"/>
                  </a:schemeClr>
                </a:solidFill>
                <a:latin typeface="Consolas" pitchFamily="49" charset="0"/>
              </a:rPr>
              <a:t>,</a:t>
            </a:r>
          </a:p>
          <a:p>
            <a:r>
              <a:rPr lang="en-US" sz="2500" b="0" dirty="0" smtClean="0">
                <a:solidFill>
                  <a:schemeClr val="tx1">
                    <a:lumMod val="95000"/>
                    <a:lumOff val="5000"/>
                  </a:schemeClr>
                </a:solidFill>
                <a:latin typeface="Consolas" pitchFamily="49" charset="0"/>
              </a:rPr>
              <a:t>    __</a:t>
            </a:r>
            <a:r>
              <a:rPr lang="en-US" sz="2500" b="0" dirty="0" err="1" smtClean="0">
                <a:solidFill>
                  <a:schemeClr val="tx1">
                    <a:lumMod val="95000"/>
                    <a:lumOff val="5000"/>
                  </a:schemeClr>
                </a:solidFill>
                <a:latin typeface="Consolas" pitchFamily="49" charset="0"/>
              </a:rPr>
              <a:t>in_opt</a:t>
            </a:r>
            <a:r>
              <a:rPr lang="en-US" sz="2500" b="0" dirty="0" smtClean="0">
                <a:solidFill>
                  <a:schemeClr val="tx1">
                    <a:lumMod val="95000"/>
                    <a:lumOff val="5000"/>
                  </a:schemeClr>
                </a:solidFill>
                <a:latin typeface="Consolas" pitchFamily="49" charset="0"/>
              </a:rPr>
              <a:t> PTIMERAPCROUTINE </a:t>
            </a:r>
            <a:r>
              <a:rPr lang="en-US" sz="2500" b="0" dirty="0" err="1" smtClean="0">
                <a:solidFill>
                  <a:schemeClr val="tx1">
                    <a:lumMod val="95000"/>
                    <a:lumOff val="5000"/>
                  </a:schemeClr>
                </a:solidFill>
                <a:latin typeface="Consolas" pitchFamily="49" charset="0"/>
              </a:rPr>
              <a:t>pfnCompletionRoutine</a:t>
            </a:r>
            <a:r>
              <a:rPr lang="en-US" sz="2500" b="0" dirty="0" smtClean="0">
                <a:solidFill>
                  <a:schemeClr val="tx1">
                    <a:lumMod val="95000"/>
                    <a:lumOff val="5000"/>
                  </a:schemeClr>
                </a:solidFill>
                <a:latin typeface="Consolas" pitchFamily="49" charset="0"/>
              </a:rPr>
              <a:t>,</a:t>
            </a:r>
          </a:p>
          <a:p>
            <a:r>
              <a:rPr lang="en-US" sz="2500" b="0" dirty="0" smtClean="0">
                <a:solidFill>
                  <a:schemeClr val="tx1">
                    <a:lumMod val="95000"/>
                    <a:lumOff val="5000"/>
                  </a:schemeClr>
                </a:solidFill>
                <a:latin typeface="Consolas" pitchFamily="49" charset="0"/>
              </a:rPr>
              <a:t>    __</a:t>
            </a:r>
            <a:r>
              <a:rPr lang="en-US" sz="2500" b="0" dirty="0" err="1" smtClean="0">
                <a:solidFill>
                  <a:schemeClr val="tx1">
                    <a:lumMod val="95000"/>
                    <a:lumOff val="5000"/>
                  </a:schemeClr>
                </a:solidFill>
                <a:latin typeface="Consolas" pitchFamily="49" charset="0"/>
              </a:rPr>
              <a:t>in_opt</a:t>
            </a:r>
            <a:r>
              <a:rPr lang="en-US" sz="2500" b="0" dirty="0" smtClean="0">
                <a:solidFill>
                  <a:schemeClr val="tx1">
                    <a:lumMod val="95000"/>
                    <a:lumOff val="5000"/>
                  </a:schemeClr>
                </a:solidFill>
                <a:latin typeface="Consolas" pitchFamily="49" charset="0"/>
              </a:rPr>
              <a:t> LPVOID </a:t>
            </a:r>
            <a:r>
              <a:rPr lang="en-US" sz="2500" b="0" dirty="0" err="1" smtClean="0">
                <a:solidFill>
                  <a:schemeClr val="tx1">
                    <a:lumMod val="95000"/>
                    <a:lumOff val="5000"/>
                  </a:schemeClr>
                </a:solidFill>
                <a:latin typeface="Consolas" pitchFamily="49" charset="0"/>
              </a:rPr>
              <a:t>lpArgToCompletionRoutine</a:t>
            </a:r>
            <a:r>
              <a:rPr lang="en-US" sz="2500" b="0" dirty="0" smtClean="0">
                <a:solidFill>
                  <a:schemeClr val="tx1">
                    <a:lumMod val="95000"/>
                    <a:lumOff val="5000"/>
                  </a:schemeClr>
                </a:solidFill>
                <a:latin typeface="Consolas" pitchFamily="49" charset="0"/>
              </a:rPr>
              <a:t>,</a:t>
            </a:r>
          </a:p>
          <a:p>
            <a:r>
              <a:rPr lang="en-US" sz="2500" b="0" dirty="0" smtClean="0">
                <a:solidFill>
                  <a:schemeClr val="tx1">
                    <a:lumMod val="95000"/>
                    <a:lumOff val="5000"/>
                  </a:schemeClr>
                </a:solidFill>
                <a:latin typeface="Consolas" pitchFamily="49" charset="0"/>
              </a:rPr>
              <a:t>    __</a:t>
            </a:r>
            <a:r>
              <a:rPr lang="en-US" sz="2500" b="0" dirty="0" err="1" smtClean="0">
                <a:solidFill>
                  <a:schemeClr val="tx1">
                    <a:lumMod val="95000"/>
                    <a:lumOff val="5000"/>
                  </a:schemeClr>
                </a:solidFill>
                <a:latin typeface="Consolas" pitchFamily="49" charset="0"/>
              </a:rPr>
              <a:t>in_opt</a:t>
            </a:r>
            <a:r>
              <a:rPr lang="en-US" sz="2500" b="0" dirty="0" smtClean="0">
                <a:solidFill>
                  <a:schemeClr val="tx1">
                    <a:lumMod val="95000"/>
                    <a:lumOff val="5000"/>
                  </a:schemeClr>
                </a:solidFill>
                <a:latin typeface="Consolas" pitchFamily="49" charset="0"/>
              </a:rPr>
              <a:t> PREASON_CONTEXT </a:t>
            </a:r>
            <a:r>
              <a:rPr lang="en-US" sz="2500" b="0" dirty="0" err="1" smtClean="0">
                <a:solidFill>
                  <a:schemeClr val="tx1">
                    <a:lumMod val="95000"/>
                    <a:lumOff val="5000"/>
                  </a:schemeClr>
                </a:solidFill>
                <a:latin typeface="Consolas" pitchFamily="49" charset="0"/>
              </a:rPr>
              <a:t>WakeContext</a:t>
            </a:r>
            <a:r>
              <a:rPr lang="en-US" sz="2500" b="0" dirty="0" smtClean="0">
                <a:solidFill>
                  <a:schemeClr val="tx1">
                    <a:lumMod val="95000"/>
                    <a:lumOff val="5000"/>
                  </a:schemeClr>
                </a:solidFill>
                <a:latin typeface="Consolas" pitchFamily="49" charset="0"/>
              </a:rPr>
              <a:t>,</a:t>
            </a:r>
          </a:p>
          <a:p>
            <a:r>
              <a:rPr lang="en-US" sz="2500" b="0" dirty="0" smtClean="0">
                <a:solidFill>
                  <a:schemeClr val="tx1">
                    <a:lumMod val="95000"/>
                    <a:lumOff val="5000"/>
                  </a:schemeClr>
                </a:solidFill>
                <a:latin typeface="Consolas" pitchFamily="49" charset="0"/>
              </a:rPr>
              <a:t>    __in     ULONG </a:t>
            </a:r>
            <a:r>
              <a:rPr lang="en-US" sz="2800" dirty="0" err="1" smtClean="0">
                <a:solidFill>
                  <a:srgbClr val="C00000"/>
                </a:solidFill>
                <a:latin typeface="Consolas" pitchFamily="49" charset="0"/>
              </a:rPr>
              <a:t>TolerableDelay</a:t>
            </a:r>
            <a:endParaRPr lang="en-US" sz="2500" dirty="0" smtClean="0">
              <a:solidFill>
                <a:srgbClr val="C00000"/>
              </a:solidFill>
              <a:latin typeface="Consolas" pitchFamily="49" charset="0"/>
            </a:endParaRPr>
          </a:p>
          <a:p>
            <a:r>
              <a:rPr lang="sah" sz="2500" b="0" dirty="0" smtClean="0">
                <a:solidFill>
                  <a:schemeClr val="tx1">
                    <a:lumMod val="95000"/>
                    <a:lumOff val="5000"/>
                  </a:schemeClr>
                </a:solidFill>
                <a:latin typeface="Consolas" pitchFamily="49" charset="0"/>
              </a:rPr>
              <a:t>    );</a:t>
            </a:r>
            <a:endParaRPr lang="en-US" sz="2500" b="0" dirty="0" smtClean="0">
              <a:solidFill>
                <a:schemeClr val="tx1">
                  <a:lumMod val="95000"/>
                  <a:lumOff val="5000"/>
                </a:schemeClr>
              </a:solidFill>
              <a:latin typeface="Consolas" pitchFamily="49" charset="0"/>
            </a:endParaRPr>
          </a:p>
          <a:p>
            <a:endParaRPr lang="en-US" sz="2500" b="0" dirty="0">
              <a:solidFill>
                <a:schemeClr val="tx1">
                  <a:lumMod val="95000"/>
                  <a:lumOff val="5000"/>
                </a:schemeClr>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000000"/>
    </a:dk1>
    <a:lt1>
      <a:srgbClr val="FFFFFF"/>
    </a:lt1>
    <a:dk2>
      <a:srgbClr val="1F7335"/>
    </a:dk2>
    <a:lt2>
      <a:srgbClr val="C4FF89"/>
    </a:lt2>
    <a:accent1>
      <a:srgbClr val="01CACA"/>
    </a:accent1>
    <a:accent2>
      <a:srgbClr val="3398CB"/>
    </a:accent2>
    <a:accent3>
      <a:srgbClr val="CB6566"/>
    </a:accent3>
    <a:accent4>
      <a:srgbClr val="CB9800"/>
    </a:accent4>
    <a:accent5>
      <a:srgbClr val="FF9929"/>
    </a:accent5>
    <a:accent6>
      <a:srgbClr val="FE0066"/>
    </a:accent6>
    <a:hlink>
      <a:srgbClr val="B8F8F5"/>
    </a:hlink>
    <a:folHlink>
      <a:srgbClr val="7F7F7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WIN7RH~1</Template>
  <TotalTime>0</TotalTime>
  <Words>1267</Words>
  <Application>Microsoft Office PowerPoint</Application>
  <PresentationFormat>On-screen Show (4:3)</PresentationFormat>
  <Paragraphs>245</Paragraphs>
  <Slides>31</Slides>
  <Notes>31</Notes>
  <HiddenSlides>1</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Win7 Rhythm template_V01</vt:lpstr>
      <vt:lpstr>White with Courier font for code slides</vt:lpstr>
      <vt:lpstr>1_Win7 Rhythm template_V01</vt:lpstr>
      <vt:lpstr>Windows 7 Training</vt:lpstr>
      <vt:lpstr>Energy-Efficient Applications</vt:lpstr>
      <vt:lpstr>Agenda</vt:lpstr>
      <vt:lpstr>Importance of Power Consumption</vt:lpstr>
      <vt:lpstr>Slide 5</vt:lpstr>
      <vt:lpstr>Importance of Power Consumption</vt:lpstr>
      <vt:lpstr>CPU Power Savings</vt:lpstr>
      <vt:lpstr>CPU Power Savings Polling</vt:lpstr>
      <vt:lpstr>Timer Coalescing API</vt:lpstr>
      <vt:lpstr>Coalescing Timer Native Code</vt:lpstr>
      <vt:lpstr>CPU Power Savings Multimedia Timers</vt:lpstr>
      <vt:lpstr>Windows Vista Bridge Sample</vt:lpstr>
      <vt:lpstr>The Windows Bridge V1.3 Support Power Aware Application</vt:lpstr>
      <vt:lpstr>Coalescing Timer Sample Managed Wrapper</vt:lpstr>
      <vt:lpstr>Power Setting Notification Native Code</vt:lpstr>
      <vt:lpstr>Power Setting Notification Managed Code (Windows Vista Bridge Library)</vt:lpstr>
      <vt:lpstr>Power Setting Notification</vt:lpstr>
      <vt:lpstr>CPU Power Savings Animations</vt:lpstr>
      <vt:lpstr>Hard Drive Power Savings</vt:lpstr>
      <vt:lpstr>Background Activities</vt:lpstr>
      <vt:lpstr>Interfering Power Transitions</vt:lpstr>
      <vt:lpstr>Power Availability Requests</vt:lpstr>
      <vt:lpstr>Power Availability Request Native Code</vt:lpstr>
      <vt:lpstr>Power Availability Request Sample Managed Wrapper</vt:lpstr>
      <vt:lpstr>Windows Power Policies</vt:lpstr>
      <vt:lpstr>Power Efficiency Diagnostics</vt:lpstr>
      <vt:lpstr>Energy Efficiency Report</vt:lpstr>
      <vt:lpstr>Power</vt:lpstr>
      <vt:lpstr>Summary</vt:lpstr>
      <vt:lpstr>Additional Resources  </vt:lpstr>
      <vt:lpstr>Slide 31</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2009-05-12T00:08:40Z</dcterms:created>
  <dcterms:modified xsi:type="dcterms:W3CDTF">2009-05-12T00:08:48Z</dcterms:modified>
</cp:coreProperties>
</file>