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56"/>
  </p:notesMasterIdLst>
  <p:handoutMasterIdLst>
    <p:handoutMasterId r:id="rId57"/>
  </p:handoutMasterIdLst>
  <p:sldIdLst>
    <p:sldId id="383" r:id="rId3"/>
    <p:sldId id="257" r:id="rId4"/>
    <p:sldId id="340" r:id="rId5"/>
    <p:sldId id="338" r:id="rId6"/>
    <p:sldId id="400" r:id="rId7"/>
    <p:sldId id="388" r:id="rId8"/>
    <p:sldId id="339" r:id="rId9"/>
    <p:sldId id="343" r:id="rId10"/>
    <p:sldId id="398" r:id="rId11"/>
    <p:sldId id="401" r:id="rId12"/>
    <p:sldId id="345" r:id="rId13"/>
    <p:sldId id="408" r:id="rId14"/>
    <p:sldId id="409" r:id="rId15"/>
    <p:sldId id="348" r:id="rId16"/>
    <p:sldId id="423" r:id="rId17"/>
    <p:sldId id="364" r:id="rId18"/>
    <p:sldId id="415" r:id="rId19"/>
    <p:sldId id="416" r:id="rId20"/>
    <p:sldId id="419" r:id="rId21"/>
    <p:sldId id="417" r:id="rId22"/>
    <p:sldId id="418" r:id="rId23"/>
    <p:sldId id="420" r:id="rId24"/>
    <p:sldId id="428" r:id="rId25"/>
    <p:sldId id="421" r:id="rId26"/>
    <p:sldId id="426" r:id="rId27"/>
    <p:sldId id="424" r:id="rId28"/>
    <p:sldId id="425" r:id="rId29"/>
    <p:sldId id="422" r:id="rId30"/>
    <p:sldId id="393" r:id="rId31"/>
    <p:sldId id="412" r:id="rId32"/>
    <p:sldId id="402" r:id="rId33"/>
    <p:sldId id="396" r:id="rId34"/>
    <p:sldId id="397" r:id="rId35"/>
    <p:sldId id="404" r:id="rId36"/>
    <p:sldId id="405" r:id="rId37"/>
    <p:sldId id="406" r:id="rId38"/>
    <p:sldId id="407" r:id="rId39"/>
    <p:sldId id="350" r:id="rId40"/>
    <p:sldId id="370" r:id="rId41"/>
    <p:sldId id="371" r:id="rId42"/>
    <p:sldId id="372" r:id="rId43"/>
    <p:sldId id="373" r:id="rId44"/>
    <p:sldId id="374" r:id="rId45"/>
    <p:sldId id="375" r:id="rId46"/>
    <p:sldId id="351" r:id="rId47"/>
    <p:sldId id="358" r:id="rId48"/>
    <p:sldId id="360" r:id="rId49"/>
    <p:sldId id="362" r:id="rId50"/>
    <p:sldId id="359" r:id="rId51"/>
    <p:sldId id="337" r:id="rId52"/>
    <p:sldId id="332" r:id="rId53"/>
    <p:sldId id="376" r:id="rId54"/>
    <p:sldId id="271" r:id="rId55"/>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71" autoAdjust="0"/>
    <p:restoredTop sz="78136" autoAdjust="0"/>
  </p:normalViewPr>
  <p:slideViewPr>
    <p:cSldViewPr>
      <p:cViewPr varScale="1">
        <p:scale>
          <a:sx n="87" d="100"/>
          <a:sy n="87" d="100"/>
        </p:scale>
        <p:origin x="-1788" y="-78"/>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outlineViewPr>
    <p:cViewPr>
      <p:scale>
        <a:sx n="33" d="100"/>
        <a:sy n="33" d="100"/>
      </p:scale>
      <p:origin x="0" y="5040"/>
    </p:cViewPr>
  </p:outlin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91.jpeg"/><Relationship Id="rId1" Type="http://schemas.openxmlformats.org/officeDocument/2006/relationships/image" Target="../media/image8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8B7718-554A-4871-B6F3-8EC27FFECD8D}" type="doc">
      <dgm:prSet loTypeId="urn:microsoft.com/office/officeart/2005/8/layout/vList4" loCatId="list" qsTypeId="urn:microsoft.com/office/officeart/2005/8/quickstyle/3d1" qsCatId="3D" csTypeId="urn:microsoft.com/office/officeart/2005/8/colors/colorful5" csCatId="colorful" phldr="1"/>
      <dgm:spPr/>
      <dgm:t>
        <a:bodyPr/>
        <a:lstStyle/>
        <a:p>
          <a:endParaRPr lang="en-US"/>
        </a:p>
      </dgm:t>
    </dgm:pt>
    <dgm:pt modelId="{D5F52C99-E7C5-474E-849F-42F8EA39A5B1}">
      <dgm:prSet/>
      <dgm:spPr/>
      <dgm:t>
        <a:bodyPr/>
        <a:lstStyle/>
        <a:p>
          <a:pPr rtl="0"/>
          <a:r>
            <a:rPr lang="en-US" dirty="0" smtClean="0">
              <a:latin typeface="Segoe UI" pitchFamily="34" charset="0"/>
              <a:ea typeface="Segoe UI" pitchFamily="34" charset="0"/>
              <a:cs typeface="Segoe UI" pitchFamily="34" charset="0"/>
            </a:rPr>
            <a:t>Boot-very very fast in all applications (open-load applications) especially so many simultaneously!!!!!</a:t>
          </a:r>
          <a:endParaRPr lang="en-US" dirty="0">
            <a:latin typeface="Segoe UI" pitchFamily="34" charset="0"/>
            <a:ea typeface="Segoe UI" pitchFamily="34" charset="0"/>
            <a:cs typeface="Segoe UI" pitchFamily="34" charset="0"/>
          </a:endParaRPr>
        </a:p>
      </dgm:t>
    </dgm:pt>
    <dgm:pt modelId="{B7555FAF-114E-4723-B2C5-5E3C93BDF078}" type="parTrans" cxnId="{66EF64AF-32A7-4093-8623-F9BC5BE8AFA2}">
      <dgm:prSet/>
      <dgm:spPr/>
      <dgm:t>
        <a:bodyPr/>
        <a:lstStyle/>
        <a:p>
          <a:endParaRPr lang="en-US"/>
        </a:p>
      </dgm:t>
    </dgm:pt>
    <dgm:pt modelId="{D944E1C7-9765-43B3-83F7-9B597D9F408F}" type="sibTrans" cxnId="{66EF64AF-32A7-4093-8623-F9BC5BE8AFA2}">
      <dgm:prSet/>
      <dgm:spPr/>
      <dgm:t>
        <a:bodyPr/>
        <a:lstStyle/>
        <a:p>
          <a:endParaRPr lang="en-US"/>
        </a:p>
      </dgm:t>
    </dgm:pt>
    <dgm:pt modelId="{B72E1556-8375-427B-8F66-B22095E40ED2}">
      <dgm:prSet/>
      <dgm:spPr/>
      <dgm:t>
        <a:bodyPr/>
        <a:lstStyle/>
        <a:p>
          <a:pPr rtl="0"/>
          <a:r>
            <a:rPr lang="en-US" dirty="0" smtClean="0">
              <a:latin typeface="Segoe UI" pitchFamily="34" charset="0"/>
              <a:ea typeface="Segoe UI" pitchFamily="34" charset="0"/>
              <a:cs typeface="Segoe UI" pitchFamily="34" charset="0"/>
            </a:rPr>
            <a:t>I want to be able to run windows 7 extremely fast and still look good graphically on a </a:t>
          </a:r>
          <a:r>
            <a:rPr lang="en-US" dirty="0" err="1" smtClean="0">
              <a:latin typeface="Segoe UI" pitchFamily="34" charset="0"/>
              <a:ea typeface="Segoe UI" pitchFamily="34" charset="0"/>
              <a:cs typeface="Segoe UI" pitchFamily="34" charset="0"/>
            </a:rPr>
            <a:t>asus</a:t>
          </a:r>
          <a:r>
            <a:rPr lang="en-US" dirty="0" smtClean="0">
              <a:latin typeface="Segoe UI" pitchFamily="34" charset="0"/>
              <a:ea typeface="Segoe UI" pitchFamily="34" charset="0"/>
              <a:cs typeface="Segoe UI" pitchFamily="34" charset="0"/>
            </a:rPr>
            <a:t> aspire one </a:t>
          </a:r>
          <a:r>
            <a:rPr lang="en-US" dirty="0" err="1" smtClean="0">
              <a:latin typeface="Segoe UI" pitchFamily="34" charset="0"/>
              <a:ea typeface="Segoe UI" pitchFamily="34" charset="0"/>
              <a:cs typeface="Segoe UI" pitchFamily="34" charset="0"/>
            </a:rPr>
            <a:t>netbook</a:t>
          </a:r>
          <a:r>
            <a:rPr lang="en-US" dirty="0" smtClean="0">
              <a:latin typeface="Segoe UI" pitchFamily="34" charset="0"/>
              <a:ea typeface="Segoe UI" pitchFamily="34" charset="0"/>
              <a:cs typeface="Segoe UI" pitchFamily="34" charset="0"/>
            </a:rPr>
            <a:t> with these specs-1.5 </a:t>
          </a:r>
          <a:r>
            <a:rPr lang="en-US" dirty="0" err="1" smtClean="0">
              <a:latin typeface="Segoe UI" pitchFamily="34" charset="0"/>
              <a:ea typeface="Segoe UI" pitchFamily="34" charset="0"/>
              <a:cs typeface="Segoe UI" pitchFamily="34" charset="0"/>
            </a:rPr>
            <a:t>ghz</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intel</a:t>
          </a:r>
          <a:r>
            <a:rPr lang="en-US" dirty="0" smtClean="0">
              <a:latin typeface="Segoe UI" pitchFamily="34" charset="0"/>
              <a:ea typeface="Segoe UI" pitchFamily="34" charset="0"/>
              <a:cs typeface="Segoe UI" pitchFamily="34" charset="0"/>
            </a:rPr>
            <a:t> atom processor (single core) 1gb of ram </a:t>
          </a:r>
          <a:endParaRPr lang="en-US" dirty="0">
            <a:latin typeface="Segoe UI" pitchFamily="34" charset="0"/>
            <a:ea typeface="Segoe UI" pitchFamily="34" charset="0"/>
            <a:cs typeface="Segoe UI" pitchFamily="34" charset="0"/>
          </a:endParaRPr>
        </a:p>
      </dgm:t>
    </dgm:pt>
    <dgm:pt modelId="{A7C55B8F-CDE2-48B1-920A-ED54EDEF51C2}" type="parTrans" cxnId="{DA53DD2E-0E7B-4B39-B707-13AAFC24FA58}">
      <dgm:prSet/>
      <dgm:spPr/>
      <dgm:t>
        <a:bodyPr/>
        <a:lstStyle/>
        <a:p>
          <a:endParaRPr lang="en-US"/>
        </a:p>
      </dgm:t>
    </dgm:pt>
    <dgm:pt modelId="{AB37B4C6-61D6-42FB-9DDC-0D3026476E30}" type="sibTrans" cxnId="{DA53DD2E-0E7B-4B39-B707-13AAFC24FA58}">
      <dgm:prSet/>
      <dgm:spPr/>
      <dgm:t>
        <a:bodyPr/>
        <a:lstStyle/>
        <a:p>
          <a:endParaRPr lang="en-US"/>
        </a:p>
      </dgm:t>
    </dgm:pt>
    <dgm:pt modelId="{C0A784CD-3DB6-4468-B32C-9DA08548B504}">
      <dgm:prSet/>
      <dgm:spPr/>
      <dgm:t>
        <a:bodyPr/>
        <a:lstStyle/>
        <a:p>
          <a:pPr rtl="0"/>
          <a:r>
            <a:rPr lang="en-US" dirty="0" smtClean="0">
              <a:latin typeface="Segoe UI" pitchFamily="34" charset="0"/>
              <a:ea typeface="Segoe UI" pitchFamily="34" charset="0"/>
              <a:cs typeface="Segoe UI" pitchFamily="34" charset="0"/>
            </a:rPr>
            <a:t>I do keep my fingers crossed for Windows 7 to be dramatically better in its performance than Windows Vista.</a:t>
          </a:r>
          <a:endParaRPr lang="en-US" dirty="0">
            <a:latin typeface="Segoe UI" pitchFamily="34" charset="0"/>
            <a:ea typeface="Segoe UI" pitchFamily="34" charset="0"/>
            <a:cs typeface="Segoe UI" pitchFamily="34" charset="0"/>
          </a:endParaRPr>
        </a:p>
      </dgm:t>
    </dgm:pt>
    <dgm:pt modelId="{1F030618-4D18-48BA-A9F3-56597B1A1A26}" type="parTrans" cxnId="{F4D0574E-DCC6-44AE-891B-62A32B82721D}">
      <dgm:prSet/>
      <dgm:spPr/>
      <dgm:t>
        <a:bodyPr/>
        <a:lstStyle/>
        <a:p>
          <a:endParaRPr lang="en-US"/>
        </a:p>
      </dgm:t>
    </dgm:pt>
    <dgm:pt modelId="{8C670038-625A-4CC2-8DE6-6FA4C4424D44}" type="sibTrans" cxnId="{F4D0574E-DCC6-44AE-891B-62A32B82721D}">
      <dgm:prSet/>
      <dgm:spPr/>
      <dgm:t>
        <a:bodyPr/>
        <a:lstStyle/>
        <a:p>
          <a:endParaRPr lang="en-US"/>
        </a:p>
      </dgm:t>
    </dgm:pt>
    <dgm:pt modelId="{C1F0AFB7-38F2-4232-873E-15027594568D}" type="pres">
      <dgm:prSet presAssocID="{078B7718-554A-4871-B6F3-8EC27FFECD8D}" presName="linear" presStyleCnt="0">
        <dgm:presLayoutVars>
          <dgm:dir/>
          <dgm:resizeHandles val="exact"/>
        </dgm:presLayoutVars>
      </dgm:prSet>
      <dgm:spPr/>
      <dgm:t>
        <a:bodyPr/>
        <a:lstStyle/>
        <a:p>
          <a:endParaRPr lang="en-US"/>
        </a:p>
      </dgm:t>
    </dgm:pt>
    <dgm:pt modelId="{8EC09F69-AFD6-437E-9BE5-A5ABAB5C0CE7}" type="pres">
      <dgm:prSet presAssocID="{D5F52C99-E7C5-474E-849F-42F8EA39A5B1}" presName="comp" presStyleCnt="0"/>
      <dgm:spPr/>
    </dgm:pt>
    <dgm:pt modelId="{F0C2A980-D8DA-493C-B674-6043CF7F455F}" type="pres">
      <dgm:prSet presAssocID="{D5F52C99-E7C5-474E-849F-42F8EA39A5B1}" presName="box" presStyleLbl="node1" presStyleIdx="0" presStyleCnt="3"/>
      <dgm:spPr/>
      <dgm:t>
        <a:bodyPr/>
        <a:lstStyle/>
        <a:p>
          <a:endParaRPr lang="en-US"/>
        </a:p>
      </dgm:t>
    </dgm:pt>
    <dgm:pt modelId="{A732D9F6-9322-4F1C-AF60-A2E70F1F27AE}" type="pres">
      <dgm:prSet presAssocID="{D5F52C99-E7C5-474E-849F-42F8EA39A5B1}" presName="img" presStyleLbl="fgImgPlace1" presStyleIdx="0" presStyleCnt="3"/>
      <dgm:spPr>
        <a:blipFill rotWithShape="0">
          <a:blip xmlns:r="http://schemas.openxmlformats.org/officeDocument/2006/relationships" r:embed="rId1"/>
          <a:stretch>
            <a:fillRect/>
          </a:stretch>
        </a:blipFill>
      </dgm:spPr>
    </dgm:pt>
    <dgm:pt modelId="{5A964A45-AB9A-416A-927D-0910CDF84DDF}" type="pres">
      <dgm:prSet presAssocID="{D5F52C99-E7C5-474E-849F-42F8EA39A5B1}" presName="text" presStyleLbl="node1" presStyleIdx="0" presStyleCnt="3">
        <dgm:presLayoutVars>
          <dgm:bulletEnabled val="1"/>
        </dgm:presLayoutVars>
      </dgm:prSet>
      <dgm:spPr/>
      <dgm:t>
        <a:bodyPr/>
        <a:lstStyle/>
        <a:p>
          <a:endParaRPr lang="en-US"/>
        </a:p>
      </dgm:t>
    </dgm:pt>
    <dgm:pt modelId="{BE58C662-ECE6-483B-914F-F1840C825491}" type="pres">
      <dgm:prSet presAssocID="{D944E1C7-9765-43B3-83F7-9B597D9F408F}" presName="spacer" presStyleCnt="0"/>
      <dgm:spPr/>
    </dgm:pt>
    <dgm:pt modelId="{86E8C4F2-CAED-420C-BE23-469E60B2339E}" type="pres">
      <dgm:prSet presAssocID="{B72E1556-8375-427B-8F66-B22095E40ED2}" presName="comp" presStyleCnt="0"/>
      <dgm:spPr/>
    </dgm:pt>
    <dgm:pt modelId="{FAEEDBEE-E213-4F44-9B3F-2538259B1565}" type="pres">
      <dgm:prSet presAssocID="{B72E1556-8375-427B-8F66-B22095E40ED2}" presName="box" presStyleLbl="node1" presStyleIdx="1" presStyleCnt="3"/>
      <dgm:spPr/>
      <dgm:t>
        <a:bodyPr/>
        <a:lstStyle/>
        <a:p>
          <a:endParaRPr lang="en-US"/>
        </a:p>
      </dgm:t>
    </dgm:pt>
    <dgm:pt modelId="{0BD491AD-B03C-4E04-836F-77A91E095A00}" type="pres">
      <dgm:prSet presAssocID="{B72E1556-8375-427B-8F66-B22095E40ED2}" presName="img" presStyleLbl="fgImgPlace1" presStyleIdx="1" presStyleCnt="3"/>
      <dgm:spPr>
        <a:blipFill rotWithShape="0">
          <a:blip xmlns:r="http://schemas.openxmlformats.org/officeDocument/2006/relationships" r:embed="rId2"/>
          <a:stretch>
            <a:fillRect/>
          </a:stretch>
        </a:blipFill>
      </dgm:spPr>
    </dgm:pt>
    <dgm:pt modelId="{9C02CD78-C49C-4CE0-B524-693CC5B60EFC}" type="pres">
      <dgm:prSet presAssocID="{B72E1556-8375-427B-8F66-B22095E40ED2}" presName="text" presStyleLbl="node1" presStyleIdx="1" presStyleCnt="3">
        <dgm:presLayoutVars>
          <dgm:bulletEnabled val="1"/>
        </dgm:presLayoutVars>
      </dgm:prSet>
      <dgm:spPr/>
      <dgm:t>
        <a:bodyPr/>
        <a:lstStyle/>
        <a:p>
          <a:endParaRPr lang="en-US"/>
        </a:p>
      </dgm:t>
    </dgm:pt>
    <dgm:pt modelId="{4E77B642-CEDD-4070-9C21-387E2B60C949}" type="pres">
      <dgm:prSet presAssocID="{AB37B4C6-61D6-42FB-9DDC-0D3026476E30}" presName="spacer" presStyleCnt="0"/>
      <dgm:spPr/>
    </dgm:pt>
    <dgm:pt modelId="{5F21D0A7-1C44-459B-B449-4051520C89CF}" type="pres">
      <dgm:prSet presAssocID="{C0A784CD-3DB6-4468-B32C-9DA08548B504}" presName="comp" presStyleCnt="0"/>
      <dgm:spPr/>
    </dgm:pt>
    <dgm:pt modelId="{CDD50AE6-C2D2-4891-9B87-891E256D943A}" type="pres">
      <dgm:prSet presAssocID="{C0A784CD-3DB6-4468-B32C-9DA08548B504}" presName="box" presStyleLbl="node1" presStyleIdx="2" presStyleCnt="3"/>
      <dgm:spPr/>
      <dgm:t>
        <a:bodyPr/>
        <a:lstStyle/>
        <a:p>
          <a:endParaRPr lang="en-US"/>
        </a:p>
      </dgm:t>
    </dgm:pt>
    <dgm:pt modelId="{4F30AF49-4A90-4327-9DE1-1C1C932C0F4B}" type="pres">
      <dgm:prSet presAssocID="{C0A784CD-3DB6-4468-B32C-9DA08548B504}" presName="img" presStyleLbl="fgImgPlace1" presStyleIdx="2" presStyleCnt="3"/>
      <dgm:spPr>
        <a:blipFill rotWithShape="0">
          <a:blip xmlns:r="http://schemas.openxmlformats.org/officeDocument/2006/relationships" r:embed="rId3"/>
          <a:stretch>
            <a:fillRect/>
          </a:stretch>
        </a:blipFill>
      </dgm:spPr>
    </dgm:pt>
    <dgm:pt modelId="{07858932-69DE-481E-A1D9-6A63C9223D78}" type="pres">
      <dgm:prSet presAssocID="{C0A784CD-3DB6-4468-B32C-9DA08548B504}" presName="text" presStyleLbl="node1" presStyleIdx="2" presStyleCnt="3">
        <dgm:presLayoutVars>
          <dgm:bulletEnabled val="1"/>
        </dgm:presLayoutVars>
      </dgm:prSet>
      <dgm:spPr/>
      <dgm:t>
        <a:bodyPr/>
        <a:lstStyle/>
        <a:p>
          <a:endParaRPr lang="en-US"/>
        </a:p>
      </dgm:t>
    </dgm:pt>
  </dgm:ptLst>
  <dgm:cxnLst>
    <dgm:cxn modelId="{61733B52-AE33-47B0-9636-1C8626D6DB28}" type="presOf" srcId="{B72E1556-8375-427B-8F66-B22095E40ED2}" destId="{9C02CD78-C49C-4CE0-B524-693CC5B60EFC}" srcOrd="1" destOrd="0" presId="urn:microsoft.com/office/officeart/2005/8/layout/vList4"/>
    <dgm:cxn modelId="{DA53DD2E-0E7B-4B39-B707-13AAFC24FA58}" srcId="{078B7718-554A-4871-B6F3-8EC27FFECD8D}" destId="{B72E1556-8375-427B-8F66-B22095E40ED2}" srcOrd="1" destOrd="0" parTransId="{A7C55B8F-CDE2-48B1-920A-ED54EDEF51C2}" sibTransId="{AB37B4C6-61D6-42FB-9DDC-0D3026476E30}"/>
    <dgm:cxn modelId="{B451F648-82FE-4190-9893-78667D7373BF}" type="presOf" srcId="{078B7718-554A-4871-B6F3-8EC27FFECD8D}" destId="{C1F0AFB7-38F2-4232-873E-15027594568D}" srcOrd="0" destOrd="0" presId="urn:microsoft.com/office/officeart/2005/8/layout/vList4"/>
    <dgm:cxn modelId="{5CEC44FF-4BD4-41D5-91A1-3F8DE4A749D8}" type="presOf" srcId="{C0A784CD-3DB6-4468-B32C-9DA08548B504}" destId="{07858932-69DE-481E-A1D9-6A63C9223D78}" srcOrd="1" destOrd="0" presId="urn:microsoft.com/office/officeart/2005/8/layout/vList4"/>
    <dgm:cxn modelId="{A6801160-DB79-47C4-9CB3-52AF4F5DA629}" type="presOf" srcId="{D5F52C99-E7C5-474E-849F-42F8EA39A5B1}" destId="{F0C2A980-D8DA-493C-B674-6043CF7F455F}" srcOrd="0" destOrd="0" presId="urn:microsoft.com/office/officeart/2005/8/layout/vList4"/>
    <dgm:cxn modelId="{1D89AA6A-5484-410A-8CB6-368CA0B35CDC}" type="presOf" srcId="{D5F52C99-E7C5-474E-849F-42F8EA39A5B1}" destId="{5A964A45-AB9A-416A-927D-0910CDF84DDF}" srcOrd="1" destOrd="0" presId="urn:microsoft.com/office/officeart/2005/8/layout/vList4"/>
    <dgm:cxn modelId="{CC59B946-6F7E-4ED8-85FE-DE907D4A25BD}" type="presOf" srcId="{C0A784CD-3DB6-4468-B32C-9DA08548B504}" destId="{CDD50AE6-C2D2-4891-9B87-891E256D943A}" srcOrd="0" destOrd="0" presId="urn:microsoft.com/office/officeart/2005/8/layout/vList4"/>
    <dgm:cxn modelId="{F4D0574E-DCC6-44AE-891B-62A32B82721D}" srcId="{078B7718-554A-4871-B6F3-8EC27FFECD8D}" destId="{C0A784CD-3DB6-4468-B32C-9DA08548B504}" srcOrd="2" destOrd="0" parTransId="{1F030618-4D18-48BA-A9F3-56597B1A1A26}" sibTransId="{8C670038-625A-4CC2-8DE6-6FA4C4424D44}"/>
    <dgm:cxn modelId="{66EF64AF-32A7-4093-8623-F9BC5BE8AFA2}" srcId="{078B7718-554A-4871-B6F3-8EC27FFECD8D}" destId="{D5F52C99-E7C5-474E-849F-42F8EA39A5B1}" srcOrd="0" destOrd="0" parTransId="{B7555FAF-114E-4723-B2C5-5E3C93BDF078}" sibTransId="{D944E1C7-9765-43B3-83F7-9B597D9F408F}"/>
    <dgm:cxn modelId="{8BBA7EF3-DEDD-4ADE-B067-2759CECC6D5D}" type="presOf" srcId="{B72E1556-8375-427B-8F66-B22095E40ED2}" destId="{FAEEDBEE-E213-4F44-9B3F-2538259B1565}" srcOrd="0" destOrd="0" presId="urn:microsoft.com/office/officeart/2005/8/layout/vList4"/>
    <dgm:cxn modelId="{CCD0D9EB-A87B-433A-8C40-1CDFBEE0C2AD}" type="presParOf" srcId="{C1F0AFB7-38F2-4232-873E-15027594568D}" destId="{8EC09F69-AFD6-437E-9BE5-A5ABAB5C0CE7}" srcOrd="0" destOrd="0" presId="urn:microsoft.com/office/officeart/2005/8/layout/vList4"/>
    <dgm:cxn modelId="{114D3B9F-B146-4F4F-AF23-532C2427BD78}" type="presParOf" srcId="{8EC09F69-AFD6-437E-9BE5-A5ABAB5C0CE7}" destId="{F0C2A980-D8DA-493C-B674-6043CF7F455F}" srcOrd="0" destOrd="0" presId="urn:microsoft.com/office/officeart/2005/8/layout/vList4"/>
    <dgm:cxn modelId="{705A0C4E-0312-4CCE-916B-1F8FD41E742E}" type="presParOf" srcId="{8EC09F69-AFD6-437E-9BE5-A5ABAB5C0CE7}" destId="{A732D9F6-9322-4F1C-AF60-A2E70F1F27AE}" srcOrd="1" destOrd="0" presId="urn:microsoft.com/office/officeart/2005/8/layout/vList4"/>
    <dgm:cxn modelId="{84743BCF-B5F9-4F60-85AE-8442DB1B0034}" type="presParOf" srcId="{8EC09F69-AFD6-437E-9BE5-A5ABAB5C0CE7}" destId="{5A964A45-AB9A-416A-927D-0910CDF84DDF}" srcOrd="2" destOrd="0" presId="urn:microsoft.com/office/officeart/2005/8/layout/vList4"/>
    <dgm:cxn modelId="{F2BA5E64-D6A1-433F-8839-D1049C0FE2F8}" type="presParOf" srcId="{C1F0AFB7-38F2-4232-873E-15027594568D}" destId="{BE58C662-ECE6-483B-914F-F1840C825491}" srcOrd="1" destOrd="0" presId="urn:microsoft.com/office/officeart/2005/8/layout/vList4"/>
    <dgm:cxn modelId="{C27C8233-A774-4D3B-B84B-03D8E44E7E54}" type="presParOf" srcId="{C1F0AFB7-38F2-4232-873E-15027594568D}" destId="{86E8C4F2-CAED-420C-BE23-469E60B2339E}" srcOrd="2" destOrd="0" presId="urn:microsoft.com/office/officeart/2005/8/layout/vList4"/>
    <dgm:cxn modelId="{062C755B-C819-4435-84DF-2C83B8655674}" type="presParOf" srcId="{86E8C4F2-CAED-420C-BE23-469E60B2339E}" destId="{FAEEDBEE-E213-4F44-9B3F-2538259B1565}" srcOrd="0" destOrd="0" presId="urn:microsoft.com/office/officeart/2005/8/layout/vList4"/>
    <dgm:cxn modelId="{2B20C43E-F0E0-4913-A134-F037984276DF}" type="presParOf" srcId="{86E8C4F2-CAED-420C-BE23-469E60B2339E}" destId="{0BD491AD-B03C-4E04-836F-77A91E095A00}" srcOrd="1" destOrd="0" presId="urn:microsoft.com/office/officeart/2005/8/layout/vList4"/>
    <dgm:cxn modelId="{0D65131C-5AE9-4360-878A-F5946595CFA1}" type="presParOf" srcId="{86E8C4F2-CAED-420C-BE23-469E60B2339E}" destId="{9C02CD78-C49C-4CE0-B524-693CC5B60EFC}" srcOrd="2" destOrd="0" presId="urn:microsoft.com/office/officeart/2005/8/layout/vList4"/>
    <dgm:cxn modelId="{CE3E54F0-EC27-4C93-B2D9-A5409EAD3688}" type="presParOf" srcId="{C1F0AFB7-38F2-4232-873E-15027594568D}" destId="{4E77B642-CEDD-4070-9C21-387E2B60C949}" srcOrd="3" destOrd="0" presId="urn:microsoft.com/office/officeart/2005/8/layout/vList4"/>
    <dgm:cxn modelId="{EDBD943A-0071-401F-A01F-2989098F86A1}" type="presParOf" srcId="{C1F0AFB7-38F2-4232-873E-15027594568D}" destId="{5F21D0A7-1C44-459B-B449-4051520C89CF}" srcOrd="4" destOrd="0" presId="urn:microsoft.com/office/officeart/2005/8/layout/vList4"/>
    <dgm:cxn modelId="{460D55D9-CA0A-4A79-B2E2-DCE5CC549E28}" type="presParOf" srcId="{5F21D0A7-1C44-459B-B449-4051520C89CF}" destId="{CDD50AE6-C2D2-4891-9B87-891E256D943A}" srcOrd="0" destOrd="0" presId="urn:microsoft.com/office/officeart/2005/8/layout/vList4"/>
    <dgm:cxn modelId="{A464DBCA-D90D-465C-B7AB-53E003D20D83}" type="presParOf" srcId="{5F21D0A7-1C44-459B-B449-4051520C89CF}" destId="{4F30AF49-4A90-4327-9DE1-1C1C932C0F4B}" srcOrd="1" destOrd="0" presId="urn:microsoft.com/office/officeart/2005/8/layout/vList4"/>
    <dgm:cxn modelId="{BEE7BD7E-C02E-450C-A787-F9AC9BAAF038}" type="presParOf" srcId="{5F21D0A7-1C44-459B-B449-4051520C89CF}" destId="{07858932-69DE-481E-A1D9-6A63C9223D78}"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C2A980-D8DA-493C-B674-6043CF7F455F}">
      <dsp:nvSpPr>
        <dsp:cNvPr id="0" name=""/>
        <dsp:cNvSpPr/>
      </dsp:nvSpPr>
      <dsp:spPr>
        <a:xfrm>
          <a:off x="0" y="0"/>
          <a:ext cx="8001000" cy="1529099"/>
        </a:xfrm>
        <a:prstGeom prst="roundRect">
          <a:avLst>
            <a:gd name="adj" fmla="val 1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latin typeface="Segoe UI" pitchFamily="34" charset="0"/>
              <a:ea typeface="Segoe UI" pitchFamily="34" charset="0"/>
              <a:cs typeface="Segoe UI" pitchFamily="34" charset="0"/>
            </a:rPr>
            <a:t>Boot-very very fast in all applications (open-load applications) especially so many simultaneously!!!!!</a:t>
          </a:r>
          <a:endParaRPr lang="en-US" sz="2200" kern="1200" dirty="0">
            <a:latin typeface="Segoe UI" pitchFamily="34" charset="0"/>
            <a:ea typeface="Segoe UI" pitchFamily="34" charset="0"/>
            <a:cs typeface="Segoe UI" pitchFamily="34" charset="0"/>
          </a:endParaRPr>
        </a:p>
      </dsp:txBody>
      <dsp:txXfrm>
        <a:off x="1753110" y="0"/>
        <a:ext cx="6247890" cy="1529099"/>
      </dsp:txXfrm>
    </dsp:sp>
    <dsp:sp modelId="{A732D9F6-9322-4F1C-AF60-A2E70F1F27AE}">
      <dsp:nvSpPr>
        <dsp:cNvPr id="0" name=""/>
        <dsp:cNvSpPr/>
      </dsp:nvSpPr>
      <dsp:spPr>
        <a:xfrm>
          <a:off x="152910" y="152909"/>
          <a:ext cx="1600200" cy="1223279"/>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AEEDBEE-E213-4F44-9B3F-2538259B1565}">
      <dsp:nvSpPr>
        <dsp:cNvPr id="0" name=""/>
        <dsp:cNvSpPr/>
      </dsp:nvSpPr>
      <dsp:spPr>
        <a:xfrm>
          <a:off x="0" y="1682009"/>
          <a:ext cx="8001000" cy="1529099"/>
        </a:xfrm>
        <a:prstGeom prst="roundRect">
          <a:avLst>
            <a:gd name="adj" fmla="val 10000"/>
          </a:avLst>
        </a:prstGeom>
        <a:gradFill rotWithShape="0">
          <a:gsLst>
            <a:gs pos="0">
              <a:schemeClr val="accent5">
                <a:hueOff val="7409907"/>
                <a:satOff val="-27478"/>
                <a:lumOff val="-7254"/>
                <a:alphaOff val="0"/>
                <a:shade val="15000"/>
                <a:satMod val="180000"/>
              </a:schemeClr>
            </a:gs>
            <a:gs pos="50000">
              <a:schemeClr val="accent5">
                <a:hueOff val="7409907"/>
                <a:satOff val="-27478"/>
                <a:lumOff val="-7254"/>
                <a:alphaOff val="0"/>
                <a:shade val="45000"/>
                <a:satMod val="170000"/>
              </a:schemeClr>
            </a:gs>
            <a:gs pos="70000">
              <a:schemeClr val="accent5">
                <a:hueOff val="7409907"/>
                <a:satOff val="-27478"/>
                <a:lumOff val="-7254"/>
                <a:alphaOff val="0"/>
                <a:tint val="99000"/>
                <a:shade val="65000"/>
                <a:satMod val="155000"/>
              </a:schemeClr>
            </a:gs>
            <a:gs pos="100000">
              <a:schemeClr val="accent5">
                <a:hueOff val="7409907"/>
                <a:satOff val="-27478"/>
                <a:lumOff val="-7254"/>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latin typeface="Segoe UI" pitchFamily="34" charset="0"/>
              <a:ea typeface="Segoe UI" pitchFamily="34" charset="0"/>
              <a:cs typeface="Segoe UI" pitchFamily="34" charset="0"/>
            </a:rPr>
            <a:t>I want to be able to run windows 7 extremely fast and still look good graphically on a </a:t>
          </a:r>
          <a:r>
            <a:rPr lang="en-US" sz="2200" kern="1200" dirty="0" err="1" smtClean="0">
              <a:latin typeface="Segoe UI" pitchFamily="34" charset="0"/>
              <a:ea typeface="Segoe UI" pitchFamily="34" charset="0"/>
              <a:cs typeface="Segoe UI" pitchFamily="34" charset="0"/>
            </a:rPr>
            <a:t>asus</a:t>
          </a:r>
          <a:r>
            <a:rPr lang="en-US" sz="2200" kern="1200" dirty="0" smtClean="0">
              <a:latin typeface="Segoe UI" pitchFamily="34" charset="0"/>
              <a:ea typeface="Segoe UI" pitchFamily="34" charset="0"/>
              <a:cs typeface="Segoe UI" pitchFamily="34" charset="0"/>
            </a:rPr>
            <a:t> aspire one </a:t>
          </a:r>
          <a:r>
            <a:rPr lang="en-US" sz="2200" kern="1200" dirty="0" err="1" smtClean="0">
              <a:latin typeface="Segoe UI" pitchFamily="34" charset="0"/>
              <a:ea typeface="Segoe UI" pitchFamily="34" charset="0"/>
              <a:cs typeface="Segoe UI" pitchFamily="34" charset="0"/>
            </a:rPr>
            <a:t>netbook</a:t>
          </a:r>
          <a:r>
            <a:rPr lang="en-US" sz="2200" kern="1200" dirty="0" smtClean="0">
              <a:latin typeface="Segoe UI" pitchFamily="34" charset="0"/>
              <a:ea typeface="Segoe UI" pitchFamily="34" charset="0"/>
              <a:cs typeface="Segoe UI" pitchFamily="34" charset="0"/>
            </a:rPr>
            <a:t> with these specs-1.5 </a:t>
          </a:r>
          <a:r>
            <a:rPr lang="en-US" sz="2200" kern="1200" dirty="0" err="1" smtClean="0">
              <a:latin typeface="Segoe UI" pitchFamily="34" charset="0"/>
              <a:ea typeface="Segoe UI" pitchFamily="34" charset="0"/>
              <a:cs typeface="Segoe UI" pitchFamily="34" charset="0"/>
            </a:rPr>
            <a:t>ghz</a:t>
          </a:r>
          <a:r>
            <a:rPr lang="en-US" sz="2200" kern="1200" dirty="0" smtClean="0">
              <a:latin typeface="Segoe UI" pitchFamily="34" charset="0"/>
              <a:ea typeface="Segoe UI" pitchFamily="34" charset="0"/>
              <a:cs typeface="Segoe UI" pitchFamily="34" charset="0"/>
            </a:rPr>
            <a:t> </a:t>
          </a:r>
          <a:r>
            <a:rPr lang="en-US" sz="2200" kern="1200" dirty="0" err="1" smtClean="0">
              <a:latin typeface="Segoe UI" pitchFamily="34" charset="0"/>
              <a:ea typeface="Segoe UI" pitchFamily="34" charset="0"/>
              <a:cs typeface="Segoe UI" pitchFamily="34" charset="0"/>
            </a:rPr>
            <a:t>intel</a:t>
          </a:r>
          <a:r>
            <a:rPr lang="en-US" sz="2200" kern="1200" dirty="0" smtClean="0">
              <a:latin typeface="Segoe UI" pitchFamily="34" charset="0"/>
              <a:ea typeface="Segoe UI" pitchFamily="34" charset="0"/>
              <a:cs typeface="Segoe UI" pitchFamily="34" charset="0"/>
            </a:rPr>
            <a:t> atom processor (single core) 1gb of ram </a:t>
          </a:r>
          <a:endParaRPr lang="en-US" sz="2200" kern="1200" dirty="0">
            <a:latin typeface="Segoe UI" pitchFamily="34" charset="0"/>
            <a:ea typeface="Segoe UI" pitchFamily="34" charset="0"/>
            <a:cs typeface="Segoe UI" pitchFamily="34" charset="0"/>
          </a:endParaRPr>
        </a:p>
      </dsp:txBody>
      <dsp:txXfrm>
        <a:off x="1753110" y="1682009"/>
        <a:ext cx="6247890" cy="1529099"/>
      </dsp:txXfrm>
    </dsp:sp>
    <dsp:sp modelId="{0BD491AD-B03C-4E04-836F-77A91E095A00}">
      <dsp:nvSpPr>
        <dsp:cNvPr id="0" name=""/>
        <dsp:cNvSpPr/>
      </dsp:nvSpPr>
      <dsp:spPr>
        <a:xfrm>
          <a:off x="152910" y="1834919"/>
          <a:ext cx="1600200" cy="1223279"/>
        </a:xfrm>
        <a:prstGeom prst="roundRect">
          <a:avLst>
            <a:gd name="adj" fmla="val 10000"/>
          </a:avLst>
        </a:prstGeom>
        <a:blipFill rotWithShape="0">
          <a:blip xmlns:r="http://schemas.openxmlformats.org/officeDocument/2006/relationships" r:embed="rId2"/>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DD50AE6-C2D2-4891-9B87-891E256D943A}">
      <dsp:nvSpPr>
        <dsp:cNvPr id="0" name=""/>
        <dsp:cNvSpPr/>
      </dsp:nvSpPr>
      <dsp:spPr>
        <a:xfrm>
          <a:off x="0" y="3364019"/>
          <a:ext cx="8001000" cy="1529099"/>
        </a:xfrm>
        <a:prstGeom prst="roundRect">
          <a:avLst>
            <a:gd name="adj" fmla="val 10000"/>
          </a:avLst>
        </a:prstGeom>
        <a:gradFill rotWithShape="0">
          <a:gsLst>
            <a:gs pos="0">
              <a:schemeClr val="accent5">
                <a:hueOff val="14819814"/>
                <a:satOff val="-54957"/>
                <a:lumOff val="-14508"/>
                <a:alphaOff val="0"/>
                <a:shade val="15000"/>
                <a:satMod val="180000"/>
              </a:schemeClr>
            </a:gs>
            <a:gs pos="50000">
              <a:schemeClr val="accent5">
                <a:hueOff val="14819814"/>
                <a:satOff val="-54957"/>
                <a:lumOff val="-14508"/>
                <a:alphaOff val="0"/>
                <a:shade val="45000"/>
                <a:satMod val="170000"/>
              </a:schemeClr>
            </a:gs>
            <a:gs pos="70000">
              <a:schemeClr val="accent5">
                <a:hueOff val="14819814"/>
                <a:satOff val="-54957"/>
                <a:lumOff val="-14508"/>
                <a:alphaOff val="0"/>
                <a:tint val="99000"/>
                <a:shade val="65000"/>
                <a:satMod val="155000"/>
              </a:schemeClr>
            </a:gs>
            <a:gs pos="100000">
              <a:schemeClr val="accent5">
                <a:hueOff val="14819814"/>
                <a:satOff val="-54957"/>
                <a:lumOff val="-1450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latin typeface="Segoe UI" pitchFamily="34" charset="0"/>
              <a:ea typeface="Segoe UI" pitchFamily="34" charset="0"/>
              <a:cs typeface="Segoe UI" pitchFamily="34" charset="0"/>
            </a:rPr>
            <a:t>I do keep my fingers crossed for Windows 7 to be dramatically better in its performance than Windows Vista.</a:t>
          </a:r>
          <a:endParaRPr lang="en-US" sz="2200" kern="1200" dirty="0">
            <a:latin typeface="Segoe UI" pitchFamily="34" charset="0"/>
            <a:ea typeface="Segoe UI" pitchFamily="34" charset="0"/>
            <a:cs typeface="Segoe UI" pitchFamily="34" charset="0"/>
          </a:endParaRPr>
        </a:p>
      </dsp:txBody>
      <dsp:txXfrm>
        <a:off x="1753110" y="3364019"/>
        <a:ext cx="6247890" cy="1529099"/>
      </dsp:txXfrm>
    </dsp:sp>
    <dsp:sp modelId="{4F30AF49-4A90-4327-9DE1-1C1C932C0F4B}">
      <dsp:nvSpPr>
        <dsp:cNvPr id="0" name=""/>
        <dsp:cNvSpPr/>
      </dsp:nvSpPr>
      <dsp:spPr>
        <a:xfrm>
          <a:off x="152910" y="3516929"/>
          <a:ext cx="1600200" cy="1223279"/>
        </a:xfrm>
        <a:prstGeom prst="roundRect">
          <a:avLst>
            <a:gd name="adj" fmla="val 10000"/>
          </a:avLst>
        </a:prstGeom>
        <a:blipFill rotWithShape="0">
          <a:blip xmlns:r="http://schemas.openxmlformats.org/officeDocument/2006/relationships" r:embed="rId3"/>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5/11/2009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5/11/2009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44713EB-FC9A-4BFB-85E5-4DD1D8B5935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5:09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1BD9729-C6A4-44A2-B4A6-AFA05D96B5EF}" type="slidenum">
              <a:rPr lang="en-US"/>
              <a:pPr/>
              <a:t>25</a:t>
            </a:fld>
            <a:endParaRPr lang="en-US"/>
          </a:p>
        </p:txBody>
      </p:sp>
      <p:sp>
        <p:nvSpPr>
          <p:cNvPr id="316418"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44713EB-FC9A-4BFB-85E5-4DD1D8B5935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B6BE4C-5BEB-4D39-A114-302301A9E32D}"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5:09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3"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bright="-7000"/>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6"/>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bwMode="auto">
          <a:xfrm>
            <a:off x="1" y="6392253"/>
            <a:ext cx="9144000" cy="465747"/>
          </a:xfrm>
          <a:prstGeom prst="rect">
            <a:avLst/>
          </a:prstGeom>
          <a:gradFill flip="none" rotWithShape="1">
            <a:gsLst>
              <a:gs pos="0">
                <a:sysClr val="windowText" lastClr="000000">
                  <a:lumMod val="95000"/>
                  <a:lumOff val="5000"/>
                  <a:alpha val="86000"/>
                </a:sysClr>
              </a:gs>
              <a:gs pos="50000">
                <a:srgbClr val="1F497D">
                  <a:lumMod val="75000"/>
                  <a:alpha val="58000"/>
                </a:srgbClr>
              </a:gs>
              <a:gs pos="100000">
                <a:srgbClr val="C0504D">
                  <a:shade val="94000"/>
                  <a:satMod val="135000"/>
                  <a:alpha val="0"/>
                </a:srgbClr>
              </a:gs>
            </a:gsLst>
            <a:lin ang="1080000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srgbClr val="000000"/>
              </a:solidFill>
              <a:effectLst/>
              <a:uLnTx/>
              <a:uFillTx/>
              <a:latin typeface="Segoe" pitchFamily="34" charset="0"/>
              <a:ea typeface="+mn-ea"/>
              <a:cs typeface="+mn-cs"/>
            </a:endParaRPr>
          </a:p>
        </p:txBody>
      </p:sp>
      <p:pic>
        <p:nvPicPr>
          <p:cNvPr id="7" name="Picture 2" descr="C:\Program Files\Microsoft Resource DVD Artwork\DVD_ART\BoxShots_Logos\MICROSOFT\Microsoft Logo Black.png"/>
          <p:cNvPicPr>
            <a:picLocks noChangeAspect="1" noChangeArrowheads="1"/>
          </p:cNvPicPr>
          <p:nvPr userDrawn="1"/>
        </p:nvPicPr>
        <p:blipFill>
          <a:blip r:embed="rId15" cstate="print"/>
          <a:stretch>
            <a:fillRect/>
          </a:stretch>
        </p:blipFill>
        <p:spPr bwMode="auto">
          <a:xfrm>
            <a:off x="8097570" y="6537159"/>
            <a:ext cx="867253" cy="144456"/>
          </a:xfrm>
          <a:prstGeom prst="rect">
            <a:avLst/>
          </a:prstGeom>
          <a:noFill/>
        </p:spPr>
      </p:pic>
      <p:pic>
        <p:nvPicPr>
          <p:cNvPr id="9" name="Picture 8" descr="windows 7 rev h.png"/>
          <p:cNvPicPr>
            <a:picLocks noChangeAspect="1"/>
          </p:cNvPicPr>
          <p:nvPr userDrawn="1"/>
        </p:nvPicPr>
        <p:blipFill>
          <a:blip r:embed="rId16" cstate="print"/>
          <a:stretch>
            <a:fillRect/>
          </a:stretch>
        </p:blipFill>
        <p:spPr>
          <a:xfrm>
            <a:off x="76199" y="6477002"/>
            <a:ext cx="1295401" cy="204615"/>
          </a:xfrm>
          <a:prstGeom prst="rect">
            <a:avLst/>
          </a:prstGeom>
        </p:spPr>
      </p:pic>
      <p:sp>
        <p:nvSpPr>
          <p:cNvPr id="12" name="Slide Number Placeholder 11"/>
          <p:cNvSpPr>
            <a:spLocks noGrp="1"/>
          </p:cNvSpPr>
          <p:nvPr>
            <p:ph type="sldNum" sz="quarter" idx="4"/>
          </p:nvPr>
        </p:nvSpPr>
        <p:spPr>
          <a:xfrm>
            <a:off x="3505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363AB-F1F2-4C9F-AA76-22F6E82A851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2" r:id="rId12"/>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Segoe UI" pitchFamily="34" charset="0"/>
          <a:ea typeface="+mn-ea"/>
          <a:cs typeface="Segoe UI" pitchFamily="34" charset="0"/>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Segoe UI" pitchFamily="34" charset="0"/>
          <a:ea typeface="+mn-ea"/>
          <a:cs typeface="Segoe UI" pitchFamily="34" charset="0"/>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Segoe UI" pitchFamily="34" charset="0"/>
          <a:ea typeface="+mn-ea"/>
          <a:cs typeface="Segoe UI" pitchFamily="34" charset="0"/>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Segoe UI" pitchFamily="34" charset="0"/>
          <a:ea typeface="+mn-ea"/>
          <a:cs typeface="Segoe UI" pitchFamily="34" charset="0"/>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Segoe UI" pitchFamily="34" charset="0"/>
          <a:ea typeface="+mn-ea"/>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bright="-7000"/>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9" cstate="print"/>
          <a:srcRect b="10453"/>
          <a:stretch>
            <a:fillRect/>
          </a:stretch>
        </p:blipFill>
        <p:spPr>
          <a:xfrm>
            <a:off x="0" y="1299706"/>
            <a:ext cx="9144000" cy="5558295"/>
          </a:xfrm>
          <a:prstGeom prst="rect">
            <a:avLst/>
          </a:prstGeom>
        </p:spPr>
      </p:pic>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17512" y="1905001"/>
            <a:ext cx="85740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3" r:id="rId2"/>
    <p:sldLayoutId id="2147483724" r:id="rId3"/>
    <p:sldLayoutId id="2147483725" r:id="rId4"/>
    <p:sldLayoutId id="2147483726" r:id="rId5"/>
    <p:sldLayoutId id="2147483727" r:id="rId6"/>
  </p:sldLayoutIdLst>
  <p:transition>
    <p:fade/>
  </p:transition>
  <p:hf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Windows 7 Training</a:t>
            </a:r>
            <a:endParaRPr lang="en-US" dirty="0"/>
          </a:p>
        </p:txBody>
      </p:sp>
      <p:sp>
        <p:nvSpPr>
          <p:cNvPr id="3" name="Subtitle 2"/>
          <p:cNvSpPr>
            <a:spLocks noGrp="1"/>
          </p:cNvSpPr>
          <p:nvPr>
            <p:ph type="subTitle" idx="1"/>
          </p:nvPr>
        </p:nvSpPr>
        <p:spPr/>
        <p:txBody>
          <a:bodyPr/>
          <a:lstStyle/>
          <a:p>
            <a:endParaRPr lang="en-US"/>
          </a:p>
        </p:txBody>
      </p:sp>
      <p:pic>
        <p:nvPicPr>
          <p:cNvPr id="4" name="Picture 3" descr="dpelogo.png"/>
          <p:cNvPicPr>
            <a:picLocks noChangeAspect="1"/>
          </p:cNvPicPr>
          <p:nvPr/>
        </p:nvPicPr>
        <p:blipFill>
          <a:blip r:embed="rId3" cstate="print"/>
          <a:stretch>
            <a:fillRect/>
          </a:stretch>
        </p:blipFill>
        <p:spPr>
          <a:xfrm>
            <a:off x="4298856" y="4929198"/>
            <a:ext cx="4382685" cy="1128874"/>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Exposing Performance Counters</a:t>
            </a:r>
            <a:endParaRPr lang="en-US" dirty="0">
              <a:solidFill>
                <a:schemeClr val="tx2"/>
              </a:solidFill>
            </a:endParaRPr>
          </a:p>
        </p:txBody>
      </p:sp>
      <p:sp>
        <p:nvSpPr>
          <p:cNvPr id="6" name="Text Placeholder 5"/>
          <p:cNvSpPr>
            <a:spLocks noGrp="1"/>
          </p:cNvSpPr>
          <p:nvPr>
            <p:ph type="body" sz="quarter" idx="10"/>
          </p:nvPr>
        </p:nvSpPr>
        <p:spPr>
          <a:xfrm>
            <a:off x="381000" y="1411552"/>
            <a:ext cx="8382000" cy="4776692"/>
          </a:xfrm>
        </p:spPr>
        <p:txBody>
          <a:bodyPr/>
          <a:lstStyle/>
          <a:p>
            <a:r>
              <a:rPr lang="en-US" dirty="0" smtClean="0"/>
              <a:t>Native: </a:t>
            </a:r>
          </a:p>
          <a:p>
            <a:pPr lvl="1"/>
            <a:r>
              <a:rPr lang="en-US" dirty="0" smtClean="0"/>
              <a:t>Create a manifest</a:t>
            </a:r>
          </a:p>
          <a:p>
            <a:pPr lvl="1"/>
            <a:r>
              <a:rPr lang="en-US" dirty="0" smtClean="0"/>
              <a:t>Use the CTRPP preprocessing tool</a:t>
            </a:r>
          </a:p>
          <a:p>
            <a:pPr lvl="1"/>
            <a:r>
              <a:rPr lang="en-US" dirty="0" err="1" smtClean="0"/>
              <a:t>PerfAutoInitialize</a:t>
            </a:r>
            <a:endParaRPr lang="en-US" dirty="0" smtClean="0"/>
          </a:p>
          <a:p>
            <a:pPr lvl="1"/>
            <a:r>
              <a:rPr lang="en-US" dirty="0" err="1" smtClean="0"/>
              <a:t>PerfCreateInstance</a:t>
            </a:r>
            <a:endParaRPr lang="en-US" dirty="0" smtClean="0"/>
          </a:p>
          <a:p>
            <a:pPr lvl="1"/>
            <a:r>
              <a:rPr lang="en-US" dirty="0" err="1" smtClean="0"/>
              <a:t>PerfSet</a:t>
            </a:r>
            <a:r>
              <a:rPr lang="en-US" dirty="0" smtClean="0"/>
              <a:t>*Counter*Value</a:t>
            </a:r>
          </a:p>
          <a:p>
            <a:r>
              <a:rPr lang="en-US" dirty="0" smtClean="0"/>
              <a:t>Managed: </a:t>
            </a:r>
            <a:r>
              <a:rPr lang="en-US" dirty="0" err="1" smtClean="0"/>
              <a:t>System.Diagnostics</a:t>
            </a:r>
            <a:r>
              <a:rPr lang="en-US" dirty="0" smtClean="0"/>
              <a:t> namespace</a:t>
            </a:r>
          </a:p>
          <a:p>
            <a:pPr lvl="1"/>
            <a:r>
              <a:rPr lang="en-US" dirty="0" err="1" smtClean="0"/>
              <a:t>PerformanceCounterCategory</a:t>
            </a:r>
            <a:r>
              <a:rPr lang="en-US" dirty="0" smtClean="0"/>
              <a:t> class</a:t>
            </a:r>
          </a:p>
          <a:p>
            <a:pPr lvl="1"/>
            <a:r>
              <a:rPr lang="en-US" dirty="0" err="1" smtClean="0"/>
              <a:t>CounterCreationDataCollection</a:t>
            </a:r>
            <a:r>
              <a:rPr lang="en-US" dirty="0" smtClean="0"/>
              <a:t> class</a:t>
            </a:r>
          </a:p>
          <a:p>
            <a:pPr lvl="1"/>
            <a:r>
              <a:rPr lang="en-US" dirty="0" err="1" smtClean="0"/>
              <a:t>PerformanceCounter</a:t>
            </a:r>
            <a:r>
              <a:rPr lang="en-US" dirty="0" smtClean="0"/>
              <a:t> class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Exposing Performance </a:t>
            </a:r>
            <a:r>
              <a:rPr smtClean="0"/>
              <a:t>Counters</a:t>
            </a:r>
            <a:br>
              <a:rPr smtClean="0"/>
            </a:br>
            <a:r>
              <a:rPr sz="3600" smtClean="0"/>
              <a:t>Managed Code</a:t>
            </a:r>
            <a:endParaRPr lang="en-US" dirty="0"/>
          </a:p>
        </p:txBody>
      </p:sp>
      <p:sp>
        <p:nvSpPr>
          <p:cNvPr id="4" name="Text Placeholder 3"/>
          <p:cNvSpPr>
            <a:spLocks noGrp="1"/>
          </p:cNvSpPr>
          <p:nvPr>
            <p:ph type="body" sz="quarter" idx="10"/>
          </p:nvPr>
        </p:nvSpPr>
        <p:spPr/>
        <p:txBody>
          <a:bodyPr/>
          <a:lstStyle/>
          <a:p>
            <a:endParaRPr lang="en-US" sz="2000" dirty="0" smtClean="0"/>
          </a:p>
          <a:p>
            <a:r>
              <a:rPr lang="en-US" sz="2000" dirty="0" err="1" smtClean="0"/>
              <a:t>var</a:t>
            </a:r>
            <a:r>
              <a:rPr lang="en-US" sz="2000" dirty="0" smtClean="0"/>
              <a:t> counters = new  </a:t>
            </a:r>
            <a:r>
              <a:rPr lang="en-US" sz="2000" dirty="0" err="1" smtClean="0"/>
              <a:t>CounterCreationDataCollection</a:t>
            </a:r>
            <a:r>
              <a:rPr lang="en-US" sz="2000" dirty="0" smtClean="0"/>
              <a:t> ();</a:t>
            </a:r>
          </a:p>
          <a:p>
            <a:r>
              <a:rPr lang="en-US" sz="2000" dirty="0" err="1" smtClean="0"/>
              <a:t>counters.Add</a:t>
            </a:r>
            <a:r>
              <a:rPr lang="en-US" sz="2000" dirty="0" smtClean="0"/>
              <a:t>(new </a:t>
            </a:r>
            <a:r>
              <a:rPr lang="en-US" sz="2000" dirty="0" err="1" smtClean="0"/>
              <a:t>CounterCreationData</a:t>
            </a:r>
            <a:r>
              <a:rPr lang="en-US" sz="2000" dirty="0" smtClean="0"/>
              <a:t>(...));</a:t>
            </a:r>
          </a:p>
          <a:p>
            <a:r>
              <a:rPr lang="en-US" sz="2000" dirty="0" err="1" smtClean="0"/>
              <a:t>PerformanceCounterCategory.Create</a:t>
            </a:r>
            <a:r>
              <a:rPr lang="en-US" sz="2000" dirty="0" smtClean="0"/>
              <a:t>(..., counters);</a:t>
            </a:r>
          </a:p>
          <a:p>
            <a:endParaRPr lang="en-US" sz="2000" dirty="0" smtClean="0"/>
          </a:p>
          <a:p>
            <a:r>
              <a:rPr lang="en-US" sz="2000" dirty="0" smtClean="0"/>
              <a:t>PC instance = new </a:t>
            </a:r>
            <a:r>
              <a:rPr lang="en-US" sz="2000" dirty="0" err="1" smtClean="0"/>
              <a:t>PerformanceCounter</a:t>
            </a:r>
            <a:r>
              <a:rPr lang="en-US" sz="2000" dirty="0" smtClean="0"/>
              <a:t>(...);</a:t>
            </a:r>
          </a:p>
          <a:p>
            <a:r>
              <a:rPr lang="en-US" sz="2000" dirty="0" err="1" smtClean="0"/>
              <a:t>instance.RawValue</a:t>
            </a:r>
            <a:r>
              <a:rPr lang="en-US" sz="2000" dirty="0" smtClean="0"/>
              <a:t> = 128;</a:t>
            </a:r>
            <a:endParaRPr lang="en-US" sz="20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Performance Logs and Alerts</a:t>
            </a:r>
            <a:endParaRPr lang="en-US" dirty="0"/>
          </a:p>
        </p:txBody>
      </p:sp>
      <p:sp>
        <p:nvSpPr>
          <p:cNvPr id="3" name="Text Placeholder 2"/>
          <p:cNvSpPr>
            <a:spLocks noGrp="1"/>
          </p:cNvSpPr>
          <p:nvPr>
            <p:ph type="body" sz="quarter" idx="10"/>
          </p:nvPr>
        </p:nvSpPr>
        <p:spPr/>
        <p:txBody>
          <a:bodyPr/>
          <a:lstStyle/>
          <a:p>
            <a:r>
              <a:rPr lang="en-US" dirty="0" smtClean="0"/>
              <a:t>Performance counters can be logged in various formats</a:t>
            </a:r>
          </a:p>
          <a:p>
            <a:r>
              <a:rPr lang="en-US" dirty="0" smtClean="0"/>
              <a:t>Logs can be exported as templates</a:t>
            </a:r>
          </a:p>
          <a:p>
            <a:r>
              <a:rPr lang="en-US" dirty="0" smtClean="0"/>
              <a:t>Performance information can be queried from remote systems</a:t>
            </a:r>
          </a:p>
          <a:p>
            <a:r>
              <a:rPr lang="en-US" dirty="0" smtClean="0"/>
              <a:t>Alerts can be generated when thresholds are breached</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Performance Counters</a:t>
            </a:r>
            <a:endParaRPr lang="en-US" dirty="0"/>
          </a:p>
        </p:txBody>
      </p:sp>
      <p:sp>
        <p:nvSpPr>
          <p:cNvPr id="5" name="Subtitle 4"/>
          <p:cNvSpPr>
            <a:spLocks noGrp="1"/>
          </p:cNvSpPr>
          <p:nvPr>
            <p:ph type="subTitle" idx="1"/>
          </p:nvPr>
        </p:nvSpPr>
        <p:spPr/>
        <p:txBody>
          <a:bodyPr/>
          <a:lstStyle/>
          <a:p>
            <a:r>
              <a:rPr lang="en-US" dirty="0" smtClean="0"/>
              <a:t>…exporting and viewing custom performance counters</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ETW/Event Log</a:t>
            </a:r>
            <a:br>
              <a:rPr smtClean="0"/>
            </a:br>
            <a:r>
              <a:rPr sz="3600" smtClean="0">
                <a:solidFill>
                  <a:schemeClr val="tx2"/>
                </a:solidFill>
              </a:rPr>
              <a:t>Event Tracing for Windows</a:t>
            </a:r>
            <a:endParaRPr lang="en-US" dirty="0">
              <a:solidFill>
                <a:schemeClr val="tx2"/>
              </a:solidFill>
            </a:endParaRPr>
          </a:p>
        </p:txBody>
      </p:sp>
      <p:sp>
        <p:nvSpPr>
          <p:cNvPr id="3" name="Text Placeholder 2"/>
          <p:cNvSpPr>
            <a:spLocks noGrp="1"/>
          </p:cNvSpPr>
          <p:nvPr>
            <p:ph type="body" sz="quarter" idx="10"/>
          </p:nvPr>
        </p:nvSpPr>
        <p:spPr>
          <a:xfrm>
            <a:off x="381000" y="1411552"/>
            <a:ext cx="8382000" cy="4407360"/>
          </a:xfrm>
        </p:spPr>
        <p:txBody>
          <a:bodyPr/>
          <a:lstStyle/>
          <a:p>
            <a:r>
              <a:rPr lang="en-US" dirty="0" smtClean="0"/>
              <a:t>Always-present, selectively-on logging infrastructure</a:t>
            </a:r>
          </a:p>
          <a:p>
            <a:r>
              <a:rPr lang="en-US" dirty="0" smtClean="0"/>
              <a:t>Custom levels and enabling keywords</a:t>
            </a:r>
          </a:p>
          <a:p>
            <a:r>
              <a:rPr lang="en-US" dirty="0" smtClean="0"/>
              <a:t>Information defined by event templates</a:t>
            </a:r>
            <a:endParaRPr lang="en-US" b="1" i="1" dirty="0" smtClean="0"/>
          </a:p>
          <a:p>
            <a:r>
              <a:rPr lang="en-US" dirty="0" smtClean="0"/>
              <a:t>Access:</a:t>
            </a:r>
          </a:p>
          <a:p>
            <a:pPr lvl="1"/>
            <a:r>
              <a:rPr lang="en-US" dirty="0" smtClean="0"/>
              <a:t>Programmatically (native and managed)</a:t>
            </a:r>
          </a:p>
          <a:p>
            <a:pPr lvl="1"/>
            <a:r>
              <a:rPr lang="en-US" dirty="0" smtClean="0"/>
              <a:t>Script languages (</a:t>
            </a:r>
            <a:r>
              <a:rPr lang="en-US" dirty="0" err="1" smtClean="0"/>
              <a:t>PowerShell</a:t>
            </a:r>
            <a:r>
              <a:rPr lang="en-US" dirty="0" smtClean="0"/>
              <a:t>)</a:t>
            </a:r>
          </a:p>
          <a:p>
            <a:pPr lvl="1"/>
            <a:r>
              <a:rPr lang="en-US" dirty="0" smtClean="0"/>
              <a:t>Command Line tools (</a:t>
            </a:r>
            <a:r>
              <a:rPr lang="en-US" dirty="0" err="1" smtClean="0"/>
              <a:t>tracerpt</a:t>
            </a:r>
            <a:r>
              <a:rPr lang="en-US" dirty="0" smtClean="0"/>
              <a:t>)</a:t>
            </a:r>
          </a:p>
          <a:p>
            <a:pPr lvl="1"/>
            <a:r>
              <a:rPr lang="en-US" dirty="0" smtClean="0"/>
              <a:t>Event Viewer</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95300" y="1371601"/>
          <a:ext cx="8039100" cy="3980064"/>
        </p:xfrm>
        <a:graphic>
          <a:graphicData uri="http://schemas.openxmlformats.org/drawingml/2006/table">
            <a:tbl>
              <a:tblPr firstRow="1" firstCol="1" bandRow="1">
                <a:tableStyleId>{5FD0F851-EC5A-4D38-B0AD-8093EC10F338}</a:tableStyleId>
              </a:tblPr>
              <a:tblGrid>
                <a:gridCol w="2033990"/>
                <a:gridCol w="2518272"/>
                <a:gridCol w="3486838"/>
              </a:tblGrid>
              <a:tr h="505094">
                <a:tc>
                  <a:txBody>
                    <a:bodyPr/>
                    <a:lstStyle/>
                    <a:p>
                      <a:pPr marL="0" marR="0" algn="l">
                        <a:lnSpc>
                          <a:spcPct val="115000"/>
                        </a:lnSpc>
                        <a:spcBef>
                          <a:spcPts val="0"/>
                        </a:spcBef>
                        <a:spcAft>
                          <a:spcPts val="0"/>
                        </a:spcAft>
                      </a:pPr>
                      <a:r>
                        <a:rPr lang="en-US" sz="1600" dirty="0" smtClean="0"/>
                        <a:t>Event</a:t>
                      </a:r>
                      <a:r>
                        <a:rPr lang="en-US" sz="1600" baseline="0" dirty="0" smtClean="0"/>
                        <a:t> Audience</a:t>
                      </a:r>
                      <a:endParaRPr lang="en-US" sz="1600" dirty="0">
                        <a:solidFill>
                          <a:srgbClr val="00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kumimoji="0" lang="en-US" sz="1600" kern="1200" dirty="0" smtClean="0"/>
                        <a:t>Developer; IT Professional</a:t>
                      </a:r>
                      <a:endParaRPr kumimoji="0" lang="en-US" sz="1600" kern="1200" dirty="0">
                        <a:solidFill>
                          <a:schemeClr val="dk1"/>
                        </a:solidFill>
                        <a:latin typeface="+mn-lt"/>
                        <a:ea typeface="+mn-ea"/>
                        <a:cs typeface="+mn-cs"/>
                      </a:endParaRPr>
                    </a:p>
                  </a:txBody>
                  <a:tcPr marL="68580" marR="68580" marT="0" marB="0"/>
                </a:tc>
                <a:tc>
                  <a:txBody>
                    <a:bodyPr/>
                    <a:lstStyle/>
                    <a:p>
                      <a:pPr marL="0" marR="0" algn="l">
                        <a:lnSpc>
                          <a:spcPct val="115000"/>
                        </a:lnSpc>
                        <a:spcBef>
                          <a:spcPts val="0"/>
                        </a:spcBef>
                        <a:spcAft>
                          <a:spcPts val="0"/>
                        </a:spcAft>
                      </a:pPr>
                      <a:r>
                        <a:rPr kumimoji="0" lang="en-US" sz="1600" kern="1200" dirty="0" smtClean="0"/>
                        <a:t>System Administrator</a:t>
                      </a:r>
                      <a:endParaRPr kumimoji="0" lang="en-US" sz="1600" kern="1200" dirty="0">
                        <a:solidFill>
                          <a:schemeClr val="dk1"/>
                        </a:solidFill>
                        <a:latin typeface="+mn-lt"/>
                        <a:ea typeface="+mn-ea"/>
                        <a:cs typeface="+mn-cs"/>
                      </a:endParaRPr>
                    </a:p>
                  </a:txBody>
                  <a:tcPr marL="68580" marR="68580" marT="0" marB="0"/>
                </a:tc>
              </a:tr>
              <a:tr h="261353">
                <a:tc>
                  <a:txBody>
                    <a:bodyPr/>
                    <a:lstStyle/>
                    <a:p>
                      <a:pPr marL="0" marR="0" algn="l">
                        <a:lnSpc>
                          <a:spcPct val="115000"/>
                        </a:lnSpc>
                        <a:spcBef>
                          <a:spcPts val="0"/>
                        </a:spcBef>
                        <a:spcAft>
                          <a:spcPts val="0"/>
                        </a:spcAft>
                      </a:pPr>
                      <a:r>
                        <a:rPr lang="en-US" sz="1600" dirty="0" smtClean="0"/>
                        <a:t>Technology</a:t>
                      </a:r>
                      <a:endParaRPr lang="en-US" sz="1600" dirty="0">
                        <a:solidFill>
                          <a:srgbClr val="00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600" dirty="0" smtClean="0"/>
                        <a:t>ETW</a:t>
                      </a:r>
                      <a:endParaRPr lang="en-US" sz="1600" dirty="0">
                        <a:solidFill>
                          <a:srgbClr val="00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600" dirty="0" smtClean="0"/>
                        <a:t>Event Log</a:t>
                      </a:r>
                      <a:endParaRPr lang="en-US" sz="1600" dirty="0">
                        <a:solidFill>
                          <a:srgbClr val="000000"/>
                        </a:solidFill>
                        <a:latin typeface="Calibri"/>
                        <a:ea typeface="Calibri"/>
                        <a:cs typeface="Times New Roman"/>
                      </a:endParaRPr>
                    </a:p>
                  </a:txBody>
                  <a:tcPr marL="68580" marR="68580" marT="0" marB="0"/>
                </a:tc>
              </a:tr>
              <a:tr h="261353">
                <a:tc>
                  <a:txBody>
                    <a:bodyPr/>
                    <a:lstStyle/>
                    <a:p>
                      <a:pPr marL="0" marR="0" algn="l">
                        <a:lnSpc>
                          <a:spcPct val="115000"/>
                        </a:lnSpc>
                        <a:spcBef>
                          <a:spcPts val="0"/>
                        </a:spcBef>
                        <a:spcAft>
                          <a:spcPts val="0"/>
                        </a:spcAft>
                      </a:pPr>
                      <a:r>
                        <a:rPr lang="en-US" sz="1600" dirty="0" smtClean="0"/>
                        <a:t>Event Control</a:t>
                      </a:r>
                      <a:endParaRPr lang="en-US" sz="1600" dirty="0">
                        <a:solidFill>
                          <a:srgbClr val="00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600" dirty="0" smtClean="0"/>
                        <a:t>Manual</a:t>
                      </a:r>
                      <a:endParaRPr lang="en-US" sz="1600" dirty="0">
                        <a:solidFill>
                          <a:srgbClr val="00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600" dirty="0" smtClean="0"/>
                        <a:t>Always On</a:t>
                      </a:r>
                      <a:endParaRPr lang="en-US" sz="1600" dirty="0">
                        <a:solidFill>
                          <a:srgbClr val="000000"/>
                        </a:solidFill>
                        <a:latin typeface="Calibri"/>
                        <a:ea typeface="Calibri"/>
                        <a:cs typeface="Times New Roman"/>
                      </a:endParaRPr>
                    </a:p>
                  </a:txBody>
                  <a:tcPr marL="68580" marR="68580" marT="0" marB="0"/>
                </a:tc>
              </a:tr>
              <a:tr h="375422">
                <a:tc>
                  <a:txBody>
                    <a:bodyPr/>
                    <a:lstStyle/>
                    <a:p>
                      <a:pPr marL="0" marR="0" algn="l">
                        <a:lnSpc>
                          <a:spcPct val="115000"/>
                        </a:lnSpc>
                        <a:spcBef>
                          <a:spcPts val="0"/>
                        </a:spcBef>
                        <a:spcAft>
                          <a:spcPts val="0"/>
                        </a:spcAft>
                      </a:pPr>
                      <a:r>
                        <a:rPr lang="en-US" sz="1600" dirty="0" smtClean="0"/>
                        <a:t>Event Rate</a:t>
                      </a:r>
                      <a:endParaRPr lang="en-US" sz="1600" dirty="0">
                        <a:solidFill>
                          <a:srgbClr val="00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kumimoji="0" lang="en-US" sz="1600" kern="1200" baseline="0" dirty="0" smtClean="0"/>
                        <a:t>High (10^4 / sec)</a:t>
                      </a:r>
                      <a:endParaRPr kumimoji="0" lang="en-US" sz="1600" kern="1200" baseline="0" dirty="0">
                        <a:solidFill>
                          <a:schemeClr val="dk1"/>
                        </a:solidFill>
                        <a:latin typeface="+mn-lt"/>
                        <a:ea typeface="+mn-ea"/>
                        <a:cs typeface="+mn-cs"/>
                      </a:endParaRPr>
                    </a:p>
                  </a:txBody>
                  <a:tcPr marL="68580" marR="68580" marT="0" marB="0"/>
                </a:tc>
                <a:tc>
                  <a:txBody>
                    <a:bodyPr/>
                    <a:lstStyle/>
                    <a:p>
                      <a:pPr marL="0" marR="0" algn="l">
                        <a:lnSpc>
                          <a:spcPct val="115000"/>
                        </a:lnSpc>
                        <a:spcBef>
                          <a:spcPts val="0"/>
                        </a:spcBef>
                        <a:spcAft>
                          <a:spcPts val="0"/>
                        </a:spcAft>
                      </a:pPr>
                      <a:r>
                        <a:rPr kumimoji="0" lang="en-US" sz="1600" kern="1200" baseline="0" dirty="0" smtClean="0"/>
                        <a:t>Medium (10^2 - 10^4 / sec)</a:t>
                      </a:r>
                      <a:endParaRPr kumimoji="0" lang="en-US" sz="1600" kern="1200" baseline="0" dirty="0">
                        <a:solidFill>
                          <a:schemeClr val="dk1"/>
                        </a:solidFill>
                        <a:latin typeface="+mn-lt"/>
                        <a:ea typeface="+mn-ea"/>
                        <a:cs typeface="+mn-cs"/>
                      </a:endParaRPr>
                    </a:p>
                  </a:txBody>
                  <a:tcPr marL="68580" marR="68580" marT="0" marB="0"/>
                </a:tc>
              </a:tr>
              <a:tr h="2482978">
                <a:tc>
                  <a:txBody>
                    <a:bodyPr/>
                    <a:lstStyle/>
                    <a:p>
                      <a:pPr marL="0" marR="0" algn="l">
                        <a:lnSpc>
                          <a:spcPct val="115000"/>
                        </a:lnSpc>
                        <a:spcBef>
                          <a:spcPts val="0"/>
                        </a:spcBef>
                        <a:spcAft>
                          <a:spcPts val="0"/>
                        </a:spcAft>
                      </a:pPr>
                      <a:r>
                        <a:rPr lang="en-US" sz="1600" dirty="0" smtClean="0"/>
                        <a:t>Features</a:t>
                      </a:r>
                      <a:endParaRPr lang="en-US" sz="1600" dirty="0">
                        <a:solidFill>
                          <a:srgbClr val="00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buFont typeface="Arial" pitchFamily="34" charset="0"/>
                        <a:buChar char="•"/>
                      </a:pPr>
                      <a:r>
                        <a:rPr lang="en-US" sz="1600" dirty="0" smtClean="0"/>
                        <a:t> Declaratively </a:t>
                      </a:r>
                      <a:br>
                        <a:rPr lang="en-US" sz="1600" dirty="0" smtClean="0"/>
                      </a:br>
                      <a:r>
                        <a:rPr lang="en-US" sz="1600" dirty="0" smtClean="0"/>
                        <a:t>   defined in</a:t>
                      </a:r>
                      <a:r>
                        <a:rPr lang="en-US" sz="1600" baseline="0" dirty="0" smtClean="0"/>
                        <a:t> manifests</a:t>
                      </a:r>
                      <a:endParaRPr lang="en-US" sz="1600" dirty="0" smtClean="0"/>
                    </a:p>
                    <a:p>
                      <a:pPr marL="0" marR="0" algn="l">
                        <a:lnSpc>
                          <a:spcPct val="115000"/>
                        </a:lnSpc>
                        <a:spcBef>
                          <a:spcPts val="0"/>
                        </a:spcBef>
                        <a:spcAft>
                          <a:spcPts val="0"/>
                        </a:spcAft>
                        <a:buFont typeface="Arial" pitchFamily="34" charset="0"/>
                        <a:buChar char="•"/>
                      </a:pPr>
                      <a:r>
                        <a:rPr lang="en-US" sz="1600" dirty="0" smtClean="0"/>
                        <a:t> Programmatic</a:t>
                      </a:r>
                      <a:br>
                        <a:rPr lang="en-US" sz="1600" dirty="0" smtClean="0"/>
                      </a:br>
                      <a:r>
                        <a:rPr lang="en-US" sz="1600" dirty="0" smtClean="0"/>
                        <a:t>  </a:t>
                      </a:r>
                      <a:r>
                        <a:rPr lang="en-US" sz="1600" baseline="0" dirty="0" smtClean="0"/>
                        <a:t> </a:t>
                      </a:r>
                      <a:r>
                        <a:rPr lang="en-US" sz="1600" dirty="0" smtClean="0"/>
                        <a:t>Consumption</a:t>
                      </a:r>
                    </a:p>
                    <a:p>
                      <a:pPr marL="0" marR="0" algn="l">
                        <a:lnSpc>
                          <a:spcPct val="115000"/>
                        </a:lnSpc>
                        <a:spcBef>
                          <a:spcPts val="0"/>
                        </a:spcBef>
                        <a:spcAft>
                          <a:spcPts val="0"/>
                        </a:spcAft>
                        <a:buFont typeface="Arial" pitchFamily="34" charset="0"/>
                        <a:buChar char="•"/>
                      </a:pPr>
                      <a:r>
                        <a:rPr lang="en-US" sz="1600" dirty="0" smtClean="0"/>
                        <a:t> Discoverability</a:t>
                      </a:r>
                      <a:endParaRPr lang="en-US" sz="1600" baseline="0" dirty="0" smtClean="0"/>
                    </a:p>
                    <a:p>
                      <a:pPr marL="0" marR="0" algn="l">
                        <a:lnSpc>
                          <a:spcPct val="115000"/>
                        </a:lnSpc>
                        <a:spcBef>
                          <a:spcPts val="0"/>
                        </a:spcBef>
                        <a:spcAft>
                          <a:spcPts val="0"/>
                        </a:spcAft>
                        <a:buFont typeface="Arial" pitchFamily="34" charset="0"/>
                        <a:buChar char="•"/>
                      </a:pPr>
                      <a:r>
                        <a:rPr lang="en-US" sz="1600" baseline="0" dirty="0" smtClean="0"/>
                        <a:t> Localizable Strings</a:t>
                      </a:r>
                    </a:p>
                    <a:p>
                      <a:pPr marL="0" marR="0" algn="l">
                        <a:lnSpc>
                          <a:spcPct val="115000"/>
                        </a:lnSpc>
                        <a:spcBef>
                          <a:spcPts val="0"/>
                        </a:spcBef>
                        <a:spcAft>
                          <a:spcPts val="0"/>
                        </a:spcAft>
                        <a:buFont typeface="Arial" pitchFamily="34" charset="0"/>
                        <a:buChar char="•"/>
                      </a:pPr>
                      <a:r>
                        <a:rPr lang="en-US" sz="1600" baseline="0" dirty="0" smtClean="0"/>
                        <a:t> Flexible Data Model</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endParaRPr kumimoji="0" lang="en-US" sz="1600" kern="1200" baseline="0" dirty="0" smtClean="0">
                        <a:solidFill>
                          <a:srgbClr val="000000"/>
                        </a:solidFill>
                        <a:latin typeface="+mn-lt"/>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None/>
                        <a:tabLst/>
                        <a:defRPr/>
                      </a:pPr>
                      <a:r>
                        <a:rPr lang="en-US" sz="1600" i="1" baseline="0" dirty="0" smtClean="0"/>
                        <a:t>Same Features of ETW plus:</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600" baseline="0" dirty="0" smtClean="0"/>
                        <a:t> Remote Collection</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600" baseline="0" dirty="0" smtClean="0"/>
                        <a:t> Data Query Support</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600" baseline="0" dirty="0" smtClean="0"/>
                        <a:t> Admin Focused Tools</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600" baseline="0" dirty="0" smtClean="0"/>
                        <a:t> Centralized event logs</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kumimoji="0" lang="en-US" sz="1600" kern="1200" baseline="0" dirty="0" smtClean="0"/>
                        <a:t> Reduced logging rate</a:t>
                      </a:r>
                    </a:p>
                    <a:p>
                      <a:pPr marL="0" marR="0" indent="0" algn="l" defTabSz="914400" rtl="0" eaLnBrk="1" fontAlgn="auto" latinLnBrk="0" hangingPunct="1">
                        <a:lnSpc>
                          <a:spcPct val="115000"/>
                        </a:lnSpc>
                        <a:spcBef>
                          <a:spcPts val="0"/>
                        </a:spcBef>
                        <a:spcAft>
                          <a:spcPts val="0"/>
                        </a:spcAft>
                        <a:buClrTx/>
                        <a:buSzTx/>
                        <a:buFont typeface="Arial" pitchFamily="34" charset="0"/>
                        <a:buNone/>
                        <a:tabLst/>
                        <a:defRPr/>
                      </a:pPr>
                      <a:endParaRPr lang="en-US" sz="1600" baseline="0" dirty="0" smtClean="0"/>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endParaRPr lang="en-US" sz="1600" dirty="0">
                        <a:solidFill>
                          <a:srgbClr val="000000"/>
                        </a:solidFill>
                        <a:latin typeface="Calibri"/>
                        <a:ea typeface="Calibri"/>
                        <a:cs typeface="Times New Roman"/>
                      </a:endParaRPr>
                    </a:p>
                  </a:txBody>
                  <a:tcPr marL="68580" marR="68580" marT="0" marB="0"/>
                </a:tc>
              </a:tr>
            </a:tbl>
          </a:graphicData>
        </a:graphic>
      </p:graphicFrame>
      <p:sp>
        <p:nvSpPr>
          <p:cNvPr id="2" name="Title 1"/>
          <p:cNvSpPr>
            <a:spLocks noGrp="1"/>
          </p:cNvSpPr>
          <p:nvPr>
            <p:ph type="title"/>
          </p:nvPr>
        </p:nvSpPr>
        <p:spPr/>
        <p:txBody>
          <a:bodyPr/>
          <a:lstStyle/>
          <a:p>
            <a:r>
              <a:rPr lang="en-US" dirty="0" smtClean="0"/>
              <a:t>Windows Event Overview</a:t>
            </a:r>
            <a:endParaRPr lang="en-US" dirty="0"/>
          </a:p>
        </p:txBody>
      </p:sp>
      <p:sp>
        <p:nvSpPr>
          <p:cNvPr id="8" name="Rectangular Callout 7"/>
          <p:cNvSpPr/>
          <p:nvPr/>
        </p:nvSpPr>
        <p:spPr>
          <a:xfrm>
            <a:off x="3657600" y="5410200"/>
            <a:ext cx="4572000" cy="381000"/>
          </a:xfrm>
          <a:prstGeom prst="wedgeRectCallout">
            <a:avLst>
              <a:gd name="adj1" fmla="val -20677"/>
              <a:gd name="adj2" fmla="val -113496"/>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Common API Set and Development Model</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Event Architecture</a:t>
            </a:r>
            <a:endParaRPr lang="en-US" dirty="0"/>
          </a:p>
        </p:txBody>
      </p:sp>
      <p:sp>
        <p:nvSpPr>
          <p:cNvPr id="3" name="Text Placeholder 2"/>
          <p:cNvSpPr>
            <a:spLocks noGrp="1"/>
          </p:cNvSpPr>
          <p:nvPr>
            <p:ph type="body" sz="quarter" idx="10"/>
          </p:nvPr>
        </p:nvSpPr>
        <p:spPr>
          <a:xfrm>
            <a:off x="381000" y="1411552"/>
            <a:ext cx="8382000" cy="4259628"/>
          </a:xfrm>
        </p:spPr>
        <p:txBody>
          <a:bodyPr/>
          <a:lstStyle/>
          <a:p>
            <a:r>
              <a:rPr lang="en-US" b="1" i="1" dirty="0" smtClean="0"/>
              <a:t>Providers</a:t>
            </a:r>
            <a:r>
              <a:rPr lang="en-US" dirty="0" smtClean="0"/>
              <a:t> define events and register with the ETW/Event Log infrastructure</a:t>
            </a:r>
          </a:p>
          <a:p>
            <a:pPr lvl="1"/>
            <a:r>
              <a:rPr lang="en-US" dirty="0" smtClean="0"/>
              <a:t>Manifest files define events that can be generated, log levels, templates etc.</a:t>
            </a:r>
          </a:p>
          <a:p>
            <a:r>
              <a:rPr lang="en-US" b="1" i="1" dirty="0" smtClean="0"/>
              <a:t>Controllers</a:t>
            </a:r>
            <a:r>
              <a:rPr lang="en-US" dirty="0" smtClean="0"/>
              <a:t> start and stop tracing sessions</a:t>
            </a:r>
          </a:p>
          <a:p>
            <a:r>
              <a:rPr lang="en-US" b="1" i="1" dirty="0" smtClean="0"/>
              <a:t>Consumers</a:t>
            </a:r>
            <a:r>
              <a:rPr lang="en-US" dirty="0" smtClean="0"/>
              <a:t> subscribe to receive events in real-time or from an existing log file</a:t>
            </a:r>
          </a:p>
          <a:p>
            <a:r>
              <a:rPr lang="en-US" dirty="0" smtClean="0"/>
              <a:t>Providers write events to the log if it is enabled</a:t>
            </a:r>
          </a:p>
        </p:txBody>
      </p:sp>
      <p:sp>
        <p:nvSpPr>
          <p:cNvPr id="4" name="TextBox 3"/>
          <p:cNvSpPr txBox="1"/>
          <p:nvPr/>
        </p:nvSpPr>
        <p:spPr>
          <a:xfrm>
            <a:off x="876300" y="5715000"/>
            <a:ext cx="739140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dirty="0" smtClean="0"/>
              <a:t>Providers are automatically enabled to the Event Log if they log to channels.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Descriptor</a:t>
            </a:r>
            <a:endParaRPr lang="he-IL" dirty="0"/>
          </a:p>
        </p:txBody>
      </p:sp>
      <p:sp>
        <p:nvSpPr>
          <p:cNvPr id="3" name="Text Placeholder 2"/>
          <p:cNvSpPr>
            <a:spLocks noGrp="1"/>
          </p:cNvSpPr>
          <p:nvPr>
            <p:ph type="body" sz="quarter" idx="10"/>
          </p:nvPr>
        </p:nvSpPr>
        <p:spPr/>
        <p:txBody>
          <a:bodyPr/>
          <a:lstStyle/>
          <a:p>
            <a:r>
              <a:rPr lang="en-US" dirty="0" err="1" smtClean="0"/>
              <a:t>typedef</a:t>
            </a:r>
            <a:r>
              <a:rPr lang="en-US" dirty="0" smtClean="0"/>
              <a:t> </a:t>
            </a:r>
            <a:r>
              <a:rPr lang="en-US" dirty="0" err="1" smtClean="0"/>
              <a:t>struct</a:t>
            </a:r>
            <a:r>
              <a:rPr lang="en-US" dirty="0" smtClean="0"/>
              <a:t> _EVENT_DESCRIPTOR {</a:t>
            </a:r>
          </a:p>
          <a:p>
            <a:r>
              <a:rPr lang="en-US" dirty="0" smtClean="0"/>
              <a:t>    USHORT Id;</a:t>
            </a:r>
          </a:p>
          <a:p>
            <a:r>
              <a:rPr lang="en-US" dirty="0" smtClean="0"/>
              <a:t>    UCHAR Version;</a:t>
            </a:r>
          </a:p>
          <a:p>
            <a:r>
              <a:rPr lang="en-US" dirty="0" smtClean="0"/>
              <a:t>    UCHAR Channel;</a:t>
            </a:r>
          </a:p>
          <a:p>
            <a:r>
              <a:rPr lang="en-US" dirty="0" smtClean="0"/>
              <a:t>    UCHAR Level;</a:t>
            </a:r>
          </a:p>
          <a:p>
            <a:r>
              <a:rPr lang="en-US" dirty="0" smtClean="0"/>
              <a:t>    UCHAR </a:t>
            </a:r>
            <a:r>
              <a:rPr lang="en-US" dirty="0" err="1" smtClean="0"/>
              <a:t>Opcode</a:t>
            </a:r>
            <a:r>
              <a:rPr lang="en-US" dirty="0" smtClean="0"/>
              <a:t>;</a:t>
            </a:r>
          </a:p>
          <a:p>
            <a:r>
              <a:rPr lang="en-US" dirty="0" smtClean="0"/>
              <a:t>    USHORT Task;</a:t>
            </a:r>
          </a:p>
          <a:p>
            <a:r>
              <a:rPr lang="en-US" dirty="0" smtClean="0"/>
              <a:t>    ULONGLONG Keyword;</a:t>
            </a:r>
          </a:p>
          <a:p>
            <a:r>
              <a:rPr lang="en-US" dirty="0" smtClean="0"/>
              <a:t>} EVENT_DESCRIPTOR, *PEVENT_DESCRIPTOR;</a:t>
            </a:r>
            <a:endParaRPr lang="he-IL"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Anatomy</a:t>
            </a:r>
            <a:endParaRPr lang="he-IL" dirty="0"/>
          </a:p>
        </p:txBody>
      </p:sp>
      <p:sp>
        <p:nvSpPr>
          <p:cNvPr id="4" name="Text Placeholder 3"/>
          <p:cNvSpPr>
            <a:spLocks noGrp="1"/>
          </p:cNvSpPr>
          <p:nvPr>
            <p:ph type="body" sz="quarter" idx="10"/>
          </p:nvPr>
        </p:nvSpPr>
        <p:spPr>
          <a:xfrm>
            <a:off x="381000" y="1066800"/>
            <a:ext cx="8382000" cy="5496889"/>
          </a:xfrm>
        </p:spPr>
        <p:txBody>
          <a:bodyPr/>
          <a:lstStyle/>
          <a:p>
            <a:r>
              <a:rPr lang="en-US" dirty="0" smtClean="0"/>
              <a:t>Id - uniquely identify an event in a provider</a:t>
            </a:r>
          </a:p>
          <a:p>
            <a:pPr lvl="1"/>
            <a:r>
              <a:rPr lang="en-US" dirty="0" smtClean="0"/>
              <a:t>Event Id + Provider Id (</a:t>
            </a:r>
            <a:r>
              <a:rPr lang="en-US" dirty="0" err="1" smtClean="0"/>
              <a:t>Guid</a:t>
            </a:r>
            <a:r>
              <a:rPr lang="en-US" dirty="0" smtClean="0"/>
              <a:t>) =&gt; Manifest Id</a:t>
            </a:r>
          </a:p>
          <a:p>
            <a:r>
              <a:rPr lang="en-US" dirty="0" smtClean="0"/>
              <a:t>Version – May changed in future releases</a:t>
            </a:r>
          </a:p>
          <a:p>
            <a:r>
              <a:rPr lang="en-US" dirty="0" smtClean="0"/>
              <a:t>Channel  - grouping of events</a:t>
            </a:r>
          </a:p>
          <a:p>
            <a:r>
              <a:rPr lang="en-US" dirty="0" smtClean="0"/>
              <a:t>Level - enable filtering based on the severity </a:t>
            </a:r>
          </a:p>
          <a:p>
            <a:r>
              <a:rPr lang="en-US" dirty="0" smtClean="0"/>
              <a:t>Keywords - indicate sub-components in a provider </a:t>
            </a:r>
            <a:endParaRPr lang="he-IL" dirty="0" smtClean="0"/>
          </a:p>
          <a:p>
            <a:r>
              <a:rPr lang="en-US" dirty="0" err="1" smtClean="0"/>
              <a:t>Opcode</a:t>
            </a:r>
            <a:r>
              <a:rPr lang="en-US" dirty="0" smtClean="0"/>
              <a:t> - the specific operation being performed </a:t>
            </a:r>
          </a:p>
          <a:p>
            <a:r>
              <a:rPr lang="en-US" dirty="0" smtClean="0"/>
              <a:t>Task - specifies a common logical component or task being instrumented</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Anatomy</a:t>
            </a:r>
            <a:endParaRPr lang="he-IL" dirty="0"/>
          </a:p>
        </p:txBody>
      </p:sp>
      <p:sp>
        <p:nvSpPr>
          <p:cNvPr id="3" name="Text Placeholder 2"/>
          <p:cNvSpPr>
            <a:spLocks noGrp="1"/>
          </p:cNvSpPr>
          <p:nvPr>
            <p:ph type="body" sz="quarter" idx="10"/>
          </p:nvPr>
        </p:nvSpPr>
        <p:spPr>
          <a:xfrm>
            <a:off x="381000" y="1411552"/>
            <a:ext cx="8382000" cy="2215991"/>
          </a:xfrm>
        </p:spPr>
        <p:txBody>
          <a:bodyPr/>
          <a:lstStyle/>
          <a:p>
            <a:r>
              <a:rPr lang="en-US" dirty="0" smtClean="0"/>
              <a:t>For example, the Windows kernel provider groups all file I/O operation events into a "</a:t>
            </a:r>
            <a:r>
              <a:rPr lang="en-US" dirty="0" err="1" smtClean="0"/>
              <a:t>FileIO</a:t>
            </a:r>
            <a:r>
              <a:rPr lang="en-US" dirty="0" smtClean="0"/>
              <a:t>" task. </a:t>
            </a:r>
            <a:r>
              <a:rPr lang="en-US" dirty="0" err="1" smtClean="0"/>
              <a:t>Opcode</a:t>
            </a:r>
            <a:r>
              <a:rPr lang="en-US" dirty="0" smtClean="0"/>
              <a:t> indicates what the operation was, such as Create, Open, Read, and Write</a:t>
            </a:r>
            <a:endParaRPr lang="he-IL"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Instrumentation and Performance</a:t>
            </a:r>
            <a:endParaRPr lang="en-US" dirty="0"/>
          </a:p>
        </p:txBody>
      </p:sp>
      <p:sp>
        <p:nvSpPr>
          <p:cNvPr id="3" name="Subtitle 2"/>
          <p:cNvSpPr>
            <a:spLocks noGrp="1"/>
          </p:cNvSpPr>
          <p:nvPr>
            <p:ph type="subTitle" idx="1"/>
          </p:nvPr>
        </p:nvSpPr>
        <p:spPr/>
        <p:txBody>
          <a:bodyPr/>
          <a:lstStyle/>
          <a:p>
            <a:r>
              <a:rPr lang="en-US" dirty="0" smtClean="0"/>
              <a:t>Name</a:t>
            </a:r>
          </a:p>
          <a:p>
            <a:r>
              <a:rPr lang="en-US" dirty="0" smtClean="0"/>
              <a:t>Title</a:t>
            </a:r>
          </a:p>
          <a:p>
            <a:r>
              <a:rPr lang="en-US"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Channels</a:t>
            </a:r>
            <a:endParaRPr lang="he-IL" dirty="0"/>
          </a:p>
        </p:txBody>
      </p:sp>
      <p:sp>
        <p:nvSpPr>
          <p:cNvPr id="3" name="Text Placeholder 2"/>
          <p:cNvSpPr>
            <a:spLocks noGrp="1"/>
          </p:cNvSpPr>
          <p:nvPr>
            <p:ph type="body" sz="quarter" idx="10"/>
          </p:nvPr>
        </p:nvSpPr>
        <p:spPr>
          <a:xfrm>
            <a:off x="381000" y="1411552"/>
            <a:ext cx="8382000" cy="4813625"/>
          </a:xfrm>
        </p:spPr>
        <p:txBody>
          <a:bodyPr/>
          <a:lstStyle/>
          <a:p>
            <a:r>
              <a:rPr lang="en-US" dirty="0" smtClean="0"/>
              <a:t>Defines a group of events for a target audience</a:t>
            </a:r>
          </a:p>
          <a:p>
            <a:r>
              <a:rPr lang="en-US" dirty="0" smtClean="0"/>
              <a:t>A channel belongs to one of the four types:</a:t>
            </a:r>
          </a:p>
          <a:p>
            <a:pPr lvl="1"/>
            <a:r>
              <a:rPr lang="en-US" dirty="0" smtClean="0"/>
              <a:t>Admin </a:t>
            </a:r>
          </a:p>
          <a:p>
            <a:pPr lvl="2"/>
            <a:r>
              <a:rPr lang="en-US" dirty="0" smtClean="0"/>
              <a:t>Target the Admin </a:t>
            </a:r>
          </a:p>
          <a:p>
            <a:pPr lvl="2"/>
            <a:r>
              <a:rPr lang="en-US" dirty="0" smtClean="0"/>
              <a:t>Goes to event log</a:t>
            </a:r>
          </a:p>
          <a:p>
            <a:pPr lvl="1"/>
            <a:r>
              <a:rPr lang="en-US" dirty="0" smtClean="0"/>
              <a:t>Operational</a:t>
            </a:r>
          </a:p>
          <a:p>
            <a:pPr lvl="2"/>
            <a:r>
              <a:rPr lang="en-US" dirty="0" smtClean="0"/>
              <a:t>Targeted at high-level monitoring tools</a:t>
            </a:r>
          </a:p>
          <a:p>
            <a:pPr lvl="2"/>
            <a:r>
              <a:rPr lang="en-US" dirty="0" smtClean="0"/>
              <a:t>Offer more detailed context</a:t>
            </a:r>
          </a:p>
          <a:p>
            <a:pPr lvl="2"/>
            <a:r>
              <a:rPr lang="en-US" dirty="0" smtClean="0"/>
              <a:t>more frequent than admin channel events</a:t>
            </a:r>
          </a:p>
          <a:p>
            <a:pPr lvl="2"/>
            <a:r>
              <a:rPr lang="en-US" dirty="0" smtClean="0"/>
              <a:t>Goes to event log</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Channels</a:t>
            </a:r>
            <a:endParaRPr lang="he-IL" dirty="0"/>
          </a:p>
        </p:txBody>
      </p:sp>
      <p:sp>
        <p:nvSpPr>
          <p:cNvPr id="3" name="Text Placeholder 2"/>
          <p:cNvSpPr>
            <a:spLocks noGrp="1"/>
          </p:cNvSpPr>
          <p:nvPr>
            <p:ph type="body" sz="quarter" idx="10"/>
          </p:nvPr>
        </p:nvSpPr>
        <p:spPr>
          <a:xfrm>
            <a:off x="381000" y="1411552"/>
            <a:ext cx="8382000" cy="4345805"/>
          </a:xfrm>
        </p:spPr>
        <p:txBody>
          <a:bodyPr/>
          <a:lstStyle/>
          <a:p>
            <a:pPr lvl="1"/>
            <a:r>
              <a:rPr lang="en-US" dirty="0" smtClean="0"/>
              <a:t>Analytic</a:t>
            </a:r>
          </a:p>
          <a:p>
            <a:pPr lvl="2"/>
            <a:r>
              <a:rPr lang="en-US" dirty="0" smtClean="0"/>
              <a:t>Targeted at expert-level support professionals</a:t>
            </a:r>
          </a:p>
          <a:p>
            <a:pPr lvl="2"/>
            <a:r>
              <a:rPr lang="en-US" dirty="0" smtClean="0"/>
              <a:t>Detailed diagnosis and troubleshooting tools 	</a:t>
            </a:r>
          </a:p>
          <a:p>
            <a:pPr lvl="1"/>
            <a:r>
              <a:rPr lang="en-US" dirty="0" smtClean="0"/>
              <a:t>Debug</a:t>
            </a:r>
          </a:p>
          <a:p>
            <a:pPr lvl="2"/>
            <a:r>
              <a:rPr lang="en-US" dirty="0" smtClean="0"/>
              <a:t>Used for debug messages</a:t>
            </a:r>
          </a:p>
          <a:p>
            <a:pPr lvl="2"/>
            <a:r>
              <a:rPr lang="en-US" dirty="0" smtClean="0"/>
              <a:t>Contains events that are meant to be consumed by developers.</a:t>
            </a:r>
          </a:p>
          <a:p>
            <a:r>
              <a:rPr lang="en-US" dirty="0" smtClean="0"/>
              <a:t>Analytic and debug channel events are not enabled by default</a:t>
            </a:r>
            <a:endParaRPr lang="he-IL" dirty="0" smtClean="0"/>
          </a:p>
          <a:p>
            <a:endParaRPr lang="he-IL"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Manifest</a:t>
            </a:r>
            <a:endParaRPr lang="he-IL" dirty="0"/>
          </a:p>
        </p:txBody>
      </p:sp>
      <p:sp>
        <p:nvSpPr>
          <p:cNvPr id="3" name="Text Placeholder 2"/>
          <p:cNvSpPr>
            <a:spLocks noGrp="1"/>
          </p:cNvSpPr>
          <p:nvPr>
            <p:ph type="body" sz="quarter" idx="10"/>
          </p:nvPr>
        </p:nvSpPr>
        <p:spPr>
          <a:xfrm>
            <a:off x="381000" y="1411552"/>
            <a:ext cx="8382000" cy="3662541"/>
          </a:xfrm>
        </p:spPr>
        <p:txBody>
          <a:bodyPr/>
          <a:lstStyle/>
          <a:p>
            <a:r>
              <a:rPr lang="en-US" dirty="0" smtClean="0"/>
              <a:t>The event descriptors and layouts are specified in the event manifest </a:t>
            </a:r>
          </a:p>
          <a:p>
            <a:r>
              <a:rPr lang="en-US" dirty="0" smtClean="0"/>
              <a:t>Developers write the event manifest when instrumentation is designed</a:t>
            </a:r>
          </a:p>
          <a:p>
            <a:r>
              <a:rPr lang="en-US" dirty="0" smtClean="0"/>
              <a:t>An event manifest is written in XML</a:t>
            </a:r>
          </a:p>
          <a:p>
            <a:pPr lvl="1"/>
            <a:r>
              <a:rPr lang="en-US" dirty="0" smtClean="0"/>
              <a:t>user-defined channels, tasks, </a:t>
            </a:r>
            <a:r>
              <a:rPr lang="en-US" dirty="0" err="1" smtClean="0"/>
              <a:t>opcodes</a:t>
            </a:r>
            <a:r>
              <a:rPr lang="en-US" dirty="0" smtClean="0"/>
              <a:t>, levels, and keywords are specified in appropriate XML tags</a:t>
            </a:r>
            <a:endParaRPr lang="he-IL"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Template</a:t>
            </a:r>
            <a:endParaRPr lang="he-IL" dirty="0"/>
          </a:p>
        </p:txBody>
      </p:sp>
      <p:sp>
        <p:nvSpPr>
          <p:cNvPr id="3" name="Text Placeholder 2"/>
          <p:cNvSpPr>
            <a:spLocks noGrp="1"/>
          </p:cNvSpPr>
          <p:nvPr>
            <p:ph type="body" sz="quarter" idx="10"/>
          </p:nvPr>
        </p:nvSpPr>
        <p:spPr>
          <a:xfrm>
            <a:off x="381000" y="1411552"/>
            <a:ext cx="8382000" cy="3841052"/>
          </a:xfrm>
        </p:spPr>
        <p:txBody>
          <a:bodyPr/>
          <a:lstStyle/>
          <a:p>
            <a:r>
              <a:rPr lang="en-US" dirty="0" smtClean="0"/>
              <a:t>The layout of an event should be specified through a &lt;Template&gt; tag</a:t>
            </a:r>
          </a:p>
          <a:p>
            <a:r>
              <a:rPr lang="en-US" dirty="0" smtClean="0"/>
              <a:t>A template describes user-specified context data that each event includes</a:t>
            </a:r>
          </a:p>
          <a:p>
            <a:r>
              <a:rPr lang="en-US" dirty="0" smtClean="0"/>
              <a:t>The template can define the layout, which may contain individual data fields</a:t>
            </a:r>
          </a:p>
          <a:p>
            <a:pPr lvl="1"/>
            <a:r>
              <a:rPr lang="en-US" dirty="0" smtClean="0"/>
              <a:t>such as integers and strings, or complex data structures such as an array of </a:t>
            </a:r>
            <a:r>
              <a:rPr lang="en-US" dirty="0" err="1" smtClean="0"/>
              <a:t>structs</a:t>
            </a:r>
            <a:endParaRPr lang="he-IL"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Manifest Generator</a:t>
            </a:r>
            <a:r>
              <a:rPr lang="he-IL" dirty="0" smtClean="0"/>
              <a:t> </a:t>
            </a:r>
            <a:r>
              <a:rPr lang="en-US" dirty="0"/>
              <a:t> - </a:t>
            </a:r>
            <a:r>
              <a:rPr lang="en-US" dirty="0" err="1"/>
              <a:t>ecmangen</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143000" y="990600"/>
            <a:ext cx="6858000" cy="54006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5715000" y="3353831"/>
            <a:ext cx="762000" cy="700644"/>
          </a:xfrm>
          <a:prstGeom prst="rect">
            <a:avLst/>
          </a:prstGeom>
          <a:solidFill>
            <a:schemeClr val="accent5">
              <a:lumMod val="60000"/>
              <a:lumOff val="40000"/>
            </a:schemeClr>
          </a:solidFill>
          <a:ln>
            <a:noFill/>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99037" name="Rectangle 29"/>
          <p:cNvSpPr>
            <a:spLocks noGrp="1" noChangeArrowheads="1"/>
          </p:cNvSpPr>
          <p:nvPr>
            <p:ph type="title"/>
          </p:nvPr>
        </p:nvSpPr>
        <p:spPr>
          <a:xfrm>
            <a:off x="381000" y="230189"/>
            <a:ext cx="8382000" cy="1163395"/>
          </a:xfrm>
        </p:spPr>
        <p:txBody>
          <a:bodyPr/>
          <a:lstStyle/>
          <a:p>
            <a:r>
              <a:rPr lang="en-US" dirty="0" smtClean="0"/>
              <a:t>Instrumentation Design Workflow</a:t>
            </a:r>
            <a:br>
              <a:rPr lang="en-US" dirty="0" smtClean="0"/>
            </a:br>
            <a:r>
              <a:rPr sz="3600" smtClean="0">
                <a:solidFill>
                  <a:schemeClr val="tx2"/>
                </a:solidFill>
              </a:rPr>
              <a:t>Five Steps</a:t>
            </a:r>
            <a:endParaRPr lang="en-US" dirty="0">
              <a:solidFill>
                <a:schemeClr val="tx2"/>
              </a:solidFill>
            </a:endParaRPr>
          </a:p>
        </p:txBody>
      </p:sp>
      <p:sp>
        <p:nvSpPr>
          <p:cNvPr id="299010" name="AutoShape 2"/>
          <p:cNvSpPr>
            <a:spLocks noChangeArrowheads="1"/>
          </p:cNvSpPr>
          <p:nvPr/>
        </p:nvSpPr>
        <p:spPr bwMode="auto">
          <a:xfrm>
            <a:off x="171450" y="2603679"/>
            <a:ext cx="742950" cy="381000"/>
          </a:xfrm>
          <a:prstGeom prst="roundRect">
            <a:avLst>
              <a:gd name="adj" fmla="val 16667"/>
            </a:avLst>
          </a:prstGeom>
          <a:ln>
            <a:noFill/>
            <a:headEnd/>
            <a:tailEn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eaLnBrk="1" hangingPunct="1">
              <a:lnSpc>
                <a:spcPct val="100000"/>
              </a:lnSpc>
              <a:spcBef>
                <a:spcPct val="0"/>
              </a:spcBef>
            </a:pPr>
            <a:r>
              <a:rPr lang="en-US" sz="1400" dirty="0">
                <a:effectLst/>
              </a:rPr>
              <a:t>Design</a:t>
            </a:r>
          </a:p>
        </p:txBody>
      </p:sp>
      <p:sp>
        <p:nvSpPr>
          <p:cNvPr id="299040" name="Oval 32"/>
          <p:cNvSpPr>
            <a:spLocks noChangeArrowheads="1"/>
          </p:cNvSpPr>
          <p:nvPr/>
        </p:nvSpPr>
        <p:spPr bwMode="auto">
          <a:xfrm>
            <a:off x="269875" y="1997075"/>
            <a:ext cx="304800" cy="304800"/>
          </a:xfrm>
          <a:prstGeom prst="ellipse">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lnSpc>
                <a:spcPct val="100000"/>
              </a:lnSpc>
              <a:spcBef>
                <a:spcPct val="0"/>
              </a:spcBef>
            </a:pPr>
            <a:r>
              <a:rPr lang="en-US" sz="2000" b="1" dirty="0"/>
              <a:t>1</a:t>
            </a:r>
          </a:p>
        </p:txBody>
      </p:sp>
      <p:sp>
        <p:nvSpPr>
          <p:cNvPr id="299041" name="Text Box 33"/>
          <p:cNvSpPr txBox="1">
            <a:spLocks noChangeArrowheads="1"/>
          </p:cNvSpPr>
          <p:nvPr/>
        </p:nvSpPr>
        <p:spPr bwMode="auto">
          <a:xfrm>
            <a:off x="533400" y="1981200"/>
            <a:ext cx="901209" cy="400110"/>
          </a:xfrm>
          <a:prstGeom prst="rect">
            <a:avLst/>
          </a:prstGeom>
          <a:noFill/>
          <a:ln w="12700" algn="ctr">
            <a:noFill/>
            <a:miter lim="800000"/>
            <a:headEnd/>
            <a:tailEnd/>
          </a:ln>
          <a:effectLst/>
        </p:spPr>
        <p:txBody>
          <a:bodyPr wrap="none">
            <a:spAutoFit/>
          </a:bodyPr>
          <a:lstStyle/>
          <a:p>
            <a:pPr>
              <a:lnSpc>
                <a:spcPct val="100000"/>
              </a:lnSpc>
              <a:spcBef>
                <a:spcPct val="0"/>
              </a:spcBef>
            </a:pPr>
            <a:r>
              <a:rPr lang="en-US" sz="2000" b="1" dirty="0"/>
              <a:t>Design</a:t>
            </a:r>
          </a:p>
        </p:txBody>
      </p:sp>
      <p:grpSp>
        <p:nvGrpSpPr>
          <p:cNvPr id="2" name="Group 51"/>
          <p:cNvGrpSpPr>
            <a:grpSpLocks/>
          </p:cNvGrpSpPr>
          <p:nvPr/>
        </p:nvGrpSpPr>
        <p:grpSpPr bwMode="auto">
          <a:xfrm>
            <a:off x="914399" y="2378075"/>
            <a:ext cx="3498852" cy="1600200"/>
            <a:chOff x="525" y="1632"/>
            <a:chExt cx="2204" cy="1008"/>
          </a:xfrm>
        </p:grpSpPr>
        <p:sp>
          <p:nvSpPr>
            <p:cNvPr id="299011" name="AutoShape 3"/>
            <p:cNvSpPr>
              <a:spLocks noChangeArrowheads="1"/>
            </p:cNvSpPr>
            <p:nvPr/>
          </p:nvSpPr>
          <p:spPr bwMode="auto">
            <a:xfrm>
              <a:off x="717" y="1632"/>
              <a:ext cx="720" cy="528"/>
            </a:xfrm>
            <a:prstGeom prst="roundRect">
              <a:avLst>
                <a:gd name="adj" fmla="val 16667"/>
              </a:avLst>
            </a:prstGeom>
            <a:ln>
              <a:noFill/>
              <a:headEnd/>
              <a:tailEn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eaLnBrk="1" hangingPunct="1">
                <a:lnSpc>
                  <a:spcPct val="100000"/>
                </a:lnSpc>
                <a:spcBef>
                  <a:spcPct val="0"/>
                </a:spcBef>
              </a:pPr>
              <a:r>
                <a:rPr lang="en-US" sz="1200" dirty="0" smtClean="0">
                  <a:effectLst/>
                </a:rPr>
                <a:t>Create</a:t>
              </a:r>
            </a:p>
            <a:p>
              <a:pPr algn="ctr" eaLnBrk="1" hangingPunct="1">
                <a:lnSpc>
                  <a:spcPct val="100000"/>
                </a:lnSpc>
                <a:spcBef>
                  <a:spcPct val="0"/>
                </a:spcBef>
              </a:pPr>
              <a:r>
                <a:rPr lang="en-US" sz="1200" dirty="0" smtClean="0"/>
                <a:t>Instrumentation</a:t>
              </a:r>
            </a:p>
            <a:p>
              <a:pPr algn="ctr" eaLnBrk="1" hangingPunct="1">
                <a:lnSpc>
                  <a:spcPct val="100000"/>
                </a:lnSpc>
                <a:spcBef>
                  <a:spcPct val="0"/>
                </a:spcBef>
              </a:pPr>
              <a:r>
                <a:rPr lang="en-US" sz="1200" dirty="0" smtClean="0">
                  <a:effectLst/>
                </a:rPr>
                <a:t>Manifest</a:t>
              </a:r>
            </a:p>
            <a:p>
              <a:pPr algn="ctr" eaLnBrk="1" hangingPunct="1">
                <a:lnSpc>
                  <a:spcPct val="100000"/>
                </a:lnSpc>
                <a:spcBef>
                  <a:spcPct val="0"/>
                </a:spcBef>
              </a:pPr>
              <a:r>
                <a:rPr lang="en-US" sz="1200" dirty="0" smtClean="0">
                  <a:effectLst/>
                </a:rPr>
                <a:t> (</a:t>
              </a:r>
              <a:r>
                <a:rPr lang="en-US" sz="1200" dirty="0" err="1" smtClean="0">
                  <a:effectLst/>
                </a:rPr>
                <a:t>ECMangen</a:t>
              </a:r>
              <a:r>
                <a:rPr lang="en-US" sz="1200" dirty="0" smtClean="0">
                  <a:effectLst/>
                </a:rPr>
                <a:t>)</a:t>
              </a:r>
              <a:endParaRPr lang="en-US" sz="1200" dirty="0">
                <a:effectLst/>
              </a:endParaRPr>
            </a:p>
          </p:txBody>
        </p:sp>
        <p:sp>
          <p:nvSpPr>
            <p:cNvPr id="299015" name="AutoShape 7"/>
            <p:cNvSpPr>
              <a:spLocks noChangeArrowheads="1"/>
            </p:cNvSpPr>
            <p:nvPr/>
          </p:nvSpPr>
          <p:spPr bwMode="auto">
            <a:xfrm>
              <a:off x="1629" y="1632"/>
              <a:ext cx="576" cy="528"/>
            </a:xfrm>
            <a:prstGeom prst="foldedCorner">
              <a:avLst>
                <a:gd name="adj" fmla="val 12500"/>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hangingPunct="1">
                <a:lnSpc>
                  <a:spcPct val="100000"/>
                </a:lnSpc>
                <a:spcBef>
                  <a:spcPct val="0"/>
                </a:spcBef>
              </a:pPr>
              <a:r>
                <a:rPr lang="en-US" sz="1400" dirty="0" smtClean="0">
                  <a:solidFill>
                    <a:srgbClr val="000066"/>
                  </a:solidFill>
                  <a:effectLst/>
                </a:rPr>
                <a:t>XML </a:t>
              </a:r>
            </a:p>
            <a:p>
              <a:pPr algn="ctr" eaLnBrk="1" hangingPunct="1">
                <a:lnSpc>
                  <a:spcPct val="100000"/>
                </a:lnSpc>
                <a:spcBef>
                  <a:spcPct val="0"/>
                </a:spcBef>
              </a:pPr>
              <a:r>
                <a:rPr lang="en-US" sz="1400" dirty="0" smtClean="0">
                  <a:solidFill>
                    <a:srgbClr val="000066"/>
                  </a:solidFill>
                  <a:effectLst/>
                </a:rPr>
                <a:t>Manifest</a:t>
              </a:r>
              <a:endParaRPr lang="en-US" sz="1400" dirty="0">
                <a:solidFill>
                  <a:srgbClr val="000066"/>
                </a:solidFill>
                <a:effectLst/>
              </a:endParaRPr>
            </a:p>
          </p:txBody>
        </p:sp>
        <p:cxnSp>
          <p:nvCxnSpPr>
            <p:cNvPr id="299021" name="AutoShape 13"/>
            <p:cNvCxnSpPr>
              <a:cxnSpLocks noChangeShapeType="1"/>
              <a:stCxn id="299010" idx="3"/>
              <a:endCxn id="299011" idx="1"/>
            </p:cNvCxnSpPr>
            <p:nvPr/>
          </p:nvCxnSpPr>
          <p:spPr bwMode="auto">
            <a:xfrm>
              <a:off x="525" y="1894"/>
              <a:ext cx="192" cy="2"/>
            </a:xfrm>
            <a:prstGeom prst="straightConnector1">
              <a:avLst/>
            </a:prstGeom>
            <a:noFill/>
            <a:ln w="38100">
              <a:solidFill>
                <a:schemeClr val="tx1"/>
              </a:solidFill>
              <a:round/>
              <a:headEnd/>
              <a:tailEnd type="triangle" w="med" len="med"/>
            </a:ln>
            <a:effectLst/>
          </p:spPr>
        </p:cxnSp>
        <p:cxnSp>
          <p:nvCxnSpPr>
            <p:cNvPr id="299022" name="AutoShape 14"/>
            <p:cNvCxnSpPr>
              <a:cxnSpLocks noChangeShapeType="1"/>
              <a:stCxn id="299011" idx="3"/>
              <a:endCxn id="299015" idx="1"/>
            </p:cNvCxnSpPr>
            <p:nvPr/>
          </p:nvCxnSpPr>
          <p:spPr bwMode="auto">
            <a:xfrm>
              <a:off x="1437" y="1896"/>
              <a:ext cx="192" cy="1"/>
            </a:xfrm>
            <a:prstGeom prst="straightConnector1">
              <a:avLst/>
            </a:prstGeom>
            <a:noFill/>
            <a:ln w="38100">
              <a:solidFill>
                <a:schemeClr val="tx1"/>
              </a:solidFill>
              <a:round/>
              <a:headEnd/>
              <a:tailEnd type="triangle" w="med" len="med"/>
            </a:ln>
            <a:effectLst/>
          </p:spPr>
        </p:cxnSp>
        <p:sp>
          <p:nvSpPr>
            <p:cNvPr id="299042" name="Oval 34"/>
            <p:cNvSpPr>
              <a:spLocks noChangeArrowheads="1"/>
            </p:cNvSpPr>
            <p:nvPr/>
          </p:nvSpPr>
          <p:spPr bwMode="auto">
            <a:xfrm>
              <a:off x="1344" y="2208"/>
              <a:ext cx="192" cy="192"/>
            </a:xfrm>
            <a:prstGeom prst="ellipse">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lnSpc>
                  <a:spcPct val="100000"/>
                </a:lnSpc>
                <a:spcBef>
                  <a:spcPct val="0"/>
                </a:spcBef>
              </a:pPr>
              <a:r>
                <a:rPr lang="en-US" sz="2000" b="1" dirty="0"/>
                <a:t>2</a:t>
              </a:r>
            </a:p>
          </p:txBody>
        </p:sp>
        <p:sp>
          <p:nvSpPr>
            <p:cNvPr id="299043" name="Text Box 35"/>
            <p:cNvSpPr txBox="1">
              <a:spLocks noChangeArrowheads="1"/>
            </p:cNvSpPr>
            <p:nvPr/>
          </p:nvSpPr>
          <p:spPr bwMode="auto">
            <a:xfrm>
              <a:off x="1520" y="2194"/>
              <a:ext cx="1209" cy="446"/>
            </a:xfrm>
            <a:prstGeom prst="rect">
              <a:avLst/>
            </a:prstGeom>
            <a:noFill/>
            <a:ln w="12700" algn="ctr">
              <a:noFill/>
              <a:miter lim="800000"/>
              <a:headEnd/>
              <a:tailEnd/>
            </a:ln>
            <a:effectLst/>
          </p:spPr>
          <p:txBody>
            <a:bodyPr wrap="none">
              <a:spAutoFit/>
            </a:bodyPr>
            <a:lstStyle/>
            <a:p>
              <a:pPr algn="ctr">
                <a:lnSpc>
                  <a:spcPct val="100000"/>
                </a:lnSpc>
                <a:spcBef>
                  <a:spcPct val="0"/>
                </a:spcBef>
              </a:pPr>
              <a:r>
                <a:rPr lang="en-US" sz="2000" b="1" dirty="0" smtClean="0"/>
                <a:t>Instrumentation</a:t>
              </a:r>
              <a:endParaRPr lang="en-US" sz="2000" b="1" dirty="0"/>
            </a:p>
            <a:p>
              <a:pPr algn="ctr">
                <a:lnSpc>
                  <a:spcPct val="100000"/>
                </a:lnSpc>
                <a:spcBef>
                  <a:spcPct val="0"/>
                </a:spcBef>
              </a:pPr>
              <a:r>
                <a:rPr lang="en-US" sz="2000" b="1" dirty="0"/>
                <a:t>Definition </a:t>
              </a:r>
            </a:p>
          </p:txBody>
        </p:sp>
      </p:grpSp>
      <p:grpSp>
        <p:nvGrpSpPr>
          <p:cNvPr id="3" name="Group 53"/>
          <p:cNvGrpSpPr>
            <a:grpSpLocks/>
          </p:cNvGrpSpPr>
          <p:nvPr/>
        </p:nvGrpSpPr>
        <p:grpSpPr bwMode="auto">
          <a:xfrm>
            <a:off x="3581401" y="1600200"/>
            <a:ext cx="2743201" cy="2344738"/>
            <a:chOff x="2112" y="1152"/>
            <a:chExt cx="1728" cy="1477"/>
          </a:xfrm>
        </p:grpSpPr>
        <p:sp>
          <p:nvSpPr>
            <p:cNvPr id="299013" name="AutoShape 5"/>
            <p:cNvSpPr>
              <a:spLocks noChangeArrowheads="1"/>
            </p:cNvSpPr>
            <p:nvPr/>
          </p:nvSpPr>
          <p:spPr bwMode="auto">
            <a:xfrm>
              <a:off x="2304" y="1642"/>
              <a:ext cx="816" cy="528"/>
            </a:xfrm>
            <a:prstGeom prst="roundRect">
              <a:avLst>
                <a:gd name="adj" fmla="val 16667"/>
              </a:avLst>
            </a:prstGeom>
            <a:ln>
              <a:noFill/>
              <a:headEnd/>
              <a:tailEn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eaLnBrk="1" hangingPunct="1">
                <a:lnSpc>
                  <a:spcPct val="100000"/>
                </a:lnSpc>
                <a:spcBef>
                  <a:spcPct val="0"/>
                </a:spcBef>
              </a:pPr>
              <a:r>
                <a:rPr lang="en-US" sz="1400" dirty="0" smtClean="0">
                  <a:effectLst/>
                </a:rPr>
                <a:t>CTRPP / MC</a:t>
              </a:r>
              <a:endParaRPr lang="en-US" sz="1400" dirty="0">
                <a:effectLst/>
              </a:endParaRPr>
            </a:p>
            <a:p>
              <a:pPr algn="ctr" eaLnBrk="1" hangingPunct="1">
                <a:lnSpc>
                  <a:spcPct val="100000"/>
                </a:lnSpc>
                <a:spcBef>
                  <a:spcPct val="0"/>
                </a:spcBef>
              </a:pPr>
              <a:r>
                <a:rPr lang="en-US" sz="1400" dirty="0" smtClean="0">
                  <a:effectLst/>
                </a:rPr>
                <a:t>preprocessors</a:t>
              </a:r>
              <a:endParaRPr lang="en-US" sz="1400" dirty="0">
                <a:effectLst/>
              </a:endParaRPr>
            </a:p>
          </p:txBody>
        </p:sp>
        <p:sp>
          <p:nvSpPr>
            <p:cNvPr id="299016" name="AutoShape 8"/>
            <p:cNvSpPr>
              <a:spLocks noChangeArrowheads="1"/>
            </p:cNvSpPr>
            <p:nvPr/>
          </p:nvSpPr>
          <p:spPr bwMode="auto">
            <a:xfrm>
              <a:off x="3552" y="1237"/>
              <a:ext cx="288" cy="288"/>
            </a:xfrm>
            <a:prstGeom prst="foldedCorner">
              <a:avLst>
                <a:gd name="adj" fmla="val 12500"/>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hangingPunct="1">
                <a:lnSpc>
                  <a:spcPct val="100000"/>
                </a:lnSpc>
                <a:spcBef>
                  <a:spcPct val="0"/>
                </a:spcBef>
              </a:pPr>
              <a:r>
                <a:rPr lang="en-US" sz="1400" dirty="0" smtClean="0">
                  <a:solidFill>
                    <a:srgbClr val="000066"/>
                  </a:solidFill>
                  <a:effectLst/>
                </a:rPr>
                <a:t>.</a:t>
              </a:r>
              <a:r>
                <a:rPr lang="en-US" sz="1400" dirty="0" err="1" smtClean="0">
                  <a:solidFill>
                    <a:srgbClr val="000066"/>
                  </a:solidFill>
                  <a:effectLst/>
                </a:rPr>
                <a:t>rc</a:t>
              </a:r>
              <a:endParaRPr lang="en-US" sz="1400" dirty="0">
                <a:solidFill>
                  <a:srgbClr val="000066"/>
                </a:solidFill>
                <a:effectLst/>
              </a:endParaRPr>
            </a:p>
          </p:txBody>
        </p:sp>
        <p:sp>
          <p:nvSpPr>
            <p:cNvPr id="299017" name="AutoShape 9"/>
            <p:cNvSpPr>
              <a:spLocks noChangeArrowheads="1"/>
            </p:cNvSpPr>
            <p:nvPr/>
          </p:nvSpPr>
          <p:spPr bwMode="auto">
            <a:xfrm>
              <a:off x="3552" y="1765"/>
              <a:ext cx="288" cy="288"/>
            </a:xfrm>
            <a:prstGeom prst="foldedCorner">
              <a:avLst>
                <a:gd name="adj" fmla="val 12500"/>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hangingPunct="1">
                <a:lnSpc>
                  <a:spcPct val="100000"/>
                </a:lnSpc>
                <a:spcBef>
                  <a:spcPct val="0"/>
                </a:spcBef>
              </a:pPr>
              <a:r>
                <a:rPr lang="en-US" sz="1400" dirty="0">
                  <a:solidFill>
                    <a:srgbClr val="000066"/>
                  </a:solidFill>
                  <a:effectLst/>
                </a:rPr>
                <a:t>.c</a:t>
              </a:r>
            </a:p>
          </p:txBody>
        </p:sp>
        <p:sp>
          <p:nvSpPr>
            <p:cNvPr id="299018" name="AutoShape 10"/>
            <p:cNvSpPr>
              <a:spLocks noChangeArrowheads="1"/>
            </p:cNvSpPr>
            <p:nvPr/>
          </p:nvSpPr>
          <p:spPr bwMode="auto">
            <a:xfrm>
              <a:off x="3552" y="2341"/>
              <a:ext cx="288" cy="288"/>
            </a:xfrm>
            <a:prstGeom prst="foldedCorner">
              <a:avLst>
                <a:gd name="adj" fmla="val 12500"/>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hangingPunct="1">
                <a:lnSpc>
                  <a:spcPct val="100000"/>
                </a:lnSpc>
                <a:spcBef>
                  <a:spcPct val="0"/>
                </a:spcBef>
              </a:pPr>
              <a:r>
                <a:rPr lang="en-US" sz="1400" dirty="0" smtClean="0">
                  <a:solidFill>
                    <a:srgbClr val="000066"/>
                  </a:solidFill>
                  <a:effectLst/>
                </a:rPr>
                <a:t>.h</a:t>
              </a:r>
              <a:endParaRPr lang="en-US" sz="1400" dirty="0">
                <a:solidFill>
                  <a:srgbClr val="000066"/>
                </a:solidFill>
                <a:effectLst/>
              </a:endParaRPr>
            </a:p>
          </p:txBody>
        </p:sp>
        <p:cxnSp>
          <p:nvCxnSpPr>
            <p:cNvPr id="299023" name="AutoShape 15"/>
            <p:cNvCxnSpPr>
              <a:cxnSpLocks noChangeShapeType="1"/>
              <a:stCxn id="299015" idx="3"/>
              <a:endCxn id="299013" idx="1"/>
            </p:cNvCxnSpPr>
            <p:nvPr/>
          </p:nvCxnSpPr>
          <p:spPr bwMode="auto">
            <a:xfrm>
              <a:off x="2112" y="1906"/>
              <a:ext cx="192" cy="1"/>
            </a:xfrm>
            <a:prstGeom prst="straightConnector1">
              <a:avLst/>
            </a:prstGeom>
            <a:noFill/>
            <a:ln w="38100">
              <a:solidFill>
                <a:schemeClr val="tx1"/>
              </a:solidFill>
              <a:round/>
              <a:headEnd/>
              <a:tailEnd type="triangle" w="med" len="med"/>
            </a:ln>
            <a:effectLst/>
          </p:spPr>
        </p:cxnSp>
        <p:cxnSp>
          <p:nvCxnSpPr>
            <p:cNvPr id="299024" name="AutoShape 16"/>
            <p:cNvCxnSpPr>
              <a:cxnSpLocks noChangeShapeType="1"/>
              <a:stCxn id="299013" idx="3"/>
              <a:endCxn id="299016" idx="1"/>
            </p:cNvCxnSpPr>
            <p:nvPr/>
          </p:nvCxnSpPr>
          <p:spPr bwMode="auto">
            <a:xfrm flipV="1">
              <a:off x="3120" y="1381"/>
              <a:ext cx="432" cy="525"/>
            </a:xfrm>
            <a:prstGeom prst="bentConnector3">
              <a:avLst>
                <a:gd name="adj1" fmla="val 50000"/>
              </a:avLst>
            </a:prstGeom>
            <a:noFill/>
            <a:ln w="38100">
              <a:solidFill>
                <a:schemeClr val="tx1"/>
              </a:solidFill>
              <a:miter lim="800000"/>
              <a:headEnd/>
              <a:tailEnd type="triangle" w="med" len="med"/>
            </a:ln>
            <a:effectLst/>
          </p:spPr>
        </p:cxnSp>
        <p:cxnSp>
          <p:nvCxnSpPr>
            <p:cNvPr id="299025" name="AutoShape 17"/>
            <p:cNvCxnSpPr>
              <a:cxnSpLocks noChangeShapeType="1"/>
              <a:stCxn id="299013" idx="3"/>
              <a:endCxn id="299017" idx="1"/>
            </p:cNvCxnSpPr>
            <p:nvPr/>
          </p:nvCxnSpPr>
          <p:spPr bwMode="auto">
            <a:xfrm>
              <a:off x="3120" y="1906"/>
              <a:ext cx="432" cy="3"/>
            </a:xfrm>
            <a:prstGeom prst="bentConnector3">
              <a:avLst>
                <a:gd name="adj1" fmla="val 50000"/>
              </a:avLst>
            </a:prstGeom>
            <a:noFill/>
            <a:ln w="38100">
              <a:solidFill>
                <a:schemeClr val="tx1"/>
              </a:solidFill>
              <a:miter lim="800000"/>
              <a:headEnd/>
              <a:tailEnd type="triangle" w="med" len="med"/>
            </a:ln>
            <a:effectLst/>
          </p:spPr>
        </p:cxnSp>
        <p:cxnSp>
          <p:nvCxnSpPr>
            <p:cNvPr id="299026" name="AutoShape 18"/>
            <p:cNvCxnSpPr>
              <a:cxnSpLocks noChangeShapeType="1"/>
              <a:stCxn id="299013" idx="3"/>
              <a:endCxn id="299018" idx="1"/>
            </p:cNvCxnSpPr>
            <p:nvPr/>
          </p:nvCxnSpPr>
          <p:spPr bwMode="auto">
            <a:xfrm>
              <a:off x="3120" y="1906"/>
              <a:ext cx="432" cy="579"/>
            </a:xfrm>
            <a:prstGeom prst="bentConnector3">
              <a:avLst>
                <a:gd name="adj1" fmla="val 50000"/>
              </a:avLst>
            </a:prstGeom>
            <a:noFill/>
            <a:ln w="38100">
              <a:solidFill>
                <a:schemeClr val="tx1"/>
              </a:solidFill>
              <a:miter lim="800000"/>
              <a:headEnd/>
              <a:tailEnd type="triangle" w="med" len="med"/>
            </a:ln>
            <a:effectLst/>
          </p:spPr>
        </p:cxnSp>
        <p:sp>
          <p:nvSpPr>
            <p:cNvPr id="299044" name="Oval 36"/>
            <p:cNvSpPr>
              <a:spLocks noChangeArrowheads="1"/>
            </p:cNvSpPr>
            <p:nvPr/>
          </p:nvSpPr>
          <p:spPr bwMode="auto">
            <a:xfrm>
              <a:off x="2304" y="1162"/>
              <a:ext cx="192" cy="192"/>
            </a:xfrm>
            <a:prstGeom prst="ellipse">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lnSpc>
                  <a:spcPct val="100000"/>
                </a:lnSpc>
                <a:spcBef>
                  <a:spcPct val="0"/>
                </a:spcBef>
              </a:pPr>
              <a:r>
                <a:rPr lang="en-US" sz="2000" b="1" dirty="0"/>
                <a:t>3</a:t>
              </a:r>
            </a:p>
          </p:txBody>
        </p:sp>
        <p:sp>
          <p:nvSpPr>
            <p:cNvPr id="299045" name="Text Box 37"/>
            <p:cNvSpPr txBox="1">
              <a:spLocks noChangeArrowheads="1"/>
            </p:cNvSpPr>
            <p:nvPr/>
          </p:nvSpPr>
          <p:spPr bwMode="auto">
            <a:xfrm>
              <a:off x="2496" y="1152"/>
              <a:ext cx="864" cy="442"/>
            </a:xfrm>
            <a:prstGeom prst="rect">
              <a:avLst/>
            </a:prstGeom>
            <a:noFill/>
            <a:ln w="12700" algn="ctr">
              <a:noFill/>
              <a:miter lim="800000"/>
              <a:headEnd/>
              <a:tailEnd/>
            </a:ln>
            <a:effectLst/>
          </p:spPr>
          <p:txBody>
            <a:bodyPr>
              <a:spAutoFit/>
            </a:bodyPr>
            <a:lstStyle/>
            <a:p>
              <a:pPr algn="ctr">
                <a:lnSpc>
                  <a:spcPct val="100000"/>
                </a:lnSpc>
                <a:spcBef>
                  <a:spcPct val="0"/>
                </a:spcBef>
              </a:pPr>
              <a:r>
                <a:rPr lang="en-US" sz="2000" b="1" dirty="0"/>
                <a:t>Generate</a:t>
              </a:r>
            </a:p>
            <a:p>
              <a:pPr algn="ctr">
                <a:lnSpc>
                  <a:spcPct val="100000"/>
                </a:lnSpc>
                <a:spcBef>
                  <a:spcPct val="0"/>
                </a:spcBef>
              </a:pPr>
              <a:r>
                <a:rPr lang="en-US" sz="2000" b="1" dirty="0" smtClean="0"/>
                <a:t>Code</a:t>
              </a:r>
              <a:endParaRPr lang="en-US" sz="2000" b="1" dirty="0"/>
            </a:p>
          </p:txBody>
        </p:sp>
      </p:grpSp>
      <p:grpSp>
        <p:nvGrpSpPr>
          <p:cNvPr id="4" name="Group 54"/>
          <p:cNvGrpSpPr>
            <a:grpSpLocks/>
          </p:cNvGrpSpPr>
          <p:nvPr/>
        </p:nvGrpSpPr>
        <p:grpSpPr bwMode="auto">
          <a:xfrm>
            <a:off x="544513" y="2984501"/>
            <a:ext cx="5932488" cy="2974976"/>
            <a:chOff x="343" y="2024"/>
            <a:chExt cx="3737" cy="1874"/>
          </a:xfrm>
        </p:grpSpPr>
        <p:sp>
          <p:nvSpPr>
            <p:cNvPr id="299012" name="AutoShape 4"/>
            <p:cNvSpPr>
              <a:spLocks noChangeArrowheads="1"/>
            </p:cNvSpPr>
            <p:nvPr/>
          </p:nvSpPr>
          <p:spPr bwMode="auto">
            <a:xfrm>
              <a:off x="1584" y="3193"/>
              <a:ext cx="768" cy="480"/>
            </a:xfrm>
            <a:prstGeom prst="roundRect">
              <a:avLst>
                <a:gd name="adj" fmla="val 16667"/>
              </a:avLst>
            </a:prstGeom>
            <a:ln>
              <a:noFill/>
              <a:headEnd/>
              <a:tailEn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eaLnBrk="1" hangingPunct="1">
                <a:lnSpc>
                  <a:spcPct val="100000"/>
                </a:lnSpc>
                <a:spcBef>
                  <a:spcPct val="0"/>
                </a:spcBef>
              </a:pPr>
              <a:r>
                <a:rPr lang="en-US" sz="1400" dirty="0" smtClean="0">
                  <a:effectLst/>
                </a:rPr>
                <a:t>Instrument</a:t>
              </a:r>
            </a:p>
            <a:p>
              <a:pPr algn="ctr" eaLnBrk="1" hangingPunct="1">
                <a:lnSpc>
                  <a:spcPct val="100000"/>
                </a:lnSpc>
                <a:spcBef>
                  <a:spcPct val="0"/>
                </a:spcBef>
              </a:pPr>
              <a:r>
                <a:rPr lang="en-US" sz="1400" dirty="0" smtClean="0">
                  <a:effectLst/>
                </a:rPr>
                <a:t>provider APIs</a:t>
              </a:r>
              <a:endParaRPr lang="en-US" sz="1400" dirty="0">
                <a:effectLst/>
              </a:endParaRPr>
            </a:p>
          </p:txBody>
        </p:sp>
        <p:sp>
          <p:nvSpPr>
            <p:cNvPr id="299028" name="AutoShape 20"/>
            <p:cNvSpPr>
              <a:spLocks noChangeArrowheads="1"/>
            </p:cNvSpPr>
            <p:nvPr/>
          </p:nvSpPr>
          <p:spPr bwMode="auto">
            <a:xfrm>
              <a:off x="3600" y="3168"/>
              <a:ext cx="480" cy="528"/>
            </a:xfrm>
            <a:prstGeom prst="foldedCorner">
              <a:avLst>
                <a:gd name="adj" fmla="val 12500"/>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hangingPunct="1">
                <a:lnSpc>
                  <a:spcPct val="100000"/>
                </a:lnSpc>
                <a:spcBef>
                  <a:spcPct val="0"/>
                </a:spcBef>
              </a:pPr>
              <a:r>
                <a:rPr lang="en-US" sz="1400" dirty="0">
                  <a:solidFill>
                    <a:srgbClr val="000066"/>
                  </a:solidFill>
                  <a:effectLst/>
                </a:rPr>
                <a:t>New </a:t>
              </a:r>
            </a:p>
            <a:p>
              <a:pPr algn="ctr" eaLnBrk="1" hangingPunct="1">
                <a:lnSpc>
                  <a:spcPct val="100000"/>
                </a:lnSpc>
                <a:spcBef>
                  <a:spcPct val="0"/>
                </a:spcBef>
              </a:pPr>
              <a:r>
                <a:rPr lang="en-US" sz="1400" dirty="0">
                  <a:solidFill>
                    <a:srgbClr val="000066"/>
                  </a:solidFill>
                  <a:effectLst/>
                </a:rPr>
                <a:t>provider</a:t>
              </a:r>
            </a:p>
            <a:p>
              <a:pPr algn="ctr" eaLnBrk="1" hangingPunct="1">
                <a:lnSpc>
                  <a:spcPct val="100000"/>
                </a:lnSpc>
                <a:spcBef>
                  <a:spcPct val="0"/>
                </a:spcBef>
              </a:pPr>
              <a:r>
                <a:rPr lang="en-US" sz="1400" dirty="0">
                  <a:solidFill>
                    <a:srgbClr val="000066"/>
                  </a:solidFill>
                  <a:effectLst/>
                </a:rPr>
                <a:t>code</a:t>
              </a:r>
            </a:p>
          </p:txBody>
        </p:sp>
        <p:cxnSp>
          <p:nvCxnSpPr>
            <p:cNvPr id="299029" name="AutoShape 21"/>
            <p:cNvCxnSpPr>
              <a:cxnSpLocks noChangeShapeType="1"/>
              <a:stCxn id="299010" idx="2"/>
              <a:endCxn id="299012" idx="1"/>
            </p:cNvCxnSpPr>
            <p:nvPr/>
          </p:nvCxnSpPr>
          <p:spPr bwMode="auto">
            <a:xfrm rot="16200000" flipH="1">
              <a:off x="259" y="2108"/>
              <a:ext cx="1409" cy="1242"/>
            </a:xfrm>
            <a:prstGeom prst="bentConnector2">
              <a:avLst/>
            </a:prstGeom>
            <a:noFill/>
            <a:ln w="38100">
              <a:solidFill>
                <a:schemeClr val="tx1"/>
              </a:solidFill>
              <a:miter lim="800000"/>
              <a:headEnd/>
              <a:tailEnd type="triangle" w="med" len="med"/>
            </a:ln>
            <a:effectLst/>
          </p:spPr>
        </p:cxnSp>
        <p:cxnSp>
          <p:nvCxnSpPr>
            <p:cNvPr id="299036" name="AutoShape 28"/>
            <p:cNvCxnSpPr>
              <a:cxnSpLocks noChangeShapeType="1"/>
              <a:stCxn id="299012" idx="3"/>
              <a:endCxn id="299028" idx="1"/>
            </p:cNvCxnSpPr>
            <p:nvPr/>
          </p:nvCxnSpPr>
          <p:spPr bwMode="auto">
            <a:xfrm flipV="1">
              <a:off x="2352" y="3432"/>
              <a:ext cx="1248" cy="1"/>
            </a:xfrm>
            <a:prstGeom prst="straightConnector1">
              <a:avLst/>
            </a:prstGeom>
            <a:noFill/>
            <a:ln w="38100">
              <a:solidFill>
                <a:schemeClr val="tx1"/>
              </a:solidFill>
              <a:round/>
              <a:headEnd/>
              <a:tailEnd type="triangle" w="med" len="med"/>
            </a:ln>
            <a:effectLst/>
          </p:spPr>
        </p:cxnSp>
        <p:sp>
          <p:nvSpPr>
            <p:cNvPr id="299046" name="Oval 38"/>
            <p:cNvSpPr>
              <a:spLocks noChangeArrowheads="1"/>
            </p:cNvSpPr>
            <p:nvPr/>
          </p:nvSpPr>
          <p:spPr bwMode="auto">
            <a:xfrm>
              <a:off x="2352" y="3656"/>
              <a:ext cx="192" cy="192"/>
            </a:xfrm>
            <a:prstGeom prst="ellipse">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lnSpc>
                  <a:spcPct val="100000"/>
                </a:lnSpc>
                <a:spcBef>
                  <a:spcPct val="0"/>
                </a:spcBef>
              </a:pPr>
              <a:r>
                <a:rPr lang="en-US" sz="2000" b="1" dirty="0"/>
                <a:t>4</a:t>
              </a:r>
            </a:p>
          </p:txBody>
        </p:sp>
        <p:sp>
          <p:nvSpPr>
            <p:cNvPr id="299047" name="Text Box 39"/>
            <p:cNvSpPr txBox="1">
              <a:spLocks noChangeArrowheads="1"/>
            </p:cNvSpPr>
            <p:nvPr/>
          </p:nvSpPr>
          <p:spPr bwMode="auto">
            <a:xfrm>
              <a:off x="2514" y="3646"/>
              <a:ext cx="897" cy="252"/>
            </a:xfrm>
            <a:prstGeom prst="rect">
              <a:avLst/>
            </a:prstGeom>
            <a:noFill/>
            <a:ln w="12700" algn="ctr">
              <a:noFill/>
              <a:miter lim="800000"/>
              <a:headEnd/>
              <a:tailEnd/>
            </a:ln>
            <a:effectLst/>
          </p:spPr>
          <p:txBody>
            <a:bodyPr wrap="none">
              <a:spAutoFit/>
            </a:bodyPr>
            <a:lstStyle/>
            <a:p>
              <a:pPr algn="ctr">
                <a:lnSpc>
                  <a:spcPct val="100000"/>
                </a:lnSpc>
                <a:spcBef>
                  <a:spcPct val="0"/>
                </a:spcBef>
              </a:pPr>
              <a:r>
                <a:rPr lang="en-US" sz="2000" b="1" dirty="0"/>
                <a:t>Instrument</a:t>
              </a:r>
            </a:p>
          </p:txBody>
        </p:sp>
      </p:grpSp>
      <p:grpSp>
        <p:nvGrpSpPr>
          <p:cNvPr id="5" name="Group 55"/>
          <p:cNvGrpSpPr>
            <a:grpSpLocks/>
          </p:cNvGrpSpPr>
          <p:nvPr/>
        </p:nvGrpSpPr>
        <p:grpSpPr bwMode="auto">
          <a:xfrm>
            <a:off x="6324613" y="1963737"/>
            <a:ext cx="2590805" cy="3179764"/>
            <a:chOff x="3840" y="1381"/>
            <a:chExt cx="1632" cy="2003"/>
          </a:xfrm>
        </p:grpSpPr>
        <p:sp>
          <p:nvSpPr>
            <p:cNvPr id="299014" name="AutoShape 6"/>
            <p:cNvSpPr>
              <a:spLocks noChangeArrowheads="1"/>
            </p:cNvSpPr>
            <p:nvPr/>
          </p:nvSpPr>
          <p:spPr bwMode="auto">
            <a:xfrm>
              <a:off x="4176" y="1800"/>
              <a:ext cx="396" cy="216"/>
            </a:xfrm>
            <a:prstGeom prst="roundRect">
              <a:avLst>
                <a:gd name="adj" fmla="val 16667"/>
              </a:avLst>
            </a:prstGeom>
            <a:ln>
              <a:noFill/>
              <a:headEnd/>
              <a:tailEn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eaLnBrk="1" hangingPunct="1">
                <a:lnSpc>
                  <a:spcPct val="100000"/>
                </a:lnSpc>
                <a:spcBef>
                  <a:spcPct val="0"/>
                </a:spcBef>
              </a:pPr>
              <a:r>
                <a:rPr lang="en-US" sz="1400" dirty="0">
                  <a:effectLst/>
                </a:rPr>
                <a:t>Build</a:t>
              </a:r>
            </a:p>
          </p:txBody>
        </p:sp>
        <p:sp>
          <p:nvSpPr>
            <p:cNvPr id="299020" name="AutoShape 12"/>
            <p:cNvSpPr>
              <a:spLocks noChangeArrowheads="1"/>
            </p:cNvSpPr>
            <p:nvPr/>
          </p:nvSpPr>
          <p:spPr bwMode="auto">
            <a:xfrm>
              <a:off x="4800" y="1519"/>
              <a:ext cx="672" cy="720"/>
            </a:xfrm>
            <a:prstGeom prst="cube">
              <a:avLst>
                <a:gd name="adj" fmla="val 9028"/>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lIns="0" tIns="0" rIns="0" bIns="0" anchor="ctr"/>
            <a:lstStyle/>
            <a:p>
              <a:pPr algn="ctr" eaLnBrk="1" hangingPunct="1">
                <a:lnSpc>
                  <a:spcPct val="100000"/>
                </a:lnSpc>
                <a:spcBef>
                  <a:spcPct val="0"/>
                </a:spcBef>
              </a:pPr>
              <a:r>
                <a:rPr lang="en-US" sz="1600" b="1" dirty="0" smtClean="0">
                  <a:effectLst/>
                </a:rPr>
                <a:t>New</a:t>
              </a:r>
            </a:p>
            <a:p>
              <a:pPr algn="ctr" eaLnBrk="1" hangingPunct="1">
                <a:lnSpc>
                  <a:spcPct val="100000"/>
                </a:lnSpc>
                <a:spcBef>
                  <a:spcPct val="0"/>
                </a:spcBef>
              </a:pPr>
              <a:r>
                <a:rPr lang="en-US" sz="1600" b="1" dirty="0" smtClean="0">
                  <a:effectLst/>
                </a:rPr>
                <a:t>Provider</a:t>
              </a:r>
              <a:endParaRPr lang="en-US" sz="1600" b="1" dirty="0">
                <a:effectLst/>
              </a:endParaRPr>
            </a:p>
          </p:txBody>
        </p:sp>
        <p:cxnSp>
          <p:nvCxnSpPr>
            <p:cNvPr id="299030" name="AutoShape 22"/>
            <p:cNvCxnSpPr>
              <a:cxnSpLocks noChangeShapeType="1"/>
              <a:stCxn id="299028" idx="3"/>
              <a:endCxn id="299014" idx="2"/>
            </p:cNvCxnSpPr>
            <p:nvPr/>
          </p:nvCxnSpPr>
          <p:spPr bwMode="auto">
            <a:xfrm flipV="1">
              <a:off x="3936" y="2016"/>
              <a:ext cx="438" cy="1368"/>
            </a:xfrm>
            <a:prstGeom prst="bentConnector2">
              <a:avLst/>
            </a:prstGeom>
            <a:noFill/>
            <a:ln w="38100">
              <a:solidFill>
                <a:schemeClr val="tx1"/>
              </a:solidFill>
              <a:miter lim="800000"/>
              <a:headEnd/>
              <a:tailEnd type="triangle" w="med" len="med"/>
            </a:ln>
            <a:effectLst/>
          </p:spPr>
        </p:cxnSp>
        <p:cxnSp>
          <p:nvCxnSpPr>
            <p:cNvPr id="299031" name="AutoShape 23"/>
            <p:cNvCxnSpPr>
              <a:cxnSpLocks noChangeShapeType="1"/>
              <a:stCxn id="299014" idx="3"/>
              <a:endCxn id="299020" idx="2"/>
            </p:cNvCxnSpPr>
            <p:nvPr/>
          </p:nvCxnSpPr>
          <p:spPr bwMode="auto">
            <a:xfrm>
              <a:off x="4572" y="1908"/>
              <a:ext cx="228" cy="1"/>
            </a:xfrm>
            <a:prstGeom prst="straightConnector1">
              <a:avLst/>
            </a:prstGeom>
            <a:noFill/>
            <a:ln w="38100">
              <a:solidFill>
                <a:schemeClr val="tx1"/>
              </a:solidFill>
              <a:round/>
              <a:headEnd/>
              <a:tailEnd type="triangle" w="med" len="med"/>
            </a:ln>
            <a:effectLst/>
          </p:spPr>
        </p:cxnSp>
        <p:cxnSp>
          <p:nvCxnSpPr>
            <p:cNvPr id="299032" name="AutoShape 24"/>
            <p:cNvCxnSpPr>
              <a:cxnSpLocks noChangeShapeType="1"/>
              <a:stCxn id="299016" idx="3"/>
              <a:endCxn id="299014" idx="1"/>
            </p:cNvCxnSpPr>
            <p:nvPr/>
          </p:nvCxnSpPr>
          <p:spPr bwMode="auto">
            <a:xfrm>
              <a:off x="3840" y="1381"/>
              <a:ext cx="336" cy="527"/>
            </a:xfrm>
            <a:prstGeom prst="bentConnector3">
              <a:avLst>
                <a:gd name="adj1" fmla="val 50000"/>
              </a:avLst>
            </a:prstGeom>
            <a:noFill/>
            <a:ln w="38100">
              <a:solidFill>
                <a:schemeClr val="tx1"/>
              </a:solidFill>
              <a:miter lim="800000"/>
              <a:headEnd/>
              <a:tailEnd type="triangle" w="med" len="med"/>
            </a:ln>
            <a:effectLst/>
          </p:spPr>
        </p:cxnSp>
        <p:cxnSp>
          <p:nvCxnSpPr>
            <p:cNvPr id="299033" name="AutoShape 25"/>
            <p:cNvCxnSpPr>
              <a:cxnSpLocks noChangeShapeType="1"/>
              <a:stCxn id="299017" idx="3"/>
              <a:endCxn id="299014" idx="1"/>
            </p:cNvCxnSpPr>
            <p:nvPr/>
          </p:nvCxnSpPr>
          <p:spPr bwMode="auto">
            <a:xfrm flipV="1">
              <a:off x="3840" y="1908"/>
              <a:ext cx="336" cy="1"/>
            </a:xfrm>
            <a:prstGeom prst="bentConnector3">
              <a:avLst>
                <a:gd name="adj1" fmla="val 50000"/>
              </a:avLst>
            </a:prstGeom>
            <a:noFill/>
            <a:ln w="38100">
              <a:solidFill>
                <a:schemeClr val="tx1"/>
              </a:solidFill>
              <a:miter lim="800000"/>
              <a:headEnd/>
              <a:tailEnd type="triangle" w="med" len="med"/>
            </a:ln>
            <a:effectLst/>
          </p:spPr>
        </p:cxnSp>
        <p:cxnSp>
          <p:nvCxnSpPr>
            <p:cNvPr id="299034" name="AutoShape 26"/>
            <p:cNvCxnSpPr>
              <a:cxnSpLocks noChangeShapeType="1"/>
              <a:stCxn id="299018" idx="3"/>
              <a:endCxn id="299014" idx="1"/>
            </p:cNvCxnSpPr>
            <p:nvPr/>
          </p:nvCxnSpPr>
          <p:spPr bwMode="auto">
            <a:xfrm flipV="1">
              <a:off x="3840" y="1908"/>
              <a:ext cx="336" cy="577"/>
            </a:xfrm>
            <a:prstGeom prst="bentConnector3">
              <a:avLst>
                <a:gd name="adj1" fmla="val 50000"/>
              </a:avLst>
            </a:prstGeom>
            <a:noFill/>
            <a:ln w="38100">
              <a:solidFill>
                <a:schemeClr val="tx1"/>
              </a:solidFill>
              <a:miter lim="800000"/>
              <a:headEnd/>
              <a:tailEnd type="triangle" w="med" len="med"/>
            </a:ln>
            <a:effectLst/>
          </p:spPr>
        </p:cxnSp>
        <p:sp>
          <p:nvSpPr>
            <p:cNvPr id="299048" name="Oval 40"/>
            <p:cNvSpPr>
              <a:spLocks noChangeArrowheads="1"/>
            </p:cNvSpPr>
            <p:nvPr/>
          </p:nvSpPr>
          <p:spPr bwMode="auto">
            <a:xfrm>
              <a:off x="4135" y="1450"/>
              <a:ext cx="192" cy="192"/>
            </a:xfrm>
            <a:prstGeom prst="ellipse">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lnSpc>
                  <a:spcPct val="100000"/>
                </a:lnSpc>
                <a:spcBef>
                  <a:spcPct val="0"/>
                </a:spcBef>
              </a:pPr>
              <a:r>
                <a:rPr lang="en-US" sz="2000" b="1" dirty="0"/>
                <a:t>5</a:t>
              </a:r>
            </a:p>
          </p:txBody>
        </p:sp>
        <p:sp>
          <p:nvSpPr>
            <p:cNvPr id="299049" name="Text Box 41"/>
            <p:cNvSpPr txBox="1">
              <a:spLocks noChangeArrowheads="1"/>
            </p:cNvSpPr>
            <p:nvPr/>
          </p:nvSpPr>
          <p:spPr bwMode="auto">
            <a:xfrm>
              <a:off x="4324" y="1440"/>
              <a:ext cx="476" cy="252"/>
            </a:xfrm>
            <a:prstGeom prst="rect">
              <a:avLst/>
            </a:prstGeom>
            <a:noFill/>
            <a:ln w="12700" algn="ctr">
              <a:noFill/>
              <a:miter lim="800000"/>
              <a:headEnd/>
              <a:tailEnd/>
            </a:ln>
            <a:effectLst/>
          </p:spPr>
          <p:txBody>
            <a:bodyPr wrap="none">
              <a:spAutoFit/>
            </a:bodyPr>
            <a:lstStyle/>
            <a:p>
              <a:pPr>
                <a:lnSpc>
                  <a:spcPct val="100000"/>
                </a:lnSpc>
                <a:spcBef>
                  <a:spcPct val="0"/>
                </a:spcBef>
              </a:pPr>
              <a:r>
                <a:rPr lang="en-US" sz="2000" b="1" dirty="0"/>
                <a:t>Build</a:t>
              </a:r>
            </a:p>
          </p:txBody>
        </p:sp>
      </p:grpSp>
      <p:cxnSp>
        <p:nvCxnSpPr>
          <p:cNvPr id="44" name="Elbow Connector 43"/>
          <p:cNvCxnSpPr>
            <a:stCxn id="45" idx="2"/>
          </p:cNvCxnSpPr>
          <p:nvPr/>
        </p:nvCxnSpPr>
        <p:spPr>
          <a:xfrm rot="5400000">
            <a:off x="4217195" y="2961482"/>
            <a:ext cx="785813" cy="2971799"/>
          </a:xfrm>
          <a:prstGeom prst="bentConnector3">
            <a:avLst>
              <a:gd name="adj1" fmla="val 50000"/>
            </a:avLst>
          </a:prstGeom>
          <a:ln w="19050">
            <a:solidFill>
              <a:schemeClr val="accent5">
                <a:lumMod val="60000"/>
                <a:lumOff val="40000"/>
              </a:schemeClr>
            </a:solidFill>
            <a:prstDash val="dash"/>
            <a:tailEnd type="triangle" w="lg" len="lg"/>
          </a:ln>
        </p:spPr>
        <p:style>
          <a:lnRef idx="1">
            <a:schemeClr val="accent5"/>
          </a:lnRef>
          <a:fillRef idx="0">
            <a:schemeClr val="accent5"/>
          </a:fillRef>
          <a:effectRef idx="0">
            <a:schemeClr val="accent5"/>
          </a:effectRef>
          <a:fontRef idx="minor">
            <a:schemeClr val="tx1"/>
          </a:fontRef>
        </p:style>
      </p:cxn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Providing Events</a:t>
            </a:r>
            <a:br>
              <a:rPr smtClean="0"/>
            </a:br>
            <a:r>
              <a:rPr sz="3600" smtClean="0"/>
              <a:t>Generated Native Code</a:t>
            </a:r>
            <a:endParaRPr lang="en-US" dirty="0"/>
          </a:p>
        </p:txBody>
      </p:sp>
      <p:sp>
        <p:nvSpPr>
          <p:cNvPr id="3" name="Text Placeholder 2"/>
          <p:cNvSpPr>
            <a:spLocks noGrp="1"/>
          </p:cNvSpPr>
          <p:nvPr>
            <p:ph type="body" sz="quarter" idx="10"/>
          </p:nvPr>
        </p:nvSpPr>
        <p:spPr/>
        <p:txBody>
          <a:bodyPr/>
          <a:lstStyle/>
          <a:p>
            <a:r>
              <a:rPr lang="en-US" dirty="0" smtClean="0"/>
              <a:t>Status = </a:t>
            </a:r>
            <a:r>
              <a:rPr lang="en-US" dirty="0" err="1" smtClean="0"/>
              <a:t>EventRegisterMyProvider</a:t>
            </a:r>
            <a:r>
              <a:rPr lang="en-US" dirty="0" smtClean="0"/>
              <a:t>();</a:t>
            </a:r>
          </a:p>
          <a:p>
            <a:r>
              <a:rPr lang="en-US" b="0" dirty="0" smtClean="0"/>
              <a:t>…</a:t>
            </a:r>
          </a:p>
          <a:p>
            <a:r>
              <a:rPr lang="en-US" dirty="0" err="1" smtClean="0"/>
              <a:t>EventWriteMyEvent</a:t>
            </a:r>
            <a:r>
              <a:rPr lang="en-US" dirty="0" smtClean="0"/>
              <a:t>(42, 3.14, “My String”);</a:t>
            </a:r>
          </a:p>
          <a:p>
            <a:r>
              <a:rPr lang="en-US" b="0" dirty="0" smtClean="0"/>
              <a:t>…</a:t>
            </a:r>
          </a:p>
          <a:p>
            <a:r>
              <a:rPr lang="en-US" dirty="0" err="1" smtClean="0"/>
              <a:t>EventUnregisterMyProvider</a:t>
            </a:r>
            <a:r>
              <a:rPr lang="en-US" dirty="0" smtClean="0"/>
              <a:t>();</a:t>
            </a:r>
            <a:endParaRPr lang="en-US" b="0"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Providing Events</a:t>
            </a:r>
            <a:br>
              <a:rPr smtClean="0"/>
            </a:br>
            <a:r>
              <a:rPr sz="3600" smtClean="0"/>
              <a:t>Generated Managed Code</a:t>
            </a:r>
            <a:endParaRPr lang="en-US" dirty="0"/>
          </a:p>
        </p:txBody>
      </p:sp>
      <p:sp>
        <p:nvSpPr>
          <p:cNvPr id="3" name="Text Placeholder 2"/>
          <p:cNvSpPr>
            <a:spLocks noGrp="1"/>
          </p:cNvSpPr>
          <p:nvPr>
            <p:ph type="body" sz="quarter" idx="10"/>
          </p:nvPr>
        </p:nvSpPr>
        <p:spPr/>
        <p:txBody>
          <a:bodyPr/>
          <a:lstStyle/>
          <a:p>
            <a:endParaRPr lang="en-US" dirty="0" smtClean="0"/>
          </a:p>
          <a:p>
            <a:r>
              <a:rPr lang="en-US" dirty="0" err="1" smtClean="0"/>
              <a:t>MyProvider</a:t>
            </a:r>
            <a:r>
              <a:rPr lang="en-US" dirty="0" smtClean="0"/>
              <a:t> </a:t>
            </a:r>
            <a:r>
              <a:rPr lang="en-US" dirty="0" err="1" smtClean="0"/>
              <a:t>simplePrvdr</a:t>
            </a:r>
            <a:r>
              <a:rPr lang="en-US" dirty="0" smtClean="0"/>
              <a:t> = </a:t>
            </a:r>
          </a:p>
          <a:p>
            <a:r>
              <a:rPr lang="en-US" dirty="0" smtClean="0"/>
              <a:t>	new </a:t>
            </a:r>
            <a:r>
              <a:rPr lang="en-US" dirty="0" err="1" smtClean="0"/>
              <a:t>MyProvider</a:t>
            </a:r>
            <a:r>
              <a:rPr lang="en-US" dirty="0" smtClean="0"/>
              <a:t>();</a:t>
            </a:r>
            <a:endParaRPr lang="en-US" b="0" dirty="0" smtClean="0"/>
          </a:p>
          <a:p>
            <a:r>
              <a:rPr lang="en-US" b="0" dirty="0" smtClean="0"/>
              <a:t>…</a:t>
            </a:r>
          </a:p>
          <a:p>
            <a:r>
              <a:rPr lang="en-US" dirty="0" err="1" smtClean="0"/>
              <a:t>simplePrvdr.EventWriteMyEvent</a:t>
            </a:r>
            <a:r>
              <a:rPr lang="en-US" dirty="0" smtClean="0"/>
              <a:t>(</a:t>
            </a:r>
          </a:p>
          <a:p>
            <a:r>
              <a:rPr lang="en-US" dirty="0" smtClean="0"/>
              <a:t>	42, 3.14, “My String”);</a:t>
            </a:r>
          </a:p>
          <a:p>
            <a:r>
              <a:rPr lang="en-US" b="0" dirty="0" smtClean="0"/>
              <a:t>…</a:t>
            </a:r>
          </a:p>
          <a:p>
            <a:endParaRPr lang="en-US" b="0"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ETW/Event Log</a:t>
            </a:r>
            <a:endParaRPr lang="en-US" dirty="0"/>
          </a:p>
        </p:txBody>
      </p:sp>
      <p:sp>
        <p:nvSpPr>
          <p:cNvPr id="5" name="Subtitle 4"/>
          <p:cNvSpPr>
            <a:spLocks noGrp="1"/>
          </p:cNvSpPr>
          <p:nvPr>
            <p:ph type="subTitle" idx="1"/>
          </p:nvPr>
        </p:nvSpPr>
        <p:spPr/>
        <p:txBody>
          <a:bodyPr/>
          <a:lstStyle/>
          <a:p>
            <a:r>
              <a:rPr lang="en-US" dirty="0" smtClean="0"/>
              <a:t>…providing and consuming events</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ETW/Event Log </a:t>
            </a:r>
            <a:br>
              <a:rPr lang="en-US" dirty="0" smtClean="0"/>
            </a:br>
            <a:r>
              <a:rPr lang="en-US" dirty="0" smtClean="0"/>
              <a:t>Improvements In Windows 7</a:t>
            </a:r>
            <a:endParaRPr lang="en-US" dirty="0"/>
          </a:p>
        </p:txBody>
      </p:sp>
      <p:sp>
        <p:nvSpPr>
          <p:cNvPr id="3" name="Content Placeholder 2"/>
          <p:cNvSpPr>
            <a:spLocks noGrp="1"/>
          </p:cNvSpPr>
          <p:nvPr>
            <p:ph type="body" sz="quarter" idx="10"/>
          </p:nvPr>
        </p:nvSpPr>
        <p:spPr>
          <a:xfrm>
            <a:off x="730250" y="1600200"/>
            <a:ext cx="7672003" cy="4724400"/>
          </a:xfrm>
        </p:spPr>
        <p:txBody>
          <a:bodyPr>
            <a:normAutofit fontScale="92500"/>
          </a:bodyPr>
          <a:lstStyle/>
          <a:p>
            <a:r>
              <a:rPr lang="en-US" sz="2800" dirty="0" smtClean="0"/>
              <a:t>Fundamental Quality Investments</a:t>
            </a:r>
          </a:p>
          <a:p>
            <a:pPr lvl="1"/>
            <a:r>
              <a:rPr lang="en-US" sz="2400" dirty="0" smtClean="0"/>
              <a:t>Enhanced performance, scalability, and robustness</a:t>
            </a:r>
          </a:p>
          <a:p>
            <a:pPr lvl="1"/>
            <a:r>
              <a:rPr lang="en-US" sz="2400" dirty="0" smtClean="0"/>
              <a:t>Several new Windows events and event providers</a:t>
            </a:r>
          </a:p>
          <a:p>
            <a:r>
              <a:rPr lang="en-US" sz="2800" dirty="0" smtClean="0"/>
              <a:t>Event Development</a:t>
            </a:r>
          </a:p>
          <a:p>
            <a:pPr lvl="1"/>
            <a:r>
              <a:rPr lang="en-US" sz="2400" dirty="0" smtClean="0"/>
              <a:t>Improved design-time validation</a:t>
            </a:r>
          </a:p>
          <a:p>
            <a:pPr lvl="1"/>
            <a:r>
              <a:rPr lang="en-US" sz="2400" dirty="0" smtClean="0"/>
              <a:t>Automatically generate code from XML</a:t>
            </a:r>
          </a:p>
          <a:p>
            <a:r>
              <a:rPr lang="en-US" sz="2800" dirty="0" smtClean="0"/>
              <a:t>Event Consumption</a:t>
            </a:r>
          </a:p>
          <a:p>
            <a:pPr lvl="1"/>
            <a:r>
              <a:rPr lang="en-US" sz="2400" dirty="0" smtClean="0"/>
              <a:t>Scriptable consumption using PowerShell (get-</a:t>
            </a:r>
            <a:r>
              <a:rPr lang="en-US" sz="2400" dirty="0" err="1" smtClean="0"/>
              <a:t>WinEvent</a:t>
            </a:r>
            <a:r>
              <a:rPr lang="en-US" sz="2400" dirty="0" smtClean="0"/>
              <a:t>)</a:t>
            </a:r>
          </a:p>
          <a:p>
            <a:pPr lvl="2"/>
            <a:r>
              <a:rPr lang="en-US" sz="2000" dirty="0" smtClean="0"/>
              <a:t>Discover and read ETW or Event Log events locally or remotely</a:t>
            </a:r>
          </a:p>
          <a:p>
            <a:pPr lvl="1"/>
            <a:r>
              <a:rPr lang="en-US" sz="2400" dirty="0" smtClean="0"/>
              <a:t>Portable event log file decoding</a:t>
            </a:r>
          </a:p>
          <a:p>
            <a:pPr lvl="1"/>
            <a:r>
              <a:rPr lang="en-US" sz="2400" dirty="0" smtClean="0"/>
              <a:t>Improved data formatting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9"/>
            <a:ext cx="8382000" cy="1163395"/>
          </a:xfrm>
        </p:spPr>
        <p:txBody>
          <a:bodyPr/>
          <a:lstStyle/>
          <a:p>
            <a:r>
              <a:rPr smtClean="0"/>
              <a:t>Setting Expectations</a:t>
            </a:r>
            <a:br>
              <a:rPr smtClean="0"/>
            </a:br>
            <a:r>
              <a:rPr sz="3600" smtClean="0">
                <a:solidFill>
                  <a:schemeClr val="tx2"/>
                </a:solidFill>
              </a:rPr>
              <a:t>Source: </a:t>
            </a:r>
            <a:r>
              <a:rPr sz="3600">
                <a:solidFill>
                  <a:schemeClr val="tx2"/>
                </a:solidFill>
              </a:rPr>
              <a:t>http://tinyurl.com/e7-on-perf</a:t>
            </a:r>
            <a:r>
              <a:rPr sz="3600" smtClean="0">
                <a:solidFill>
                  <a:schemeClr val="tx2"/>
                </a:solidFill>
              </a:rPr>
              <a:t> </a:t>
            </a:r>
            <a:endParaRPr lang="en-US" sz="3600" dirty="0">
              <a:solidFill>
                <a:schemeClr val="tx2"/>
              </a:solidFill>
            </a:endParaRPr>
          </a:p>
        </p:txBody>
      </p:sp>
      <p:graphicFrame>
        <p:nvGraphicFramePr>
          <p:cNvPr id="7" name="Content Placeholder 6"/>
          <p:cNvGraphicFramePr>
            <a:graphicFrameLocks noGrp="1"/>
          </p:cNvGraphicFramePr>
          <p:nvPr>
            <p:ph idx="1"/>
          </p:nvPr>
        </p:nvGraphicFramePr>
        <p:xfrm>
          <a:off x="609600" y="1431480"/>
          <a:ext cx="8001000" cy="4893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457200" y="1524000"/>
            <a:ext cx="8382000" cy="4572000"/>
          </a:xfrm>
          <a:prstGeom prst="rect">
            <a:avLst/>
          </a:prstGeom>
        </p:spPr>
        <p:txBody>
          <a:bodyPr>
            <a:normAutofit fontScale="92500" lnSpcReduction="20000"/>
          </a:bodyPr>
          <a:lstStyle/>
          <a:p>
            <a:pPr marL="396875" marR="0" lvl="0" indent="-396875" algn="l" defTabSz="914363" rtl="0" eaLnBrk="1" fontAlgn="auto" latinLnBrk="0" hangingPunct="1">
              <a:lnSpc>
                <a:spcPct val="100000"/>
              </a:lnSpc>
              <a:spcBef>
                <a:spcPts val="0"/>
              </a:spcBef>
              <a:spcAft>
                <a:spcPts val="0"/>
              </a:spcAft>
              <a:buClrTx/>
              <a:buSzTx/>
              <a:buFontTx/>
              <a:buBlip>
                <a:blip r:embed="rId3"/>
              </a:buBlip>
              <a:tabLst/>
              <a:defRPr/>
            </a:pPr>
            <a:r>
              <a:rPr kumimoji="0" lang="en-US" sz="32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Design for the appropriate audience</a:t>
            </a:r>
          </a:p>
          <a:p>
            <a:pPr marL="914400" marR="0" lvl="1" indent="-396875" algn="l" defTabSz="914363" rtl="0" eaLnBrk="1" fontAlgn="auto" latinLnBrk="0" hangingPunct="1">
              <a:lnSpc>
                <a:spcPct val="100000"/>
              </a:lnSpc>
              <a:spcBef>
                <a:spcPts val="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Provide meaningful event messages and </a:t>
            </a:r>
            <a:br>
              <a:rPr kumimoji="0" lang="en-US" sz="28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br>
            <a:r>
              <a:rPr kumimoji="0" lang="en-US" sz="28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counter descriptions</a:t>
            </a:r>
          </a:p>
          <a:p>
            <a:pPr marL="914400" marR="0" lvl="1" indent="-396875" algn="l" defTabSz="914363" rtl="0" eaLnBrk="1" fontAlgn="auto" latinLnBrk="0" hangingPunct="1">
              <a:lnSpc>
                <a:spcPct val="100000"/>
              </a:lnSpc>
              <a:spcBef>
                <a:spcPts val="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Provide actionable events and counters </a:t>
            </a:r>
            <a:br>
              <a:rPr kumimoji="0" lang="en-US" sz="28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br>
            <a:r>
              <a:rPr kumimoji="0" lang="en-US" sz="28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for System Administrators and IT Professionals</a:t>
            </a:r>
          </a:p>
          <a:p>
            <a:pPr marL="396875" marR="0" lvl="0" indent="-396875" algn="l" defTabSz="914363" rtl="0" eaLnBrk="1" fontAlgn="auto" latinLnBrk="0" hangingPunct="1">
              <a:lnSpc>
                <a:spcPct val="100000"/>
              </a:lnSpc>
              <a:spcBef>
                <a:spcPts val="0"/>
              </a:spcBef>
              <a:spcAft>
                <a:spcPts val="0"/>
              </a:spcAft>
              <a:buClrTx/>
              <a:buSzTx/>
              <a:buFontTx/>
              <a:buBlip>
                <a:blip r:embed="rId3"/>
              </a:buBlip>
              <a:tabLst/>
              <a:defRPr/>
            </a:pPr>
            <a:r>
              <a:rPr kumimoji="0" lang="en-US" sz="32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Use recommended interfaces</a:t>
            </a:r>
          </a:p>
          <a:p>
            <a:pPr marL="914400" marR="0" lvl="1" indent="-396875" algn="l" defTabSz="914363" rtl="0" eaLnBrk="1" fontAlgn="auto" latinLnBrk="0" hangingPunct="1">
              <a:lnSpc>
                <a:spcPct val="100000"/>
              </a:lnSpc>
              <a:spcBef>
                <a:spcPts val="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Performance Counters Version 2.0</a:t>
            </a:r>
          </a:p>
          <a:p>
            <a:pPr marL="1258888" marR="0" lvl="2" indent="-344488" algn="l" defTabSz="914363" rtl="0" eaLnBrk="1" fontAlgn="auto" latinLnBrk="0" hangingPunct="1">
              <a:lnSpc>
                <a:spcPct val="100000"/>
              </a:lnSpc>
              <a:spcBef>
                <a:spcPts val="0"/>
              </a:spcBef>
              <a:spcAft>
                <a:spcPts val="0"/>
              </a:spcAft>
              <a:buClrTx/>
              <a:buSzTx/>
              <a:buFontTx/>
              <a:buBlip>
                <a:blip r:embed="rId4"/>
              </a:buBlip>
              <a:tabLst/>
              <a:defRPr/>
            </a:pPr>
            <a:r>
              <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Managed – </a:t>
            </a:r>
            <a:r>
              <a:rPr kumimoji="0" lang="en-US" sz="2400" b="0" i="0" u="none" strike="noStrike" kern="1200" cap="none" spc="0" normalizeH="0" baseline="0" noProof="0" dirty="0" err="1" smtClean="0">
                <a:ln>
                  <a:noFill/>
                </a:ln>
                <a:solidFill>
                  <a:schemeClr val="tx1"/>
                </a:solidFill>
                <a:effectLst/>
                <a:uLnTx/>
                <a:uFillTx/>
                <a:latin typeface="Segoe UI" pitchFamily="34" charset="0"/>
                <a:ea typeface="+mn-ea"/>
                <a:cs typeface="Segoe UI" pitchFamily="34" charset="0"/>
              </a:rPr>
              <a:t>System.Diagnostics.PerformanceData</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endParaRPr>
          </a:p>
          <a:p>
            <a:pPr marL="1258888" marR="0" lvl="2" indent="-344488" algn="l" defTabSz="914363" rtl="0" eaLnBrk="1" fontAlgn="auto" latinLnBrk="0" hangingPunct="1">
              <a:lnSpc>
                <a:spcPct val="100000"/>
              </a:lnSpc>
              <a:spcBef>
                <a:spcPts val="0"/>
              </a:spcBef>
              <a:spcAft>
                <a:spcPts val="0"/>
              </a:spcAft>
              <a:buClrTx/>
              <a:buSzTx/>
              <a:buFontTx/>
              <a:buBlip>
                <a:blip r:embed="rId4"/>
              </a:buBlip>
              <a:tabLst/>
              <a:defRPr/>
            </a:pPr>
            <a:r>
              <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User Mode – </a:t>
            </a:r>
            <a:r>
              <a:rPr kumimoji="0" lang="en-US" sz="2400" b="0" i="0" u="none" strike="noStrike" kern="1200" cap="none" spc="0" normalizeH="0" baseline="0" noProof="0" dirty="0" err="1" smtClean="0">
                <a:ln>
                  <a:noFill/>
                </a:ln>
                <a:solidFill>
                  <a:schemeClr val="tx1"/>
                </a:solidFill>
                <a:effectLst/>
                <a:uLnTx/>
                <a:uFillTx/>
                <a:latin typeface="Segoe UI" pitchFamily="34" charset="0"/>
                <a:ea typeface="+mn-ea"/>
                <a:cs typeface="Segoe UI" pitchFamily="34" charset="0"/>
              </a:rPr>
              <a:t>PerfSet</a:t>
            </a:r>
            <a:r>
              <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itchFamily="34" charset="0"/>
                <a:ea typeface="+mn-ea"/>
                <a:cs typeface="Segoe UI" pitchFamily="34" charset="0"/>
              </a:rPr>
              <a:t>PerfIncrement</a:t>
            </a:r>
            <a:r>
              <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 etc.</a:t>
            </a:r>
          </a:p>
          <a:p>
            <a:pPr marL="1258888" marR="0" lvl="2" indent="-344488" algn="l" defTabSz="914363" rtl="0" eaLnBrk="1" fontAlgn="auto" latinLnBrk="0" hangingPunct="1">
              <a:lnSpc>
                <a:spcPct val="100000"/>
              </a:lnSpc>
              <a:spcBef>
                <a:spcPts val="0"/>
              </a:spcBef>
              <a:spcAft>
                <a:spcPts val="0"/>
              </a:spcAft>
              <a:buClrTx/>
              <a:buSzTx/>
              <a:buFontTx/>
              <a:buBlip>
                <a:blip r:embed="rId4"/>
              </a:buBlip>
              <a:tabLst/>
              <a:defRPr/>
            </a:pPr>
            <a:r>
              <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Kernel Mode –  </a:t>
            </a:r>
            <a:r>
              <a:rPr kumimoji="0" lang="en-US" sz="2400" b="0" i="0" u="none" strike="noStrike" kern="1200" cap="none" spc="0" normalizeH="0" baseline="0" noProof="0" dirty="0" err="1" smtClean="0">
                <a:ln>
                  <a:noFill/>
                </a:ln>
                <a:solidFill>
                  <a:schemeClr val="tx1"/>
                </a:solidFill>
                <a:effectLst/>
                <a:uLnTx/>
                <a:uFillTx/>
                <a:latin typeface="Segoe UI" pitchFamily="34" charset="0"/>
                <a:ea typeface="+mn-ea"/>
                <a:cs typeface="Segoe UI" pitchFamily="34" charset="0"/>
              </a:rPr>
              <a:t>PcwRegister</a:t>
            </a:r>
            <a:r>
              <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itchFamily="34" charset="0"/>
                <a:ea typeface="+mn-ea"/>
                <a:cs typeface="Segoe UI" pitchFamily="34" charset="0"/>
              </a:rPr>
              <a:t>PcwCreateInstance</a:t>
            </a:r>
            <a:r>
              <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 etc.</a:t>
            </a:r>
          </a:p>
          <a:p>
            <a:pPr marL="914400" marR="0" lvl="1" indent="-396875" algn="l" defTabSz="914363" rtl="0" eaLnBrk="1" fontAlgn="auto" latinLnBrk="0" hangingPunct="1">
              <a:lnSpc>
                <a:spcPct val="100000"/>
              </a:lnSpc>
              <a:spcBef>
                <a:spcPts val="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Manifest-based ETW and Event Log APIs</a:t>
            </a:r>
          </a:p>
          <a:p>
            <a:pPr marL="1258888" marR="0" lvl="2" indent="-344488" algn="l" defTabSz="914363" rtl="0" eaLnBrk="1" fontAlgn="auto" latinLnBrk="0" hangingPunct="1">
              <a:lnSpc>
                <a:spcPct val="100000"/>
              </a:lnSpc>
              <a:spcBef>
                <a:spcPts val="0"/>
              </a:spcBef>
              <a:spcAft>
                <a:spcPts val="0"/>
              </a:spcAft>
              <a:buClrTx/>
              <a:buSzTx/>
              <a:buFontTx/>
              <a:buBlip>
                <a:blip r:embed="rId4"/>
              </a:buBlip>
              <a:tabLst/>
              <a:defRPr/>
            </a:pPr>
            <a:r>
              <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Managed – </a:t>
            </a:r>
            <a:r>
              <a:rPr kumimoji="0" lang="en-US" sz="2400" b="0" i="0" u="none" strike="noStrike" kern="1200" cap="none" spc="0" normalizeH="0" baseline="0" noProof="0" dirty="0" err="1" smtClean="0">
                <a:ln>
                  <a:noFill/>
                </a:ln>
                <a:solidFill>
                  <a:schemeClr val="tx1"/>
                </a:solidFill>
                <a:effectLst/>
                <a:uLnTx/>
                <a:uFillTx/>
                <a:latin typeface="Segoe UI" pitchFamily="34" charset="0"/>
                <a:ea typeface="+mn-ea"/>
                <a:cs typeface="Segoe UI" pitchFamily="34" charset="0"/>
              </a:rPr>
              <a:t>System.Diagnostics.Eventing</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endParaRPr>
          </a:p>
          <a:p>
            <a:pPr marL="1258888" marR="0" lvl="2" indent="-344488" algn="l" defTabSz="914363" rtl="0" eaLnBrk="1" fontAlgn="auto" latinLnBrk="0" hangingPunct="1">
              <a:lnSpc>
                <a:spcPct val="100000"/>
              </a:lnSpc>
              <a:spcBef>
                <a:spcPts val="0"/>
              </a:spcBef>
              <a:spcAft>
                <a:spcPts val="0"/>
              </a:spcAft>
              <a:buClrTx/>
              <a:buSzTx/>
              <a:buFontTx/>
              <a:buBlip>
                <a:blip r:embed="rId4"/>
              </a:buBlip>
              <a:tabLst/>
              <a:defRPr/>
            </a:pPr>
            <a:r>
              <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User Mode – </a:t>
            </a:r>
            <a:r>
              <a:rPr kumimoji="0" lang="en-US" sz="2400" b="0" i="0" u="none" strike="noStrike" kern="1200" cap="none" spc="0" normalizeH="0" baseline="0" noProof="0" dirty="0" err="1" smtClean="0">
                <a:ln>
                  <a:noFill/>
                </a:ln>
                <a:solidFill>
                  <a:schemeClr val="tx1"/>
                </a:solidFill>
                <a:effectLst/>
                <a:uLnTx/>
                <a:uFillTx/>
                <a:latin typeface="Segoe UI" pitchFamily="34" charset="0"/>
                <a:ea typeface="+mn-ea"/>
                <a:cs typeface="Segoe UI" pitchFamily="34" charset="0"/>
              </a:rPr>
              <a:t>EventWrite</a:t>
            </a:r>
            <a:r>
              <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 etc.</a:t>
            </a:r>
          </a:p>
          <a:p>
            <a:pPr marL="1258888" marR="0" lvl="2" indent="-344488" algn="l" defTabSz="914363" rtl="0" eaLnBrk="1" fontAlgn="auto" latinLnBrk="0" hangingPunct="1">
              <a:lnSpc>
                <a:spcPct val="100000"/>
              </a:lnSpc>
              <a:spcBef>
                <a:spcPts val="0"/>
              </a:spcBef>
              <a:spcAft>
                <a:spcPts val="0"/>
              </a:spcAft>
              <a:buClrTx/>
              <a:buSzTx/>
              <a:buFontTx/>
              <a:buBlip>
                <a:blip r:embed="rId4"/>
              </a:buBlip>
              <a:tabLst/>
              <a:defRPr/>
            </a:pPr>
            <a:r>
              <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Kernel Mode – </a:t>
            </a:r>
            <a:r>
              <a:rPr kumimoji="0" lang="en-US" sz="2400" b="0" i="0" u="none" strike="noStrike" kern="1200" cap="none" spc="0" normalizeH="0" baseline="0" noProof="0" dirty="0" err="1" smtClean="0">
                <a:ln>
                  <a:noFill/>
                </a:ln>
                <a:solidFill>
                  <a:schemeClr val="tx1"/>
                </a:solidFill>
                <a:effectLst/>
                <a:uLnTx/>
                <a:uFillTx/>
                <a:latin typeface="Segoe UI" pitchFamily="34" charset="0"/>
                <a:ea typeface="+mn-ea"/>
                <a:cs typeface="Segoe UI" pitchFamily="34" charset="0"/>
              </a:rPr>
              <a:t>EtwWrite</a:t>
            </a:r>
            <a:r>
              <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 etc.</a:t>
            </a:r>
          </a:p>
        </p:txBody>
      </p:sp>
      <p:sp>
        <p:nvSpPr>
          <p:cNvPr id="5" name="Title 3"/>
          <p:cNvSpPr txBox="1">
            <a:spLocks/>
          </p:cNvSpPr>
          <p:nvPr/>
        </p:nvSpPr>
        <p:spPr>
          <a:xfrm>
            <a:off x="387054" y="152400"/>
            <a:ext cx="8375946" cy="553998"/>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a:ea typeface="+mn-ea"/>
                <a:cs typeface="Arial" charset="0"/>
              </a:rPr>
              <a:t>Instrumentation </a:t>
            </a:r>
            <a:br>
              <a:rPr kumimoji="0" lang="en-U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a:ea typeface="+mn-ea"/>
                <a:cs typeface="Arial" charset="0"/>
              </a:rPr>
            </a:br>
            <a:r>
              <a:rPr kumimoji="0" lang="en-U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a:ea typeface="+mn-ea"/>
                <a:cs typeface="Arial" charset="0"/>
              </a:rPr>
              <a:t>Design Considerations</a:t>
            </a:r>
            <a:endParaRPr kumimoji="0" lang="en-US" sz="48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a:ea typeface="+mn-ea"/>
              <a:cs typeface="Arial" charset="0"/>
            </a:endParaRPr>
          </a:p>
        </p:txBody>
      </p:sp>
      <p:sp>
        <p:nvSpPr>
          <p:cNvPr id="6" name="TextBox 5"/>
          <p:cNvSpPr txBox="1"/>
          <p:nvPr/>
        </p:nvSpPr>
        <p:spPr>
          <a:xfrm>
            <a:off x="876300" y="5943600"/>
            <a:ext cx="7391400"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dirty="0" smtClean="0"/>
              <a:t>Design your application’s events and counters with a goal in mind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9"/>
            <a:ext cx="8382000" cy="1163395"/>
          </a:xfrm>
        </p:spPr>
        <p:txBody>
          <a:bodyPr/>
          <a:lstStyle/>
          <a:p>
            <a:r>
              <a:rPr smtClean="0"/>
              <a:t>WMI</a:t>
            </a:r>
            <a:br>
              <a:rPr smtClean="0"/>
            </a:br>
            <a:r>
              <a:rPr sz="3600" smtClean="0">
                <a:solidFill>
                  <a:schemeClr val="tx2"/>
                </a:solidFill>
              </a:rPr>
              <a:t>Windows Management Instrumentation</a:t>
            </a:r>
            <a:endParaRPr lang="en-US" dirty="0">
              <a:solidFill>
                <a:schemeClr val="tx2"/>
              </a:solidFill>
            </a:endParaRPr>
          </a:p>
        </p:txBody>
      </p:sp>
      <p:sp>
        <p:nvSpPr>
          <p:cNvPr id="6" name="Text Placeholder 5"/>
          <p:cNvSpPr>
            <a:spLocks noGrp="1"/>
          </p:cNvSpPr>
          <p:nvPr>
            <p:ph type="body" sz="quarter" idx="10"/>
          </p:nvPr>
        </p:nvSpPr>
        <p:spPr>
          <a:xfrm>
            <a:off x="381000" y="1766602"/>
            <a:ext cx="8382000" cy="4505849"/>
          </a:xfrm>
        </p:spPr>
        <p:txBody>
          <a:bodyPr/>
          <a:lstStyle/>
          <a:p>
            <a:r>
              <a:rPr lang="en-US" dirty="0" smtClean="0"/>
              <a:t>Windows </a:t>
            </a:r>
            <a:r>
              <a:rPr lang="en-US" b="1" u="sng" dirty="0" smtClean="0"/>
              <a:t>Management</a:t>
            </a:r>
            <a:r>
              <a:rPr lang="en-US" dirty="0" smtClean="0"/>
              <a:t> Instrumentation</a:t>
            </a:r>
          </a:p>
          <a:p>
            <a:pPr lvl="1"/>
            <a:r>
              <a:rPr lang="en-US" dirty="0" smtClean="0"/>
              <a:t>Not new</a:t>
            </a:r>
          </a:p>
          <a:p>
            <a:pPr lvl="1"/>
            <a:r>
              <a:rPr lang="en-US" dirty="0" smtClean="0"/>
              <a:t>Lots of improvement on NT v6.x</a:t>
            </a:r>
          </a:p>
          <a:p>
            <a:pPr lvl="2"/>
            <a:r>
              <a:rPr lang="en-US" dirty="0" smtClean="0"/>
              <a:t>IP V6</a:t>
            </a:r>
          </a:p>
          <a:p>
            <a:pPr lvl="2"/>
            <a:r>
              <a:rPr lang="en-US" dirty="0" smtClean="0"/>
              <a:t>ETW Support</a:t>
            </a:r>
          </a:p>
          <a:p>
            <a:pPr lvl="2"/>
            <a:r>
              <a:rPr lang="en-US" dirty="0" smtClean="0"/>
              <a:t>Security Enhancement</a:t>
            </a:r>
          </a:p>
          <a:p>
            <a:pPr lvl="2"/>
            <a:r>
              <a:rPr lang="en-US" dirty="0" smtClean="0"/>
              <a:t> Hyper-threading and multi-core processors</a:t>
            </a:r>
          </a:p>
          <a:p>
            <a:pPr lvl="2"/>
            <a:r>
              <a:rPr lang="en-US" dirty="0" smtClean="0"/>
              <a:t>…</a:t>
            </a:r>
          </a:p>
          <a:p>
            <a:r>
              <a:rPr lang="en-US" dirty="0" smtClean="0"/>
              <a:t>Query properties</a:t>
            </a:r>
          </a:p>
          <a:p>
            <a:r>
              <a:rPr lang="en-US" dirty="0" smtClean="0"/>
              <a:t>Execute methods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9"/>
            <a:ext cx="8382000" cy="1163395"/>
          </a:xfrm>
        </p:spPr>
        <p:txBody>
          <a:bodyPr/>
          <a:lstStyle/>
          <a:p>
            <a:r>
              <a:rPr smtClean="0"/>
              <a:t>WMI</a:t>
            </a:r>
            <a:br>
              <a:rPr smtClean="0"/>
            </a:br>
            <a:r>
              <a:rPr sz="3600" smtClean="0">
                <a:solidFill>
                  <a:schemeClr val="tx2"/>
                </a:solidFill>
              </a:rPr>
              <a:t>Windows Management Instrumentation</a:t>
            </a:r>
            <a:endParaRPr lang="en-US" dirty="0">
              <a:solidFill>
                <a:schemeClr val="tx2"/>
              </a:solidFill>
            </a:endParaRPr>
          </a:p>
        </p:txBody>
      </p:sp>
      <p:sp>
        <p:nvSpPr>
          <p:cNvPr id="6" name="Text Placeholder 5"/>
          <p:cNvSpPr>
            <a:spLocks noGrp="1"/>
          </p:cNvSpPr>
          <p:nvPr>
            <p:ph type="body" sz="quarter" idx="10"/>
          </p:nvPr>
        </p:nvSpPr>
        <p:spPr>
          <a:xfrm>
            <a:off x="381000" y="1411552"/>
            <a:ext cx="8382000" cy="4376583"/>
          </a:xfrm>
        </p:spPr>
        <p:txBody>
          <a:bodyPr/>
          <a:lstStyle/>
          <a:p>
            <a:r>
              <a:rPr lang="en-US" dirty="0" smtClean="0"/>
              <a:t>Always-present, always-on instrumentation infrastructure</a:t>
            </a:r>
          </a:p>
          <a:p>
            <a:r>
              <a:rPr lang="en-US" dirty="0" smtClean="0"/>
              <a:t>Rich information grouped into </a:t>
            </a:r>
            <a:r>
              <a:rPr lang="en-US" b="1" i="1" dirty="0" smtClean="0"/>
              <a:t>namespaces</a:t>
            </a:r>
            <a:r>
              <a:rPr lang="en-US" dirty="0" smtClean="0"/>
              <a:t>, </a:t>
            </a:r>
            <a:r>
              <a:rPr lang="en-US" b="1" i="1" dirty="0" smtClean="0"/>
              <a:t>classes</a:t>
            </a:r>
            <a:r>
              <a:rPr lang="en-US" dirty="0" smtClean="0"/>
              <a:t>, </a:t>
            </a:r>
            <a:r>
              <a:rPr lang="en-US" b="1" i="1" dirty="0" smtClean="0"/>
              <a:t>properties</a:t>
            </a:r>
            <a:r>
              <a:rPr lang="en-US" dirty="0" smtClean="0"/>
              <a:t>, </a:t>
            </a:r>
            <a:r>
              <a:rPr lang="en-US" b="1" i="1" dirty="0" smtClean="0"/>
              <a:t>methods </a:t>
            </a:r>
            <a:r>
              <a:rPr lang="en-US" dirty="0" smtClean="0"/>
              <a:t>and </a:t>
            </a:r>
            <a:r>
              <a:rPr lang="en-US" b="1" i="1" dirty="0" smtClean="0"/>
              <a:t>events</a:t>
            </a:r>
          </a:p>
          <a:p>
            <a:r>
              <a:rPr lang="en-US" dirty="0" smtClean="0"/>
              <a:t>Access:</a:t>
            </a:r>
          </a:p>
          <a:p>
            <a:pPr lvl="1"/>
            <a:r>
              <a:rPr lang="en-US" dirty="0" smtClean="0"/>
              <a:t>Programmatically (native and managed)</a:t>
            </a:r>
          </a:p>
          <a:p>
            <a:pPr lvl="1"/>
            <a:r>
              <a:rPr lang="en-US" dirty="0" smtClean="0"/>
              <a:t>Through script languages</a:t>
            </a:r>
          </a:p>
          <a:p>
            <a:pPr lvl="1"/>
            <a:r>
              <a:rPr lang="en-US" dirty="0" smtClean="0"/>
              <a:t>Using the WMI Console</a:t>
            </a:r>
          </a:p>
          <a:p>
            <a:r>
              <a:rPr lang="en-US" dirty="0" smtClean="0"/>
              <a:t>Examples</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WMI Architecture</a:t>
            </a:r>
            <a:endParaRPr lang="en-US" dirty="0"/>
          </a:p>
        </p:txBody>
      </p:sp>
      <p:sp>
        <p:nvSpPr>
          <p:cNvPr id="3" name="Text Placeholder 2"/>
          <p:cNvSpPr>
            <a:spLocks noGrp="1"/>
          </p:cNvSpPr>
          <p:nvPr>
            <p:ph type="body" sz="quarter" idx="10"/>
          </p:nvPr>
        </p:nvSpPr>
        <p:spPr>
          <a:xfrm>
            <a:off x="381000" y="1411552"/>
            <a:ext cx="8382000" cy="3330142"/>
          </a:xfrm>
        </p:spPr>
        <p:txBody>
          <a:bodyPr/>
          <a:lstStyle/>
          <a:p>
            <a:r>
              <a:rPr lang="en-US" dirty="0" smtClean="0"/>
              <a:t>WMI itself is the </a:t>
            </a:r>
            <a:r>
              <a:rPr lang="en-US" b="1" i="1" dirty="0" err="1" smtClean="0"/>
              <a:t>Winmgmt</a:t>
            </a:r>
            <a:r>
              <a:rPr lang="en-US" dirty="0" smtClean="0"/>
              <a:t> service which communicates through DCOM/135</a:t>
            </a:r>
          </a:p>
          <a:p>
            <a:pPr lvl="1"/>
            <a:r>
              <a:rPr lang="en-US" dirty="0" smtClean="0"/>
              <a:t>It is possible to route WMI through HTTP/80</a:t>
            </a:r>
          </a:p>
          <a:p>
            <a:r>
              <a:rPr lang="en-US" b="1" i="1" dirty="0" smtClean="0"/>
              <a:t>Providers </a:t>
            </a:r>
            <a:r>
              <a:rPr lang="en-US" dirty="0" smtClean="0"/>
              <a:t>expose data properties, methods and event information</a:t>
            </a:r>
          </a:p>
          <a:p>
            <a:r>
              <a:rPr lang="en-US" b="1" i="1" dirty="0" smtClean="0"/>
              <a:t>Consumers</a:t>
            </a:r>
            <a:r>
              <a:rPr lang="en-US" dirty="0" smtClean="0"/>
              <a:t> register to events, read/write properties and invoke methods</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Writing a WMI Consumer</a:t>
            </a:r>
            <a:br>
              <a:rPr smtClean="0"/>
            </a:br>
            <a:r>
              <a:rPr sz="3600" smtClean="0"/>
              <a:t>VBScript Code</a:t>
            </a:r>
            <a:endParaRPr lang="en-US" dirty="0">
              <a:solidFill>
                <a:schemeClr val="tx2"/>
              </a:solidFill>
            </a:endParaRPr>
          </a:p>
        </p:txBody>
      </p:sp>
      <p:sp>
        <p:nvSpPr>
          <p:cNvPr id="4" name="Text Placeholder 3"/>
          <p:cNvSpPr>
            <a:spLocks noGrp="1"/>
          </p:cNvSpPr>
          <p:nvPr>
            <p:ph type="body" sz="quarter" idx="10"/>
          </p:nvPr>
        </p:nvSpPr>
        <p:spPr/>
        <p:txBody>
          <a:bodyPr/>
          <a:lstStyle/>
          <a:p>
            <a:r>
              <a:rPr lang="en-US" b="0" dirty="0" smtClean="0"/>
              <a:t>Set WMI = </a:t>
            </a:r>
            <a:r>
              <a:rPr lang="en-US" b="0" dirty="0" err="1" smtClean="0"/>
              <a:t>GetObject</a:t>
            </a:r>
            <a:r>
              <a:rPr lang="en-US" b="0" dirty="0" smtClean="0"/>
              <a:t>("</a:t>
            </a:r>
            <a:r>
              <a:rPr lang="en-US" b="0" dirty="0" err="1" smtClean="0"/>
              <a:t>winmgmts</a:t>
            </a:r>
            <a:r>
              <a:rPr lang="en-US" b="0" dirty="0" smtClean="0"/>
              <a:t>:“...)</a:t>
            </a:r>
          </a:p>
          <a:p>
            <a:r>
              <a:rPr lang="en-US" b="0" dirty="0" smtClean="0"/>
              <a:t>Set products = </a:t>
            </a:r>
            <a:r>
              <a:rPr lang="en-US" b="0" dirty="0" err="1" smtClean="0"/>
              <a:t>WMI.ExecQuery</a:t>
            </a:r>
            <a:r>
              <a:rPr lang="en-US" b="0" dirty="0" smtClean="0"/>
              <a:t> _</a:t>
            </a:r>
          </a:p>
          <a:p>
            <a:r>
              <a:rPr lang="en-US" b="0" dirty="0" smtClean="0"/>
              <a:t>  ("Select * from</a:t>
            </a:r>
          </a:p>
          <a:p>
            <a:r>
              <a:rPr lang="en-US" b="0" dirty="0" smtClean="0"/>
              <a:t>   Win32_WindowsProductActivation")</a:t>
            </a:r>
          </a:p>
          <a:p>
            <a:endParaRPr lang="en-US" b="0" dirty="0" smtClean="0"/>
          </a:p>
          <a:p>
            <a:r>
              <a:rPr lang="en-US" b="0" dirty="0" smtClean="0"/>
              <a:t>For Each product in products</a:t>
            </a:r>
          </a:p>
          <a:p>
            <a:r>
              <a:rPr lang="en-US" b="0" dirty="0" smtClean="0"/>
              <a:t>  </a:t>
            </a:r>
            <a:r>
              <a:rPr lang="en-US" b="0" dirty="0" err="1" smtClean="0"/>
              <a:t>product.ActivateOnline</a:t>
            </a:r>
            <a:r>
              <a:rPr lang="en-US" b="0" dirty="0" smtClean="0"/>
              <a:t>()</a:t>
            </a:r>
          </a:p>
          <a:p>
            <a:r>
              <a:rPr lang="en-US" b="0" dirty="0" smtClean="0"/>
              <a:t>Next </a:t>
            </a:r>
            <a:endParaRPr lang="en-US" b="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Writing a WMI Consumer</a:t>
            </a:r>
            <a:br>
              <a:rPr smtClean="0"/>
            </a:br>
            <a:r>
              <a:rPr sz="3600" smtClean="0"/>
              <a:t>Managed Code</a:t>
            </a:r>
            <a:endParaRPr lang="en-US" dirty="0"/>
          </a:p>
        </p:txBody>
      </p:sp>
      <p:sp>
        <p:nvSpPr>
          <p:cNvPr id="3" name="Text Placeholder 2"/>
          <p:cNvSpPr>
            <a:spLocks noGrp="1"/>
          </p:cNvSpPr>
          <p:nvPr>
            <p:ph type="body" sz="quarter" idx="10"/>
          </p:nvPr>
        </p:nvSpPr>
        <p:spPr/>
        <p:txBody>
          <a:bodyPr/>
          <a:lstStyle/>
          <a:p>
            <a:r>
              <a:rPr lang="en-US" b="0" dirty="0" err="1" smtClean="0"/>
              <a:t>ManagementObjectSearcher</a:t>
            </a:r>
            <a:r>
              <a:rPr lang="en-US" b="0" dirty="0" smtClean="0"/>
              <a:t> s =</a:t>
            </a:r>
          </a:p>
          <a:p>
            <a:r>
              <a:rPr lang="en-US" b="0" dirty="0" smtClean="0"/>
              <a:t>  new </a:t>
            </a:r>
            <a:r>
              <a:rPr lang="en-US" b="0" dirty="0" err="1" smtClean="0"/>
              <a:t>ManagementObjectSearcher</a:t>
            </a:r>
            <a:r>
              <a:rPr lang="en-US" b="0" dirty="0" smtClean="0"/>
              <a:t>(</a:t>
            </a:r>
          </a:p>
          <a:p>
            <a:r>
              <a:rPr lang="en-US" b="0" dirty="0" smtClean="0"/>
              <a:t>  ...,"SELECT * FROM Win32_Share");</a:t>
            </a:r>
          </a:p>
          <a:p>
            <a:endParaRPr lang="en-US" b="0" dirty="0" smtClean="0"/>
          </a:p>
          <a:p>
            <a:r>
              <a:rPr lang="en-US" b="0" dirty="0" err="1" smtClean="0"/>
              <a:t>foreach</a:t>
            </a:r>
            <a:r>
              <a:rPr lang="en-US" b="0" dirty="0" smtClean="0"/>
              <a:t> (</a:t>
            </a:r>
            <a:r>
              <a:rPr lang="en-US" b="0" dirty="0" err="1" smtClean="0"/>
              <a:t>var</a:t>
            </a:r>
            <a:r>
              <a:rPr lang="en-US" b="0" dirty="0" smtClean="0"/>
              <a:t> share in </a:t>
            </a:r>
            <a:r>
              <a:rPr lang="en-US" b="0" dirty="0" err="1" smtClean="0"/>
              <a:t>s.Get</a:t>
            </a:r>
            <a:r>
              <a:rPr lang="en-US" b="0" dirty="0" smtClean="0"/>
              <a:t>()) {</a:t>
            </a:r>
          </a:p>
          <a:p>
            <a:r>
              <a:rPr lang="en-US" b="0" dirty="0" smtClean="0"/>
              <a:t>  </a:t>
            </a:r>
            <a:r>
              <a:rPr lang="en-US" b="0" dirty="0" err="1" smtClean="0"/>
              <a:t>Console.WriteLine</a:t>
            </a:r>
            <a:r>
              <a:rPr lang="en-US" b="0" dirty="0" smtClean="0"/>
              <a:t>(share.</a:t>
            </a:r>
          </a:p>
          <a:p>
            <a:r>
              <a:rPr lang="en-US" b="0" dirty="0" smtClean="0"/>
              <a:t>    </a:t>
            </a:r>
            <a:r>
              <a:rPr lang="en-US" b="0" dirty="0" err="1" smtClean="0"/>
              <a:t>GetPropertyValue</a:t>
            </a:r>
            <a:r>
              <a:rPr lang="en-US" b="0" dirty="0" smtClean="0"/>
              <a:t>("Path0"));</a:t>
            </a:r>
          </a:p>
          <a:p>
            <a:r>
              <a:rPr lang="en-US" b="0" dirty="0" smtClean="0"/>
              <a:t>}</a:t>
            </a:r>
            <a:endParaRPr lang="en-US" b="0"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Writing a WMI Provider</a:t>
            </a:r>
            <a:br>
              <a:rPr smtClean="0"/>
            </a:br>
            <a:r>
              <a:rPr sz="3600"/>
              <a:t>http://tinyurl.com/net-WMI</a:t>
            </a:r>
            <a:endParaRPr lang="en-US" dirty="0"/>
          </a:p>
        </p:txBody>
      </p:sp>
      <p:sp>
        <p:nvSpPr>
          <p:cNvPr id="3" name="Text Placeholder 2"/>
          <p:cNvSpPr>
            <a:spLocks noGrp="1"/>
          </p:cNvSpPr>
          <p:nvPr>
            <p:ph type="body" sz="quarter" idx="10"/>
          </p:nvPr>
        </p:nvSpPr>
        <p:spPr/>
        <p:txBody>
          <a:bodyPr/>
          <a:lstStyle/>
          <a:p>
            <a:r>
              <a:rPr lang="en-US" sz="2800" b="0" dirty="0" smtClean="0"/>
              <a:t>[</a:t>
            </a:r>
            <a:r>
              <a:rPr lang="en-US" sz="2800" b="0" dirty="0" err="1" smtClean="0"/>
              <a:t>InstrumentationClass</a:t>
            </a:r>
            <a:r>
              <a:rPr lang="en-US" sz="2800" b="0" dirty="0" smtClean="0"/>
              <a:t>(</a:t>
            </a:r>
          </a:p>
          <a:p>
            <a:r>
              <a:rPr lang="en-US" sz="2800" b="0" dirty="0" smtClean="0"/>
              <a:t>  </a:t>
            </a:r>
            <a:r>
              <a:rPr lang="en-US" sz="2800" b="0" dirty="0" err="1" smtClean="0"/>
              <a:t>InstrumentationType.Event</a:t>
            </a:r>
            <a:r>
              <a:rPr lang="en-US" sz="2800" b="0" dirty="0" smtClean="0"/>
              <a:t>)]</a:t>
            </a:r>
          </a:p>
          <a:p>
            <a:r>
              <a:rPr lang="en-US" sz="2800" b="0" dirty="0" smtClean="0"/>
              <a:t>public class</a:t>
            </a:r>
          </a:p>
          <a:p>
            <a:r>
              <a:rPr lang="en-US" sz="2800" b="0" dirty="0" smtClean="0"/>
              <a:t>  </a:t>
            </a:r>
            <a:r>
              <a:rPr lang="en-US" sz="2800" b="0" dirty="0" err="1" smtClean="0"/>
              <a:t>CpuTemperatureTooHighEvent</a:t>
            </a:r>
            <a:r>
              <a:rPr lang="en-US" sz="2800" b="0" dirty="0" smtClean="0"/>
              <a:t> {</a:t>
            </a:r>
          </a:p>
          <a:p>
            <a:r>
              <a:rPr lang="en-US" sz="2800" b="0" dirty="0" smtClean="0"/>
              <a:t>public float Temperature { ... }</a:t>
            </a:r>
          </a:p>
          <a:p>
            <a:r>
              <a:rPr lang="en-US" sz="2800" b="0" dirty="0" smtClean="0"/>
              <a:t>public static void Publish(float f) {</a:t>
            </a:r>
          </a:p>
          <a:p>
            <a:r>
              <a:rPr lang="en-US" sz="2800" b="0" dirty="0" smtClean="0"/>
              <a:t>  </a:t>
            </a:r>
            <a:r>
              <a:rPr lang="en-US" sz="2800" b="0" dirty="0" err="1" smtClean="0"/>
              <a:t>Instrumentation.Fire</a:t>
            </a:r>
            <a:r>
              <a:rPr lang="en-US" sz="2800" b="0" dirty="0" smtClean="0"/>
              <a:t>(</a:t>
            </a:r>
          </a:p>
          <a:p>
            <a:r>
              <a:rPr lang="en-US" sz="2800" b="0" dirty="0" smtClean="0"/>
              <a:t>  new </a:t>
            </a:r>
            <a:r>
              <a:rPr lang="en-US" sz="2800" b="0" dirty="0" err="1" smtClean="0"/>
              <a:t>CpuTemperatureTooHighEvent</a:t>
            </a:r>
            <a:r>
              <a:rPr lang="en-US" sz="2800" b="0" dirty="0" smtClean="0"/>
              <a:t>(f));</a:t>
            </a:r>
          </a:p>
          <a:p>
            <a:r>
              <a:rPr lang="en-US" sz="2800" b="0" dirty="0" smtClean="0"/>
              <a:t>} }</a:t>
            </a:r>
            <a:endParaRPr lang="en-US" sz="2800" b="0"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Consuming WMI</a:t>
            </a:r>
            <a:endParaRPr lang="en-US" dirty="0"/>
          </a:p>
        </p:txBody>
      </p:sp>
      <p:sp>
        <p:nvSpPr>
          <p:cNvPr id="5" name="Subtitle 4"/>
          <p:cNvSpPr>
            <a:spLocks noGrp="1"/>
          </p:cNvSpPr>
          <p:nvPr>
            <p:ph type="subTitle" idx="1"/>
          </p:nvPr>
        </p:nvSpPr>
        <p:spPr/>
        <p:txBody>
          <a:bodyPr/>
          <a:lstStyle/>
          <a:p>
            <a:r>
              <a:rPr lang="en-US" dirty="0" smtClean="0"/>
              <a:t>…integrating system administration</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Windows Performance Toolkit</a:t>
            </a:r>
            <a:endParaRPr lang="en-US" dirty="0"/>
          </a:p>
        </p:txBody>
      </p:sp>
      <p:sp>
        <p:nvSpPr>
          <p:cNvPr id="3" name="Text Placeholder 2"/>
          <p:cNvSpPr>
            <a:spLocks noGrp="1"/>
          </p:cNvSpPr>
          <p:nvPr>
            <p:ph type="body" sz="quarter" idx="10"/>
          </p:nvPr>
        </p:nvSpPr>
        <p:spPr>
          <a:xfrm>
            <a:off x="381000" y="1411552"/>
            <a:ext cx="8382000" cy="3939540"/>
          </a:xfrm>
        </p:spPr>
        <p:txBody>
          <a:bodyPr/>
          <a:lstStyle/>
          <a:p>
            <a:r>
              <a:rPr lang="en-US" b="1" i="1" dirty="0" smtClean="0"/>
              <a:t>xperf.exe</a:t>
            </a:r>
            <a:r>
              <a:rPr lang="en-US" dirty="0" smtClean="0"/>
              <a:t>: Command-line tool for ETW capturing and processing</a:t>
            </a:r>
          </a:p>
          <a:p>
            <a:r>
              <a:rPr lang="en-US" b="1" i="1" dirty="0" smtClean="0"/>
              <a:t>xperfview.exe</a:t>
            </a:r>
            <a:r>
              <a:rPr lang="en-US" dirty="0" smtClean="0"/>
              <a:t>: Visual trace analysis tool</a:t>
            </a:r>
          </a:p>
          <a:p>
            <a:r>
              <a:rPr lang="en-US" b="1" i="1" dirty="0" smtClean="0"/>
              <a:t>xbootmgr.exe</a:t>
            </a:r>
            <a:r>
              <a:rPr lang="en-US" dirty="0" smtClean="0"/>
              <a:t>: On/off transition state capture tool</a:t>
            </a:r>
          </a:p>
          <a:p>
            <a:endParaRPr lang="en-US" dirty="0" smtClean="0"/>
          </a:p>
          <a:p>
            <a:r>
              <a:rPr lang="en-US" dirty="0" smtClean="0"/>
              <a:t>Works on Windows Vista SP1, Windows Server 2008 and Windows 7</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Xperf</a:t>
            </a:r>
            <a:r>
              <a:rPr smtClean="0"/>
              <a:t> Scenarios</a:t>
            </a:r>
            <a:endParaRPr lang="en-US" dirty="0"/>
          </a:p>
        </p:txBody>
      </p:sp>
      <p:sp>
        <p:nvSpPr>
          <p:cNvPr id="3" name="Text Placeholder 2"/>
          <p:cNvSpPr>
            <a:spLocks noGrp="1"/>
          </p:cNvSpPr>
          <p:nvPr>
            <p:ph type="body" sz="quarter" idx="10"/>
          </p:nvPr>
        </p:nvSpPr>
        <p:spPr>
          <a:xfrm>
            <a:off x="381000" y="1411552"/>
            <a:ext cx="8382000" cy="2954655"/>
          </a:xfrm>
        </p:spPr>
        <p:txBody>
          <a:bodyPr/>
          <a:lstStyle/>
          <a:p>
            <a:r>
              <a:rPr lang="en-US" dirty="0" smtClean="0"/>
              <a:t>Profile applications or the system itself (sampling profiler mode)</a:t>
            </a:r>
          </a:p>
          <a:p>
            <a:r>
              <a:rPr lang="en-US" dirty="0" smtClean="0"/>
              <a:t>Capture ETW data for later analysis</a:t>
            </a:r>
          </a:p>
          <a:p>
            <a:r>
              <a:rPr lang="en-US" dirty="0" smtClean="0"/>
              <a:t>Determine whether an application </a:t>
            </a:r>
            <a:r>
              <a:rPr lang="en-US" smtClean="0"/>
              <a:t>is I/O- or CPU-bound</a:t>
            </a:r>
            <a:endParaRPr lang="en-US" dirty="0" smtClean="0"/>
          </a:p>
          <a:p>
            <a:r>
              <a:rPr lang="en-US" dirty="0" smtClean="0"/>
              <a:t>…and many others!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Agenda</a:t>
            </a:r>
            <a:endParaRPr lang="en-US" dirty="0"/>
          </a:p>
        </p:txBody>
      </p:sp>
      <p:sp>
        <p:nvSpPr>
          <p:cNvPr id="3" name="Text Placeholder 2"/>
          <p:cNvSpPr>
            <a:spLocks noGrp="1"/>
          </p:cNvSpPr>
          <p:nvPr>
            <p:ph type="body" sz="quarter" idx="10"/>
          </p:nvPr>
        </p:nvSpPr>
        <p:spPr>
          <a:xfrm>
            <a:off x="381000" y="1411552"/>
            <a:ext cx="8382000" cy="3053144"/>
          </a:xfrm>
        </p:spPr>
        <p:txBody>
          <a:bodyPr/>
          <a:lstStyle/>
          <a:p>
            <a:r>
              <a:rPr lang="en-US" dirty="0" smtClean="0"/>
              <a:t>Performance Counters</a:t>
            </a:r>
          </a:p>
          <a:p>
            <a:r>
              <a:rPr lang="en-US" dirty="0" smtClean="0"/>
              <a:t>Event Tracing for Windows (ETW) &amp; Event Log</a:t>
            </a:r>
          </a:p>
          <a:p>
            <a:r>
              <a:rPr lang="en-US" dirty="0" smtClean="0"/>
              <a:t>Windows Management Instrumentation</a:t>
            </a:r>
          </a:p>
          <a:p>
            <a:r>
              <a:rPr lang="en-US" dirty="0" smtClean="0"/>
              <a:t>Windows Performance Toolkit</a:t>
            </a:r>
          </a:p>
          <a:p>
            <a:r>
              <a:rPr lang="en-US" dirty="0" smtClean="0"/>
              <a:t>Windows Troubleshooting Platform</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Capturing a Trace</a:t>
            </a:r>
            <a:endParaRPr lang="en-US" dirty="0"/>
          </a:p>
        </p:txBody>
      </p:sp>
      <p:sp>
        <p:nvSpPr>
          <p:cNvPr id="3" name="Text Placeholder 2"/>
          <p:cNvSpPr>
            <a:spLocks noGrp="1"/>
          </p:cNvSpPr>
          <p:nvPr>
            <p:ph type="body" sz="quarter" idx="10"/>
          </p:nvPr>
        </p:nvSpPr>
        <p:spPr>
          <a:xfrm>
            <a:off x="381000" y="1411552"/>
            <a:ext cx="8382000" cy="4776692"/>
          </a:xfrm>
        </p:spPr>
        <p:txBody>
          <a:bodyPr/>
          <a:lstStyle/>
          <a:p>
            <a:r>
              <a:rPr lang="en-US" dirty="0" smtClean="0"/>
              <a:t>Turn tracing on: </a:t>
            </a:r>
            <a:r>
              <a:rPr lang="en-US" b="1" i="1" dirty="0" err="1" smtClean="0"/>
              <a:t>xperf</a:t>
            </a:r>
            <a:r>
              <a:rPr lang="en-US" b="1" i="1" dirty="0" smtClean="0"/>
              <a:t> -on &lt;PROVIDER&gt;</a:t>
            </a:r>
          </a:p>
          <a:p>
            <a:r>
              <a:rPr lang="en-US" dirty="0" smtClean="0"/>
              <a:t>Perform activities</a:t>
            </a:r>
          </a:p>
          <a:p>
            <a:r>
              <a:rPr lang="en-US" dirty="0" smtClean="0"/>
              <a:t>Capture a log: </a:t>
            </a:r>
            <a:r>
              <a:rPr lang="en-US" b="1" i="1" dirty="0" err="1" smtClean="0"/>
              <a:t>xperf</a:t>
            </a:r>
            <a:r>
              <a:rPr lang="en-US" b="1" i="1" dirty="0" smtClean="0"/>
              <a:t> -d &lt;LOG_FILE_NAME&gt;</a:t>
            </a:r>
          </a:p>
          <a:p>
            <a:r>
              <a:rPr lang="en-US" dirty="0" smtClean="0"/>
              <a:t>Analyze it: </a:t>
            </a:r>
            <a:r>
              <a:rPr lang="en-US" b="1" i="1" dirty="0" err="1" smtClean="0"/>
              <a:t>xperf</a:t>
            </a:r>
            <a:r>
              <a:rPr lang="en-US" b="1" i="1" dirty="0" smtClean="0"/>
              <a:t> &lt;LOG_FILE_NAME&gt;</a:t>
            </a:r>
          </a:p>
          <a:p>
            <a:endParaRPr lang="en-US" b="1" i="1" dirty="0" smtClean="0"/>
          </a:p>
          <a:p>
            <a:r>
              <a:rPr lang="en-US" dirty="0" err="1" smtClean="0"/>
              <a:t>xperf</a:t>
            </a:r>
            <a:r>
              <a:rPr lang="en-US" dirty="0" smtClean="0"/>
              <a:t> -on Base</a:t>
            </a:r>
          </a:p>
          <a:p>
            <a:r>
              <a:rPr lang="en-US" dirty="0" smtClean="0"/>
              <a:t> </a:t>
            </a:r>
            <a:r>
              <a:rPr lang="en-US" dirty="0" err="1" smtClean="0"/>
              <a:t>xperf</a:t>
            </a:r>
            <a:r>
              <a:rPr lang="en-US" dirty="0" smtClean="0"/>
              <a:t> -d result.etl</a:t>
            </a:r>
          </a:p>
          <a:p>
            <a:r>
              <a:rPr lang="en-US" dirty="0" err="1" smtClean="0"/>
              <a:t>xperfview</a:t>
            </a:r>
            <a:r>
              <a:rPr lang="en-US" dirty="0" smtClean="0"/>
              <a:t> result.etl</a:t>
            </a:r>
          </a:p>
          <a:p>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X</a:t>
            </a:r>
            <a:r>
              <a:rPr lang="en-US" dirty="0" smtClean="0"/>
              <a:t>p</a:t>
            </a:r>
            <a:r>
              <a:rPr smtClean="0"/>
              <a:t>erf: Disk Utilization</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381000" y="1143000"/>
            <a:ext cx="5448300" cy="35718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2743200" y="1635334"/>
            <a:ext cx="5876925" cy="474641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Xperf: Hard Page Faults</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457200" y="1273576"/>
            <a:ext cx="8156648" cy="459382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Xperf: Overlay Graph</a:t>
            </a:r>
            <a:endParaRPr lang="en-US" dirty="0"/>
          </a:p>
        </p:txBody>
      </p:sp>
      <p:pic>
        <p:nvPicPr>
          <p:cNvPr id="5123" name="Picture 3"/>
          <p:cNvPicPr>
            <a:picLocks noChangeAspect="1" noChangeArrowheads="1"/>
          </p:cNvPicPr>
          <p:nvPr/>
        </p:nvPicPr>
        <p:blipFill>
          <a:blip r:embed="rId3" cstate="print"/>
          <a:srcRect/>
          <a:stretch>
            <a:fillRect/>
          </a:stretch>
        </p:blipFill>
        <p:spPr bwMode="auto">
          <a:xfrm>
            <a:off x="381000" y="1033631"/>
            <a:ext cx="7954262" cy="521476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X</a:t>
            </a:r>
            <a:r>
              <a:rPr lang="en-US" dirty="0" smtClean="0"/>
              <a:t>p</a:t>
            </a:r>
            <a:r>
              <a:rPr smtClean="0"/>
              <a:t>erf</a:t>
            </a:r>
            <a:endParaRPr lang="en-US" dirty="0"/>
          </a:p>
        </p:txBody>
      </p:sp>
      <p:sp>
        <p:nvSpPr>
          <p:cNvPr id="5" name="Subtitle 4"/>
          <p:cNvSpPr>
            <a:spLocks noGrp="1"/>
          </p:cNvSpPr>
          <p:nvPr>
            <p:ph type="subTitle" idx="1"/>
          </p:nvPr>
        </p:nvSpPr>
        <p:spPr/>
        <p:txBody>
          <a:bodyPr/>
          <a:lstStyle/>
          <a:p>
            <a:r>
              <a:rPr lang="en-US" dirty="0" smtClean="0"/>
              <a:t>…looking at system activity</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Windows Troubleshooting</a:t>
            </a:r>
            <a:endParaRPr lang="en-US" dirty="0"/>
          </a:p>
        </p:txBody>
      </p:sp>
      <p:sp>
        <p:nvSpPr>
          <p:cNvPr id="3" name="Text Placeholder 2"/>
          <p:cNvSpPr>
            <a:spLocks noGrp="1"/>
          </p:cNvSpPr>
          <p:nvPr>
            <p:ph type="body" sz="quarter" idx="10"/>
          </p:nvPr>
        </p:nvSpPr>
        <p:spPr>
          <a:xfrm>
            <a:off x="381000" y="1411552"/>
            <a:ext cx="8382000" cy="3391698"/>
          </a:xfrm>
        </p:spPr>
        <p:txBody>
          <a:bodyPr/>
          <a:lstStyle/>
          <a:p>
            <a:r>
              <a:rPr lang="en-US" dirty="0" smtClean="0"/>
              <a:t>Automating troubleshooting</a:t>
            </a:r>
          </a:p>
          <a:p>
            <a:r>
              <a:rPr lang="en-US" dirty="0" smtClean="0"/>
              <a:t>Bring the system to the supported and working configuration</a:t>
            </a:r>
          </a:p>
          <a:p>
            <a:r>
              <a:rPr lang="en-US" dirty="0" smtClean="0"/>
              <a:t>Examples:</a:t>
            </a:r>
          </a:p>
          <a:p>
            <a:pPr lvl="1"/>
            <a:r>
              <a:rPr lang="en-US" dirty="0" smtClean="0"/>
              <a:t>Troubleshoot application compatibility</a:t>
            </a:r>
          </a:p>
          <a:p>
            <a:pPr lvl="1"/>
            <a:r>
              <a:rPr lang="en-US" dirty="0" smtClean="0"/>
              <a:t>Troubleshoot audio playback</a:t>
            </a:r>
          </a:p>
          <a:p>
            <a:pPr lvl="1"/>
            <a:r>
              <a:rPr lang="en-US" dirty="0" smtClean="0"/>
              <a:t>Troubleshoot power consumption</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Troubleshooting Control Panel</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371600" y="1276350"/>
            <a:ext cx="6629400" cy="49720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Troubleshooting</a:t>
            </a:r>
            <a:endParaRPr lang="en-US" dirty="0"/>
          </a:p>
        </p:txBody>
      </p:sp>
      <p:sp>
        <p:nvSpPr>
          <p:cNvPr id="5" name="Subtitle 4"/>
          <p:cNvSpPr>
            <a:spLocks noGrp="1"/>
          </p:cNvSpPr>
          <p:nvPr>
            <p:ph type="subTitle" idx="1"/>
          </p:nvPr>
        </p:nvSpPr>
        <p:spPr/>
        <p:txBody>
          <a:bodyPr/>
          <a:lstStyle/>
          <a:p>
            <a:r>
              <a:rPr lang="en-US" dirty="0" smtClean="0"/>
              <a:t>…detecting configuration problems</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Troubleshooting Pack</a:t>
            </a:r>
            <a:br>
              <a:rPr smtClean="0"/>
            </a:br>
            <a:r>
              <a:rPr sz="3600" smtClean="0">
                <a:solidFill>
                  <a:schemeClr val="tx2"/>
                </a:solidFill>
              </a:rPr>
              <a:t>Anatomy</a:t>
            </a:r>
            <a:endParaRPr lang="en-US" dirty="0">
              <a:solidFill>
                <a:schemeClr val="tx2"/>
              </a:solidFill>
            </a:endParaRPr>
          </a:p>
        </p:txBody>
      </p:sp>
      <p:sp>
        <p:nvSpPr>
          <p:cNvPr id="4" name="Rectangle 3"/>
          <p:cNvSpPr/>
          <p:nvPr/>
        </p:nvSpPr>
        <p:spPr>
          <a:xfrm>
            <a:off x="3505200" y="1142999"/>
            <a:ext cx="1676400" cy="990600"/>
          </a:xfrm>
          <a:prstGeom prst="rect">
            <a:avLst/>
          </a:prstGeom>
          <a:solidFill>
            <a:schemeClr val="accent4">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rtl="0"/>
            <a:r>
              <a:rPr lang="en-US" kern="1200" dirty="0">
                <a:solidFill>
                  <a:schemeClr val="tx1"/>
                </a:solidFill>
                <a:ea typeface="+mn-ea"/>
                <a:cs typeface="+mn-cs"/>
              </a:rPr>
              <a:t>Identification Metadata</a:t>
            </a:r>
          </a:p>
        </p:txBody>
      </p:sp>
      <p:sp>
        <p:nvSpPr>
          <p:cNvPr id="6" name="Rectangle 5"/>
          <p:cNvSpPr/>
          <p:nvPr/>
        </p:nvSpPr>
        <p:spPr>
          <a:xfrm>
            <a:off x="3505200" y="3128009"/>
            <a:ext cx="1676400" cy="990600"/>
          </a:xfrm>
          <a:prstGeom prst="rect">
            <a:avLst/>
          </a:prstGeom>
          <a:solidFill>
            <a:schemeClr val="accent4">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rtl="0"/>
            <a:r>
              <a:rPr lang="en-US" kern="1200" dirty="0">
                <a:solidFill>
                  <a:prstClr val="black"/>
                </a:solidFill>
                <a:ea typeface="+mn-ea"/>
                <a:cs typeface="+mn-cs"/>
              </a:rPr>
              <a:t>Resolution Scripts</a:t>
            </a:r>
          </a:p>
        </p:txBody>
      </p:sp>
      <p:sp>
        <p:nvSpPr>
          <p:cNvPr id="7" name="Rectangle 6"/>
          <p:cNvSpPr/>
          <p:nvPr/>
        </p:nvSpPr>
        <p:spPr>
          <a:xfrm>
            <a:off x="3505200" y="4126229"/>
            <a:ext cx="1676400" cy="990600"/>
          </a:xfrm>
          <a:prstGeom prst="rect">
            <a:avLst/>
          </a:prstGeom>
          <a:solidFill>
            <a:schemeClr val="accent4">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rtl="0"/>
            <a:r>
              <a:rPr lang="en-US" kern="1200" dirty="0">
                <a:solidFill>
                  <a:prstClr val="black"/>
                </a:solidFill>
                <a:ea typeface="+mn-ea"/>
                <a:cs typeface="+mn-cs"/>
              </a:rPr>
              <a:t>Verification Scripts</a:t>
            </a:r>
          </a:p>
        </p:txBody>
      </p:sp>
      <p:sp>
        <p:nvSpPr>
          <p:cNvPr id="8" name="Rectangle 7"/>
          <p:cNvSpPr/>
          <p:nvPr/>
        </p:nvSpPr>
        <p:spPr>
          <a:xfrm>
            <a:off x="3505200" y="5124449"/>
            <a:ext cx="1676400" cy="990600"/>
          </a:xfrm>
          <a:prstGeom prst="rect">
            <a:avLst/>
          </a:prstGeom>
          <a:solidFill>
            <a:schemeClr val="accent4">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rtl="0"/>
            <a:r>
              <a:rPr lang="en-US" kern="1200" dirty="0">
                <a:solidFill>
                  <a:prstClr val="black"/>
                </a:solidFill>
                <a:ea typeface="+mn-ea"/>
                <a:cs typeface="+mn-cs"/>
              </a:rPr>
              <a:t>Localized Resources</a:t>
            </a:r>
          </a:p>
        </p:txBody>
      </p:sp>
      <p:sp>
        <p:nvSpPr>
          <p:cNvPr id="9" name="File"/>
          <p:cNvSpPr>
            <a:spLocks noEditPoints="1" noChangeArrowheads="1"/>
          </p:cNvSpPr>
          <p:nvPr/>
        </p:nvSpPr>
        <p:spPr bwMode="auto">
          <a:xfrm>
            <a:off x="381000" y="2971799"/>
            <a:ext cx="1295400" cy="12192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pPr algn="ctr" rtl="0"/>
            <a:r>
              <a:rPr lang="en-US" kern="1200" dirty="0">
                <a:solidFill>
                  <a:schemeClr val="tx1"/>
                </a:solidFill>
                <a:ea typeface="+mn-ea"/>
                <a:cs typeface="+mn-cs"/>
              </a:rPr>
              <a:t>Trouble-shooting Pack</a:t>
            </a:r>
          </a:p>
        </p:txBody>
      </p:sp>
      <p:sp>
        <p:nvSpPr>
          <p:cNvPr id="10" name="Left Brace 9"/>
          <p:cNvSpPr/>
          <p:nvPr/>
        </p:nvSpPr>
        <p:spPr>
          <a:xfrm>
            <a:off x="1905000" y="1828799"/>
            <a:ext cx="1219200" cy="3657600"/>
          </a:xfrm>
          <a:prstGeom prst="lef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kern="1200">
              <a:solidFill>
                <a:prstClr val="black"/>
              </a:solidFill>
              <a:ea typeface="+mn-ea"/>
              <a:cs typeface="+mn-cs"/>
            </a:endParaRPr>
          </a:p>
        </p:txBody>
      </p:sp>
      <p:sp>
        <p:nvSpPr>
          <p:cNvPr id="12" name="TextBox 11"/>
          <p:cNvSpPr txBox="1"/>
          <p:nvPr/>
        </p:nvSpPr>
        <p:spPr>
          <a:xfrm>
            <a:off x="5389180" y="1066800"/>
            <a:ext cx="3489032" cy="5047536"/>
          </a:xfrm>
          <a:prstGeom prst="rect">
            <a:avLst/>
          </a:prstGeom>
          <a:noFill/>
        </p:spPr>
        <p:txBody>
          <a:bodyPr wrap="square" rtlCol="0">
            <a:spAutoFit/>
          </a:bodyPr>
          <a:lstStyle/>
          <a:p>
            <a:pPr>
              <a:buFont typeface="Arial" pitchFamily="34" charset="0"/>
              <a:buChar char="•"/>
            </a:pPr>
            <a:r>
              <a:rPr lang="en-US" dirty="0" smtClean="0"/>
              <a:t> Name and description</a:t>
            </a:r>
          </a:p>
          <a:p>
            <a:pPr>
              <a:buFont typeface="Arial" pitchFamily="34" charset="0"/>
              <a:buChar char="•"/>
            </a:pPr>
            <a:r>
              <a:rPr lang="en-US" dirty="0" smtClean="0"/>
              <a:t> List of configuration issues</a:t>
            </a:r>
          </a:p>
          <a:p>
            <a:pPr>
              <a:buFont typeface="Arial" pitchFamily="34" charset="0"/>
              <a:buChar char="•"/>
            </a:pPr>
            <a:r>
              <a:rPr lang="en-US" dirty="0" smtClean="0"/>
              <a:t> Security signature</a:t>
            </a:r>
          </a:p>
          <a:p>
            <a:pPr>
              <a:buFont typeface="Arial" pitchFamily="34" charset="0"/>
              <a:buChar char="•"/>
            </a:pPr>
            <a:endParaRPr lang="en-US" dirty="0" smtClean="0"/>
          </a:p>
          <a:p>
            <a:pPr>
              <a:buFont typeface="Arial" pitchFamily="34" charset="0"/>
              <a:buChar char="•"/>
            </a:pPr>
            <a:r>
              <a:rPr lang="en-US" dirty="0" smtClean="0"/>
              <a:t> Checks current configuration with expected configuration</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sz="800" dirty="0" smtClean="0"/>
          </a:p>
          <a:p>
            <a:pPr>
              <a:buFont typeface="Arial" pitchFamily="34" charset="0"/>
              <a:buChar char="•"/>
            </a:pPr>
            <a:r>
              <a:rPr lang="en-US" dirty="0" smtClean="0"/>
              <a:t> Sets the current configuration</a:t>
            </a:r>
            <a:br>
              <a:rPr lang="en-US" dirty="0" smtClean="0"/>
            </a:br>
            <a:r>
              <a:rPr lang="en-US" dirty="0" smtClean="0"/>
              <a:t>   to what is expected</a:t>
            </a:r>
          </a:p>
          <a:p>
            <a:pPr>
              <a:buFont typeface="Arial" pitchFamily="34" charset="0"/>
              <a:buChar char="•"/>
            </a:pPr>
            <a:endParaRPr lang="en-US" sz="1600" dirty="0" smtClean="0"/>
          </a:p>
          <a:p>
            <a:pPr>
              <a:buFont typeface="Arial" pitchFamily="34" charset="0"/>
              <a:buChar char="•"/>
            </a:pPr>
            <a:r>
              <a:rPr lang="en-US" dirty="0" smtClean="0"/>
              <a:t>Verifies that current configuration is now what is expected</a:t>
            </a:r>
          </a:p>
          <a:p>
            <a:endParaRPr lang="en-US" sz="2800" dirty="0" smtClean="0"/>
          </a:p>
          <a:p>
            <a:pPr>
              <a:buFont typeface="Arial" pitchFamily="34" charset="0"/>
              <a:buChar char="•"/>
            </a:pPr>
            <a:r>
              <a:rPr lang="en-US" dirty="0" smtClean="0"/>
              <a:t> Contains localized display strings in MUI format</a:t>
            </a:r>
          </a:p>
        </p:txBody>
      </p:sp>
      <p:sp>
        <p:nvSpPr>
          <p:cNvPr id="14" name="Rectangle 13"/>
          <p:cNvSpPr/>
          <p:nvPr/>
        </p:nvSpPr>
        <p:spPr>
          <a:xfrm>
            <a:off x="3505200" y="2138679"/>
            <a:ext cx="1676400" cy="990600"/>
          </a:xfrm>
          <a:prstGeom prst="rect">
            <a:avLst/>
          </a:prstGeom>
          <a:solidFill>
            <a:schemeClr val="accent4">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r>
              <a:rPr lang="en-US" kern="1200" dirty="0" smtClean="0">
                <a:solidFill>
                  <a:schemeClr val="tx1"/>
                </a:solidFill>
                <a:ea typeface="+mn-ea"/>
                <a:cs typeface="+mn-cs"/>
              </a:rPr>
              <a:t>Detection Scripts</a:t>
            </a:r>
            <a:endParaRPr lang="en-US" kern="1200" dirty="0">
              <a:solidFill>
                <a:schemeClr val="tx1"/>
              </a:solidFill>
              <a:ea typeface="+mn-ea"/>
              <a:cs typeface="+mn-cs"/>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Troubleshooting Components</a:t>
            </a:r>
            <a:endParaRPr lang="en-US" dirty="0"/>
          </a:p>
        </p:txBody>
      </p:sp>
      <p:sp>
        <p:nvSpPr>
          <p:cNvPr id="3" name="Text Placeholder 2"/>
          <p:cNvSpPr>
            <a:spLocks noGrp="1"/>
          </p:cNvSpPr>
          <p:nvPr>
            <p:ph type="body" sz="quarter" idx="10"/>
          </p:nvPr>
        </p:nvSpPr>
        <p:spPr>
          <a:xfrm>
            <a:off x="381000" y="1411552"/>
            <a:ext cx="8382000" cy="4844403"/>
          </a:xfrm>
        </p:spPr>
        <p:txBody>
          <a:bodyPr/>
          <a:lstStyle/>
          <a:p>
            <a:r>
              <a:rPr lang="en-US" dirty="0" smtClean="0"/>
              <a:t>Troubleshooting Pack:</a:t>
            </a:r>
          </a:p>
          <a:p>
            <a:pPr lvl="1"/>
            <a:r>
              <a:rPr lang="en-US" dirty="0" smtClean="0"/>
              <a:t>Implemented in </a:t>
            </a:r>
            <a:r>
              <a:rPr lang="en-US" dirty="0" err="1" smtClean="0"/>
              <a:t>PowerShell</a:t>
            </a:r>
            <a:r>
              <a:rPr lang="en-US" dirty="0" smtClean="0"/>
              <a:t> V2</a:t>
            </a:r>
          </a:p>
          <a:p>
            <a:pPr lvl="1"/>
            <a:r>
              <a:rPr lang="en-US" dirty="0" smtClean="0"/>
              <a:t>Uses a standard wizard interface</a:t>
            </a:r>
          </a:p>
          <a:p>
            <a:pPr lvl="1"/>
            <a:r>
              <a:rPr lang="en-US" dirty="0" smtClean="0"/>
              <a:t>Signed by a certificate</a:t>
            </a:r>
          </a:p>
          <a:p>
            <a:pPr lvl="1"/>
            <a:r>
              <a:rPr lang="en-US" dirty="0" smtClean="0"/>
              <a:t>Deployed as .cab files</a:t>
            </a:r>
          </a:p>
          <a:p>
            <a:pPr lvl="1"/>
            <a:r>
              <a:rPr lang="en-US" dirty="0" smtClean="0"/>
              <a:t>Can run remotely, can run unattended</a:t>
            </a:r>
          </a:p>
          <a:p>
            <a:r>
              <a:rPr lang="en-US" dirty="0" smtClean="0"/>
              <a:t>Troubleshooting Platform:</a:t>
            </a:r>
          </a:p>
          <a:p>
            <a:pPr lvl="1"/>
            <a:r>
              <a:rPr lang="en-US" dirty="0" smtClean="0"/>
              <a:t>Executes troubleshooting packs</a:t>
            </a:r>
          </a:p>
          <a:p>
            <a:pPr lvl="1"/>
            <a:r>
              <a:rPr lang="en-US" dirty="0" smtClean="0"/>
              <a:t>Generates reports for analysis</a:t>
            </a:r>
          </a:p>
          <a:p>
            <a:r>
              <a:rPr lang="en-US" dirty="0" smtClean="0"/>
              <a:t>Windows Online Troubleshooting Service</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Motivation</a:t>
            </a:r>
            <a:endParaRPr lang="en-US" dirty="0"/>
          </a:p>
        </p:txBody>
      </p:sp>
      <p:sp>
        <p:nvSpPr>
          <p:cNvPr id="3" name="Text Placeholder 2"/>
          <p:cNvSpPr>
            <a:spLocks noGrp="1"/>
          </p:cNvSpPr>
          <p:nvPr>
            <p:ph type="body" sz="quarter" idx="10"/>
          </p:nvPr>
        </p:nvSpPr>
        <p:spPr>
          <a:xfrm>
            <a:off x="381000" y="1411552"/>
            <a:ext cx="8382000" cy="5423023"/>
          </a:xfrm>
        </p:spPr>
        <p:txBody>
          <a:bodyPr/>
          <a:lstStyle/>
          <a:p>
            <a:r>
              <a:rPr lang="en-US" dirty="0" smtClean="0"/>
              <a:t>What is my system doing?</a:t>
            </a:r>
          </a:p>
          <a:p>
            <a:pPr lvl="1"/>
            <a:r>
              <a:rPr lang="en-US" dirty="0" smtClean="0"/>
              <a:t>CPU, I/O, Memory</a:t>
            </a:r>
          </a:p>
          <a:p>
            <a:r>
              <a:rPr lang="en-US" dirty="0" smtClean="0"/>
              <a:t>Why does my application perform badly?</a:t>
            </a:r>
          </a:p>
          <a:p>
            <a:pPr lvl="1"/>
            <a:r>
              <a:rPr lang="en-US" dirty="0" smtClean="0"/>
              <a:t>On the client machine</a:t>
            </a:r>
          </a:p>
          <a:p>
            <a:pPr lvl="1"/>
            <a:r>
              <a:rPr lang="en-US" dirty="0" smtClean="0"/>
              <a:t>On some hardware</a:t>
            </a:r>
          </a:p>
          <a:p>
            <a:r>
              <a:rPr lang="en-US" dirty="0" smtClean="0"/>
              <a:t>I need to know what is wrong (where) in my code that make the system acts badly</a:t>
            </a:r>
          </a:p>
          <a:p>
            <a:r>
              <a:rPr lang="en-US" dirty="0" smtClean="0"/>
              <a:t>How should I report an application state</a:t>
            </a:r>
          </a:p>
          <a:p>
            <a:pPr lvl="1"/>
            <a:r>
              <a:rPr lang="en-US" dirty="0" smtClean="0"/>
              <a:t>To me, for debugging</a:t>
            </a:r>
          </a:p>
          <a:p>
            <a:pPr lvl="1"/>
            <a:r>
              <a:rPr lang="en-US" dirty="0" smtClean="0"/>
              <a:t>For the Sys Admin for management</a:t>
            </a:r>
          </a:p>
          <a:p>
            <a:endParaRPr lang="en-US"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Instrumentation and Performance</a:t>
            </a:r>
            <a:endParaRPr lang="en-US" dirty="0"/>
          </a:p>
        </p:txBody>
      </p:sp>
      <p:sp>
        <p:nvSpPr>
          <p:cNvPr id="5" name="Subtitle 4"/>
          <p:cNvSpPr>
            <a:spLocks noGrp="1"/>
          </p:cNvSpPr>
          <p:nvPr>
            <p:ph type="subTitle" idx="1"/>
          </p:nvPr>
        </p:nvSpPr>
        <p:spPr/>
        <p:txBody>
          <a:bodyPr/>
          <a:lstStyle/>
          <a:p>
            <a:r>
              <a:rPr lang="en-US" dirty="0" smtClean="0"/>
              <a:t>…everything you were afraid to ask</a:t>
            </a:r>
            <a:endParaRPr lang="en-US" dirty="0"/>
          </a:p>
        </p:txBody>
      </p:sp>
      <p:sp>
        <p:nvSpPr>
          <p:cNvPr id="6" name="Text Placeholder 5"/>
          <p:cNvSpPr>
            <a:spLocks noGrp="1"/>
          </p:cNvSpPr>
          <p:nvPr>
            <p:ph type="body" sz="quarter" idx="10"/>
          </p:nvPr>
        </p:nvSpPr>
        <p:spPr/>
        <p:txBody>
          <a:bodyPr/>
          <a:lstStyle/>
          <a:p>
            <a:r>
              <a:rPr smtClean="0"/>
              <a:t>Q&amp;A</a:t>
            </a:r>
            <a:endParaRPr lang="en-US"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a:t>
            </a:r>
            <a:endParaRPr lang="en-US" dirty="0"/>
          </a:p>
        </p:txBody>
      </p:sp>
      <p:sp>
        <p:nvSpPr>
          <p:cNvPr id="3" name="Text Placeholder 2"/>
          <p:cNvSpPr>
            <a:spLocks noGrp="1"/>
          </p:cNvSpPr>
          <p:nvPr>
            <p:ph type="body" sz="quarter" idx="10"/>
          </p:nvPr>
        </p:nvSpPr>
        <p:spPr>
          <a:xfrm>
            <a:off x="381000" y="1411552"/>
            <a:ext cx="8382000" cy="4881336"/>
          </a:xfrm>
        </p:spPr>
        <p:txBody>
          <a:bodyPr/>
          <a:lstStyle/>
          <a:p>
            <a:pPr lvl="0" fontAlgn="ctr"/>
            <a:r>
              <a:rPr lang="en-US" dirty="0" smtClean="0"/>
              <a:t>ETW for debugging</a:t>
            </a:r>
          </a:p>
          <a:p>
            <a:pPr lvl="1" fontAlgn="ctr"/>
            <a:r>
              <a:rPr lang="en-US" dirty="0" smtClean="0"/>
              <a:t>High volume information</a:t>
            </a:r>
          </a:p>
          <a:p>
            <a:pPr lvl="0" fontAlgn="ctr"/>
            <a:r>
              <a:rPr lang="en-US" dirty="0" smtClean="0"/>
              <a:t>Event Log and Performance Counters for administration</a:t>
            </a:r>
          </a:p>
          <a:p>
            <a:pPr lvl="1" fontAlgn="ctr"/>
            <a:r>
              <a:rPr lang="en-US" dirty="0" smtClean="0"/>
              <a:t>Admin/IT Pro consumption</a:t>
            </a:r>
          </a:p>
          <a:p>
            <a:pPr lvl="1" fontAlgn="ctr"/>
            <a:r>
              <a:rPr lang="en-US" dirty="0" smtClean="0"/>
              <a:t>Remote Consumption</a:t>
            </a:r>
          </a:p>
          <a:p>
            <a:r>
              <a:rPr lang="en-US" dirty="0" smtClean="0"/>
              <a:t>Windows Management Instrumentation</a:t>
            </a:r>
          </a:p>
          <a:p>
            <a:pPr lvl="1"/>
            <a:r>
              <a:rPr lang="en-US" dirty="0" smtClean="0"/>
              <a:t>For management applications</a:t>
            </a:r>
          </a:p>
          <a:p>
            <a:pPr lvl="1"/>
            <a:r>
              <a:rPr lang="en-US" dirty="0" smtClean="0"/>
              <a:t>Support notification, methods &amp; properties</a:t>
            </a:r>
          </a:p>
          <a:p>
            <a:r>
              <a:rPr lang="en-US" dirty="0" smtClean="0"/>
              <a:t>Don’t forget Windows Performance Toolkit</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Performance Counters</a:t>
            </a:r>
            <a:br>
              <a:rPr smtClean="0"/>
            </a:br>
            <a:r>
              <a:rPr smtClean="0"/>
              <a:t>Performance Toolkit</a:t>
            </a:r>
            <a:endParaRPr lang="en-US" dirty="0"/>
          </a:p>
        </p:txBody>
      </p:sp>
      <p:sp>
        <p:nvSpPr>
          <p:cNvPr id="5" name="Subtitle 4"/>
          <p:cNvSpPr>
            <a:spLocks noGrp="1"/>
          </p:cNvSpPr>
          <p:nvPr>
            <p:ph type="subTitle" idx="1"/>
          </p:nvPr>
        </p:nvSpPr>
        <p:spPr/>
        <p:txBody>
          <a:bodyPr/>
          <a:lstStyle/>
          <a:p>
            <a:r>
              <a:rPr lang="en-US" dirty="0" smtClean="0"/>
              <a:t>…</a:t>
            </a:r>
            <a:r>
              <a:rPr lang="en-US" dirty="0" err="1" smtClean="0"/>
              <a:t>instrumenting</a:t>
            </a:r>
            <a:r>
              <a:rPr lang="en-US" dirty="0" smtClean="0"/>
              <a:t> and analyzing</a:t>
            </a:r>
            <a:endParaRPr lang="en-US" dirty="0"/>
          </a:p>
        </p:txBody>
      </p:sp>
      <p:sp>
        <p:nvSpPr>
          <p:cNvPr id="6" name="Text Placeholder 5"/>
          <p:cNvSpPr>
            <a:spLocks noGrp="1"/>
          </p:cNvSpPr>
          <p:nvPr>
            <p:ph type="body" sz="quarter" idx="10"/>
          </p:nvPr>
        </p:nvSpPr>
        <p:spPr/>
        <p:txBody>
          <a:bodyPr/>
          <a:lstStyle/>
          <a:p>
            <a:r>
              <a:rPr smtClean="0"/>
              <a:t>hands-on lab</a:t>
            </a:r>
            <a:endParaRPr lang="en-US"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print"/>
          <a:srcRect/>
          <a:stretch>
            <a:fillRect/>
          </a:stretch>
        </p:blipFill>
        <p:spPr bwMode="black">
          <a:xfrm>
            <a:off x="1602053" y="2787387"/>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Trebuchet MS" pitchFamily="34" charset="0"/>
                <a:cs typeface="Arial" charset="0"/>
              </a:rPr>
              <a:t>© </a:t>
            </a:r>
            <a:r>
              <a:rPr lang="en-US" sz="700" dirty="0" smtClean="0">
                <a:latin typeface="Trebuchet MS" pitchFamily="34" charset="0"/>
                <a:cs typeface="Arial" charset="0"/>
              </a:rPr>
              <a:t>2007 Microsoft </a:t>
            </a:r>
            <a:r>
              <a:rPr lang="en-US" sz="700" dirty="0">
                <a:latin typeface="Trebuchet MS"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Trebuchet MS" pitchFamily="34" charset="0"/>
                <a:cs typeface="Arial" charset="0"/>
              </a:rPr>
            </a:br>
            <a:r>
              <a:rPr lang="en-US" sz="700" dirty="0">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a:t>Windows Instrumentation</a:t>
            </a:r>
            <a:endParaRPr lang="en-US" dirty="0"/>
          </a:p>
        </p:txBody>
      </p:sp>
      <p:sp>
        <p:nvSpPr>
          <p:cNvPr id="7" name="Content Placeholder 3"/>
          <p:cNvSpPr txBox="1">
            <a:spLocks/>
          </p:cNvSpPr>
          <p:nvPr/>
        </p:nvSpPr>
        <p:spPr>
          <a:xfrm>
            <a:off x="457200" y="1295400"/>
            <a:ext cx="7944847" cy="2364653"/>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Key Features</a:t>
            </a: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High-performance, low overhead, highly scalable</a:t>
            </a: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Native and Managed APIs</a:t>
            </a: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Dynamic enablement of data collection</a:t>
            </a: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Multiple data collection options</a:t>
            </a: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endParaRPr kumimoji="0" lang="en-US" sz="2400" b="0" i="0" u="none" strike="noStrike" kern="1200" cap="none" spc="0" normalizeH="0" baseline="0" noProof="0" dirty="0">
              <a:ln>
                <a:noFill/>
              </a:ln>
              <a:solidFill>
                <a:schemeClr val="tx1"/>
              </a:solidFill>
              <a:effectLst/>
              <a:uLnTx/>
              <a:uFillTx/>
              <a:latin typeface="Segoe UI" pitchFamily="34" charset="0"/>
              <a:ea typeface="+mn-ea"/>
              <a:cs typeface="Segoe UI" pitchFamily="34" charset="0"/>
            </a:endParaRPr>
          </a:p>
        </p:txBody>
      </p:sp>
      <p:graphicFrame>
        <p:nvGraphicFramePr>
          <p:cNvPr id="8" name="Table 7"/>
          <p:cNvGraphicFramePr>
            <a:graphicFrameLocks noGrp="1"/>
          </p:cNvGraphicFramePr>
          <p:nvPr/>
        </p:nvGraphicFramePr>
        <p:xfrm>
          <a:off x="457200" y="3581401"/>
          <a:ext cx="8229600" cy="2438400"/>
        </p:xfrm>
        <a:graphic>
          <a:graphicData uri="http://schemas.openxmlformats.org/drawingml/2006/table">
            <a:tbl>
              <a:tblPr firstRow="1" firstCol="1" bandRow="1">
                <a:tableStyleId>{5FD0F851-EC5A-4D38-B0AD-8093EC10F338}</a:tableStyleId>
              </a:tblPr>
              <a:tblGrid>
                <a:gridCol w="1527142"/>
                <a:gridCol w="2969444"/>
                <a:gridCol w="3733014"/>
              </a:tblGrid>
              <a:tr h="304800">
                <a:tc>
                  <a:txBody>
                    <a:bodyPr/>
                    <a:lstStyle/>
                    <a:p>
                      <a:pPr marL="0" marR="0">
                        <a:lnSpc>
                          <a:spcPct val="115000"/>
                        </a:lnSpc>
                        <a:spcBef>
                          <a:spcPts val="0"/>
                        </a:spcBef>
                        <a:spcAft>
                          <a:spcPts val="0"/>
                        </a:spcAft>
                      </a:pPr>
                      <a:endParaRPr kumimoji="0" lang="en-US" sz="1600" b="1" kern="1200" dirty="0">
                        <a:solidFill>
                          <a:schemeClr val="lt1"/>
                        </a:solidFill>
                        <a:latin typeface="Segoe UI" pitchFamily="34" charset="0"/>
                        <a:ea typeface="Segoe UI" pitchFamily="34" charset="0"/>
                        <a:cs typeface="Segoe UI" pitchFamily="34" charset="0"/>
                      </a:endParaRPr>
                    </a:p>
                  </a:txBody>
                  <a:tcPr marL="68580" marR="68580" marT="0" marB="0"/>
                </a:tc>
                <a:tc>
                  <a:txBody>
                    <a:bodyPr/>
                    <a:lstStyle/>
                    <a:p>
                      <a:pPr marL="0" marR="0">
                        <a:lnSpc>
                          <a:spcPct val="115000"/>
                        </a:lnSpc>
                        <a:spcBef>
                          <a:spcPts val="0"/>
                        </a:spcBef>
                        <a:spcAft>
                          <a:spcPts val="0"/>
                        </a:spcAft>
                      </a:pPr>
                      <a:r>
                        <a:rPr lang="en-US" sz="1600" dirty="0">
                          <a:latin typeface="Segoe UI" pitchFamily="34" charset="0"/>
                          <a:ea typeface="Segoe UI" pitchFamily="34" charset="0"/>
                          <a:cs typeface="Segoe UI" pitchFamily="34" charset="0"/>
                        </a:rPr>
                        <a:t>Performance </a:t>
                      </a:r>
                      <a:r>
                        <a:rPr lang="en-US" sz="1600" dirty="0" smtClean="0">
                          <a:latin typeface="Segoe UI" pitchFamily="34" charset="0"/>
                          <a:ea typeface="Segoe UI" pitchFamily="34" charset="0"/>
                          <a:cs typeface="Segoe UI" pitchFamily="34" charset="0"/>
                        </a:rPr>
                        <a:t>Counters</a:t>
                      </a:r>
                    </a:p>
                  </a:txBody>
                  <a:tcPr marL="68580" marR="68580" marT="0" marB="0"/>
                </a:tc>
                <a:tc>
                  <a:txBody>
                    <a:bodyPr/>
                    <a:lstStyle/>
                    <a:p>
                      <a:pPr marL="0" marR="0">
                        <a:lnSpc>
                          <a:spcPct val="115000"/>
                        </a:lnSpc>
                        <a:spcBef>
                          <a:spcPts val="0"/>
                        </a:spcBef>
                        <a:spcAft>
                          <a:spcPts val="0"/>
                        </a:spcAft>
                      </a:pPr>
                      <a:r>
                        <a:rPr kumimoji="0" lang="en-US" sz="1600" kern="1200" dirty="0" smtClean="0">
                          <a:latin typeface="Segoe UI" pitchFamily="34" charset="0"/>
                          <a:ea typeface="Segoe UI" pitchFamily="34" charset="0"/>
                          <a:cs typeface="Segoe UI" pitchFamily="34" charset="0"/>
                        </a:rPr>
                        <a:t>Events</a:t>
                      </a:r>
                      <a:endParaRPr kumimoji="0" lang="en-US" sz="1600" b="1" kern="1200" dirty="0" smtClean="0">
                        <a:solidFill>
                          <a:schemeClr val="lt1"/>
                        </a:solidFill>
                        <a:latin typeface="Segoe UI" pitchFamily="34" charset="0"/>
                        <a:ea typeface="Segoe UI" pitchFamily="34" charset="0"/>
                        <a:cs typeface="Segoe UI" pitchFamily="34" charset="0"/>
                      </a:endParaRPr>
                    </a:p>
                  </a:txBody>
                  <a:tcPr marL="68580" marR="68580" marT="0" marB="0"/>
                </a:tc>
              </a:tr>
              <a:tr h="914400">
                <a:tc>
                  <a:txBody>
                    <a:bodyPr/>
                    <a:lstStyle/>
                    <a:p>
                      <a:pPr marL="0" marR="0">
                        <a:lnSpc>
                          <a:spcPct val="115000"/>
                        </a:lnSpc>
                        <a:spcBef>
                          <a:spcPts val="0"/>
                        </a:spcBef>
                        <a:spcAft>
                          <a:spcPts val="0"/>
                        </a:spcAft>
                      </a:pPr>
                      <a:r>
                        <a:rPr lang="en-US" sz="1600" dirty="0" smtClean="0">
                          <a:latin typeface="Segoe UI" pitchFamily="34" charset="0"/>
                          <a:ea typeface="Segoe UI" pitchFamily="34" charset="0"/>
                          <a:cs typeface="Segoe UI" pitchFamily="34" charset="0"/>
                        </a:rPr>
                        <a:t>Example Usages</a:t>
                      </a:r>
                      <a:endParaRPr lang="en-US" sz="1600" dirty="0">
                        <a:solidFill>
                          <a:srgbClr val="000000"/>
                        </a:solidFill>
                        <a:latin typeface="Segoe UI" pitchFamily="34" charset="0"/>
                        <a:ea typeface="Segoe UI" pitchFamily="34" charset="0"/>
                        <a:cs typeface="Segoe UI" pitchFamily="34" charset="0"/>
                      </a:endParaRPr>
                    </a:p>
                  </a:txBody>
                  <a:tcPr marL="68580" marR="68580" marT="0" marB="0"/>
                </a:tc>
                <a:tc>
                  <a:txBody>
                    <a:bodyPr/>
                    <a:lstStyle/>
                    <a:p>
                      <a:pPr marL="168275" marR="0" lvl="1" indent="-168275" algn="l" defTabSz="914400" rtl="0" eaLnBrk="1" fontAlgn="auto" latinLnBrk="0" hangingPunct="1">
                        <a:lnSpc>
                          <a:spcPct val="115000"/>
                        </a:lnSpc>
                        <a:spcBef>
                          <a:spcPts val="0"/>
                        </a:spcBef>
                        <a:spcAft>
                          <a:spcPts val="0"/>
                        </a:spcAft>
                        <a:buClrTx/>
                        <a:buSzTx/>
                        <a:buFont typeface="Arial" pitchFamily="34" charset="0"/>
                        <a:buChar char="•"/>
                        <a:tabLst/>
                        <a:defRPr/>
                      </a:pPr>
                      <a:r>
                        <a:rPr kumimoji="0" lang="en-US" sz="1600" kern="1200" dirty="0" smtClean="0">
                          <a:latin typeface="Segoe UI" pitchFamily="34" charset="0"/>
                          <a:ea typeface="Segoe UI" pitchFamily="34" charset="0"/>
                          <a:cs typeface="Segoe UI" pitchFamily="34" charset="0"/>
                        </a:rPr>
                        <a:t>Expose processing</a:t>
                      </a:r>
                      <a:r>
                        <a:rPr kumimoji="0" lang="en-US" sz="1600" kern="1200" baseline="0" dirty="0" smtClean="0">
                          <a:latin typeface="Segoe UI" pitchFamily="34" charset="0"/>
                          <a:ea typeface="Segoe UI" pitchFamily="34" charset="0"/>
                          <a:cs typeface="Segoe UI" pitchFamily="34" charset="0"/>
                        </a:rPr>
                        <a:t> rates</a:t>
                      </a:r>
                      <a:endParaRPr kumimoji="0" lang="en-US" sz="1600" kern="1200" dirty="0" smtClean="0">
                        <a:latin typeface="Segoe UI" pitchFamily="34" charset="0"/>
                        <a:ea typeface="Segoe UI" pitchFamily="34" charset="0"/>
                        <a:cs typeface="Segoe UI" pitchFamily="34" charset="0"/>
                      </a:endParaRPr>
                    </a:p>
                    <a:p>
                      <a:pPr marL="168275" marR="0" lvl="1" indent="-168275" algn="l" defTabSz="914400" rtl="0" eaLnBrk="1" fontAlgn="auto" latinLnBrk="0" hangingPunct="1">
                        <a:lnSpc>
                          <a:spcPct val="115000"/>
                        </a:lnSpc>
                        <a:spcBef>
                          <a:spcPts val="0"/>
                        </a:spcBef>
                        <a:spcAft>
                          <a:spcPts val="0"/>
                        </a:spcAft>
                        <a:buClrTx/>
                        <a:buSzTx/>
                        <a:buFont typeface="Arial" pitchFamily="34" charset="0"/>
                        <a:buChar char="•"/>
                        <a:tabLst/>
                        <a:defRPr/>
                      </a:pPr>
                      <a:r>
                        <a:rPr kumimoji="0" lang="en-US" sz="1600" kern="1200" dirty="0" smtClean="0">
                          <a:latin typeface="Segoe UI" pitchFamily="34" charset="0"/>
                          <a:ea typeface="Segoe UI" pitchFamily="34" charset="0"/>
                          <a:cs typeface="Segoe UI" pitchFamily="34" charset="0"/>
                        </a:rPr>
                        <a:t>Measure performance</a:t>
                      </a:r>
                      <a:endParaRPr kumimoji="0" lang="en-US" sz="1600" kern="1200" dirty="0" smtClean="0">
                        <a:solidFill>
                          <a:schemeClr val="dk1"/>
                        </a:solidFill>
                        <a:latin typeface="Segoe UI" pitchFamily="34" charset="0"/>
                        <a:ea typeface="Segoe UI" pitchFamily="34" charset="0"/>
                        <a:cs typeface="Segoe UI" pitchFamily="34" charset="0"/>
                      </a:endParaRPr>
                    </a:p>
                  </a:txBody>
                  <a:tcPr marL="68580" marR="68580" marT="0" marB="0"/>
                </a:tc>
                <a:tc>
                  <a:txBody>
                    <a:bodyPr/>
                    <a:lstStyle/>
                    <a:p>
                      <a:pPr marL="168275" marR="0" lvl="1" indent="-168275" algn="l" rtl="0" eaLnBrk="1" latinLnBrk="0" hangingPunct="1">
                        <a:lnSpc>
                          <a:spcPct val="115000"/>
                        </a:lnSpc>
                        <a:spcBef>
                          <a:spcPts val="0"/>
                        </a:spcBef>
                        <a:spcAft>
                          <a:spcPts val="0"/>
                        </a:spcAft>
                        <a:buFont typeface="Arial" pitchFamily="34" charset="0"/>
                        <a:buChar char="•"/>
                      </a:pPr>
                      <a:r>
                        <a:rPr kumimoji="0" lang="en-US" sz="1600" kern="1200" dirty="0" smtClean="0">
                          <a:latin typeface="Segoe UI" pitchFamily="34" charset="0"/>
                          <a:ea typeface="Segoe UI" pitchFamily="34" charset="0"/>
                          <a:cs typeface="Segoe UI" pitchFamily="34" charset="0"/>
                        </a:rPr>
                        <a:t>General notifications</a:t>
                      </a:r>
                    </a:p>
                    <a:p>
                      <a:pPr marL="168275" marR="0" lvl="1" indent="-168275" algn="l" rtl="0" eaLnBrk="1" latinLnBrk="0" hangingPunct="1">
                        <a:lnSpc>
                          <a:spcPct val="115000"/>
                        </a:lnSpc>
                        <a:spcBef>
                          <a:spcPts val="0"/>
                        </a:spcBef>
                        <a:spcAft>
                          <a:spcPts val="0"/>
                        </a:spcAft>
                        <a:buFont typeface="Arial" pitchFamily="34" charset="0"/>
                        <a:buChar char="•"/>
                      </a:pPr>
                      <a:r>
                        <a:rPr kumimoji="0" lang="en-US" sz="1600" kern="1200" dirty="0" smtClean="0">
                          <a:latin typeface="Segoe UI" pitchFamily="34" charset="0"/>
                          <a:ea typeface="Segoe UI" pitchFamily="34" charset="0"/>
                          <a:cs typeface="Segoe UI" pitchFamily="34" charset="0"/>
                        </a:rPr>
                        <a:t>Errors and warnings</a:t>
                      </a:r>
                    </a:p>
                    <a:p>
                      <a:pPr marL="168275" marR="0" lvl="1" indent="-168275" algn="l" rtl="0" eaLnBrk="1" latinLnBrk="0" hangingPunct="1">
                        <a:lnSpc>
                          <a:spcPct val="115000"/>
                        </a:lnSpc>
                        <a:spcBef>
                          <a:spcPts val="0"/>
                        </a:spcBef>
                        <a:spcAft>
                          <a:spcPts val="0"/>
                        </a:spcAft>
                        <a:buFont typeface="Arial" pitchFamily="34" charset="0"/>
                        <a:buChar char="•"/>
                      </a:pPr>
                      <a:r>
                        <a:rPr kumimoji="0" lang="en-US" sz="1600" kern="1200" dirty="0" smtClean="0">
                          <a:latin typeface="Segoe UI" pitchFamily="34" charset="0"/>
                          <a:ea typeface="Segoe UI" pitchFamily="34" charset="0"/>
                          <a:cs typeface="Segoe UI" pitchFamily="34" charset="0"/>
                        </a:rPr>
                        <a:t>Trace actions for debugging</a:t>
                      </a:r>
                      <a:endParaRPr kumimoji="0" lang="en-US" sz="1600" kern="1200" dirty="0" smtClean="0">
                        <a:solidFill>
                          <a:schemeClr val="dk1"/>
                        </a:solidFill>
                        <a:latin typeface="Segoe UI" pitchFamily="34" charset="0"/>
                        <a:ea typeface="Segoe UI" pitchFamily="34" charset="0"/>
                        <a:cs typeface="Segoe UI" pitchFamily="34" charset="0"/>
                      </a:endParaRPr>
                    </a:p>
                  </a:txBody>
                  <a:tcPr marL="68580" marR="68580" marT="0" marB="0"/>
                </a:tc>
              </a:tr>
              <a:tr h="304800">
                <a:tc>
                  <a:txBody>
                    <a:bodyPr/>
                    <a:lstStyle/>
                    <a:p>
                      <a:pPr marL="0" marR="0">
                        <a:lnSpc>
                          <a:spcPct val="115000"/>
                        </a:lnSpc>
                        <a:spcBef>
                          <a:spcPts val="0"/>
                        </a:spcBef>
                        <a:spcAft>
                          <a:spcPts val="0"/>
                        </a:spcAft>
                      </a:pPr>
                      <a:r>
                        <a:rPr lang="en-US" sz="1600" dirty="0">
                          <a:latin typeface="Segoe UI" pitchFamily="34" charset="0"/>
                          <a:ea typeface="Segoe UI" pitchFamily="34" charset="0"/>
                          <a:cs typeface="Segoe UI" pitchFamily="34" charset="0"/>
                        </a:rPr>
                        <a:t>Data Types</a:t>
                      </a:r>
                      <a:endParaRPr lang="en-US" sz="1600" dirty="0">
                        <a:solidFill>
                          <a:srgbClr val="000000"/>
                        </a:solidFill>
                        <a:latin typeface="Segoe UI" pitchFamily="34" charset="0"/>
                        <a:ea typeface="Segoe UI" pitchFamily="34" charset="0"/>
                        <a:cs typeface="Segoe UI" pitchFamily="34" charset="0"/>
                      </a:endParaRPr>
                    </a:p>
                  </a:txBody>
                  <a:tcPr marL="68580" marR="68580" marT="0" marB="0"/>
                </a:tc>
                <a:tc>
                  <a:txBody>
                    <a:bodyPr/>
                    <a:lstStyle/>
                    <a:p>
                      <a:pPr marL="0" marR="0">
                        <a:lnSpc>
                          <a:spcPct val="115000"/>
                        </a:lnSpc>
                        <a:spcBef>
                          <a:spcPts val="0"/>
                        </a:spcBef>
                        <a:spcAft>
                          <a:spcPts val="0"/>
                        </a:spcAft>
                      </a:pPr>
                      <a:r>
                        <a:rPr lang="en-US" sz="1600" dirty="0" smtClean="0">
                          <a:latin typeface="Segoe UI" pitchFamily="34" charset="0"/>
                          <a:ea typeface="Segoe UI" pitchFamily="34" charset="0"/>
                          <a:cs typeface="Segoe UI" pitchFamily="34" charset="0"/>
                        </a:rPr>
                        <a:t>Strictly </a:t>
                      </a:r>
                      <a:r>
                        <a:rPr lang="en-US" sz="1600" dirty="0">
                          <a:latin typeface="Segoe UI" pitchFamily="34" charset="0"/>
                          <a:ea typeface="Segoe UI" pitchFamily="34" charset="0"/>
                          <a:cs typeface="Segoe UI" pitchFamily="34" charset="0"/>
                        </a:rPr>
                        <a:t>N</a:t>
                      </a:r>
                      <a:r>
                        <a:rPr lang="en-US" sz="1600" dirty="0" smtClean="0">
                          <a:latin typeface="Segoe UI" pitchFamily="34" charset="0"/>
                          <a:ea typeface="Segoe UI" pitchFamily="34" charset="0"/>
                          <a:cs typeface="Segoe UI" pitchFamily="34" charset="0"/>
                        </a:rPr>
                        <a:t>umerical</a:t>
                      </a:r>
                      <a:endParaRPr lang="en-US" sz="1600" dirty="0">
                        <a:solidFill>
                          <a:srgbClr val="000000"/>
                        </a:solidFill>
                        <a:latin typeface="Segoe UI" pitchFamily="34" charset="0"/>
                        <a:ea typeface="Segoe UI" pitchFamily="34" charset="0"/>
                        <a:cs typeface="Segoe UI" pitchFamily="34" charset="0"/>
                      </a:endParaRPr>
                    </a:p>
                  </a:txBody>
                  <a:tcPr marL="68580" marR="68580" marT="0" marB="0"/>
                </a:tc>
                <a:tc>
                  <a:txBody>
                    <a:bodyPr/>
                    <a:lstStyle/>
                    <a:p>
                      <a:pPr marL="0" marR="0">
                        <a:lnSpc>
                          <a:spcPct val="115000"/>
                        </a:lnSpc>
                        <a:spcBef>
                          <a:spcPts val="0"/>
                        </a:spcBef>
                        <a:spcAft>
                          <a:spcPts val="0"/>
                        </a:spcAft>
                      </a:pPr>
                      <a:r>
                        <a:rPr lang="en-US" sz="1600" dirty="0" smtClean="0">
                          <a:latin typeface="Segoe UI" pitchFamily="34" charset="0"/>
                          <a:ea typeface="Segoe UI" pitchFamily="34" charset="0"/>
                          <a:cs typeface="Segoe UI" pitchFamily="34" charset="0"/>
                        </a:rPr>
                        <a:t>No restriction</a:t>
                      </a:r>
                      <a:endParaRPr lang="en-US" sz="1600" dirty="0">
                        <a:solidFill>
                          <a:srgbClr val="000000"/>
                        </a:solidFill>
                        <a:latin typeface="Segoe UI" pitchFamily="34" charset="0"/>
                        <a:ea typeface="Segoe UI" pitchFamily="34" charset="0"/>
                        <a:cs typeface="Segoe UI" pitchFamily="34" charset="0"/>
                      </a:endParaRPr>
                    </a:p>
                  </a:txBody>
                  <a:tcPr marL="68580" marR="68580" marT="0" marB="0"/>
                </a:tc>
              </a:tr>
              <a:tr h="914400">
                <a:tc>
                  <a:txBody>
                    <a:bodyPr/>
                    <a:lstStyle/>
                    <a:p>
                      <a:pPr marL="0" marR="0">
                        <a:lnSpc>
                          <a:spcPct val="115000"/>
                        </a:lnSpc>
                        <a:spcBef>
                          <a:spcPts val="0"/>
                        </a:spcBef>
                        <a:spcAft>
                          <a:spcPts val="0"/>
                        </a:spcAft>
                      </a:pPr>
                      <a:r>
                        <a:rPr lang="en-US" sz="1600" dirty="0">
                          <a:latin typeface="Segoe UI" pitchFamily="34" charset="0"/>
                          <a:ea typeface="Segoe UI" pitchFamily="34" charset="0"/>
                          <a:cs typeface="Segoe UI" pitchFamily="34" charset="0"/>
                        </a:rPr>
                        <a:t>Data </a:t>
                      </a:r>
                      <a:r>
                        <a:rPr lang="en-US" sz="1600" dirty="0" smtClean="0">
                          <a:latin typeface="Segoe UI" pitchFamily="34" charset="0"/>
                          <a:ea typeface="Segoe UI" pitchFamily="34" charset="0"/>
                          <a:cs typeface="Segoe UI" pitchFamily="34" charset="0"/>
                        </a:rPr>
                        <a:t>Consumption</a:t>
                      </a:r>
                      <a:endParaRPr lang="en-US" sz="1600" dirty="0">
                        <a:solidFill>
                          <a:srgbClr val="000000"/>
                        </a:solidFill>
                        <a:latin typeface="Segoe UI" pitchFamily="34" charset="0"/>
                        <a:ea typeface="Segoe UI" pitchFamily="34" charset="0"/>
                        <a:cs typeface="Segoe UI" pitchFamily="34" charset="0"/>
                      </a:endParaRPr>
                    </a:p>
                  </a:txBody>
                  <a:tcPr marL="68580" marR="68580" marT="0" marB="0"/>
                </a:tc>
                <a:tc>
                  <a:txBody>
                    <a:bodyPr/>
                    <a:lstStyle/>
                    <a:p>
                      <a:pPr marL="168275" marR="0" indent="-168275">
                        <a:lnSpc>
                          <a:spcPct val="115000"/>
                        </a:lnSpc>
                        <a:spcBef>
                          <a:spcPts val="0"/>
                        </a:spcBef>
                        <a:spcAft>
                          <a:spcPts val="0"/>
                        </a:spcAft>
                        <a:buFont typeface="Arial" pitchFamily="34" charset="0"/>
                        <a:buChar char="•"/>
                      </a:pPr>
                      <a:r>
                        <a:rPr lang="en-US" sz="1600" dirty="0" smtClean="0">
                          <a:latin typeface="Segoe UI" pitchFamily="34" charset="0"/>
                          <a:ea typeface="Segoe UI" pitchFamily="34" charset="0"/>
                          <a:cs typeface="Segoe UI" pitchFamily="34" charset="0"/>
                        </a:rPr>
                        <a:t>Polled in real-time</a:t>
                      </a:r>
                    </a:p>
                    <a:p>
                      <a:pPr marL="168275" marR="0" indent="-168275">
                        <a:lnSpc>
                          <a:spcPct val="115000"/>
                        </a:lnSpc>
                        <a:spcBef>
                          <a:spcPts val="0"/>
                        </a:spcBef>
                        <a:spcAft>
                          <a:spcPts val="0"/>
                        </a:spcAft>
                        <a:buFont typeface="Arial" pitchFamily="34" charset="0"/>
                        <a:buChar char="•"/>
                      </a:pPr>
                      <a:r>
                        <a:rPr lang="en-US" sz="1600" dirty="0" smtClean="0">
                          <a:latin typeface="Segoe UI" pitchFamily="34" charset="0"/>
                          <a:ea typeface="Segoe UI" pitchFamily="34" charset="0"/>
                          <a:cs typeface="Segoe UI" pitchFamily="34" charset="0"/>
                        </a:rPr>
                        <a:t>Written to a log file</a:t>
                      </a:r>
                      <a:endParaRPr lang="en-US" sz="1600" dirty="0">
                        <a:solidFill>
                          <a:srgbClr val="000000"/>
                        </a:solidFill>
                        <a:latin typeface="Segoe UI" pitchFamily="34" charset="0"/>
                        <a:ea typeface="Segoe UI" pitchFamily="34" charset="0"/>
                        <a:cs typeface="Segoe UI" pitchFamily="34" charset="0"/>
                      </a:endParaRPr>
                    </a:p>
                  </a:txBody>
                  <a:tcPr marL="68580" marR="68580" marT="0" marB="0"/>
                </a:tc>
                <a:tc>
                  <a:txBody>
                    <a:bodyPr/>
                    <a:lstStyle/>
                    <a:p>
                      <a:pPr marL="168275" marR="0" indent="-168275">
                        <a:lnSpc>
                          <a:spcPct val="115000"/>
                        </a:lnSpc>
                        <a:spcBef>
                          <a:spcPts val="0"/>
                        </a:spcBef>
                        <a:spcAft>
                          <a:spcPts val="0"/>
                        </a:spcAft>
                        <a:buFont typeface="Arial" pitchFamily="34" charset="0"/>
                        <a:buChar char="•"/>
                      </a:pPr>
                      <a:r>
                        <a:rPr lang="en-US" sz="1600" dirty="0" smtClean="0">
                          <a:latin typeface="Segoe UI" pitchFamily="34" charset="0"/>
                          <a:ea typeface="Segoe UI" pitchFamily="34" charset="0"/>
                          <a:cs typeface="Segoe UI" pitchFamily="34" charset="0"/>
                        </a:rPr>
                        <a:t>Delivered in real-time</a:t>
                      </a:r>
                    </a:p>
                    <a:p>
                      <a:pPr marL="168275" marR="0" indent="-168275">
                        <a:lnSpc>
                          <a:spcPct val="115000"/>
                        </a:lnSpc>
                        <a:spcBef>
                          <a:spcPts val="0"/>
                        </a:spcBef>
                        <a:spcAft>
                          <a:spcPts val="0"/>
                        </a:spcAft>
                        <a:buFont typeface="Arial" pitchFamily="34" charset="0"/>
                        <a:buChar char="•"/>
                      </a:pPr>
                      <a:r>
                        <a:rPr lang="en-US" sz="1600" dirty="0" smtClean="0">
                          <a:latin typeface="Segoe UI" pitchFamily="34" charset="0"/>
                          <a:ea typeface="Segoe UI" pitchFamily="34" charset="0"/>
                          <a:cs typeface="Segoe UI" pitchFamily="34" charset="0"/>
                        </a:rPr>
                        <a:t>Written </a:t>
                      </a:r>
                      <a:r>
                        <a:rPr lang="en-US" sz="1600" dirty="0">
                          <a:latin typeface="Segoe UI" pitchFamily="34" charset="0"/>
                          <a:ea typeface="Segoe UI" pitchFamily="34" charset="0"/>
                          <a:cs typeface="Segoe UI" pitchFamily="34" charset="0"/>
                        </a:rPr>
                        <a:t>to </a:t>
                      </a:r>
                      <a:r>
                        <a:rPr lang="en-US" sz="1600" dirty="0" smtClean="0">
                          <a:latin typeface="Segoe UI" pitchFamily="34" charset="0"/>
                          <a:ea typeface="Segoe UI" pitchFamily="34" charset="0"/>
                          <a:cs typeface="Segoe UI" pitchFamily="34" charset="0"/>
                        </a:rPr>
                        <a:t>a log file</a:t>
                      </a:r>
                    </a:p>
                    <a:p>
                      <a:pPr marL="168275" marR="0" indent="-168275"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600" dirty="0" smtClean="0">
                          <a:latin typeface="Segoe UI" pitchFamily="34" charset="0"/>
                          <a:ea typeface="Segoe UI" pitchFamily="34" charset="0"/>
                          <a:cs typeface="Segoe UI" pitchFamily="34" charset="0"/>
                        </a:rPr>
                        <a:t>Buffered in memory</a:t>
                      </a:r>
                    </a:p>
                  </a:txBody>
                  <a:tcPr marL="68580" marR="68580" marT="0" marB="0"/>
                </a:tc>
              </a:tr>
            </a:tbl>
          </a:graphicData>
        </a:graphic>
      </p:graphicFrame>
      <p:sp>
        <p:nvSpPr>
          <p:cNvPr id="9" name="TextBox 8"/>
          <p:cNvSpPr txBox="1"/>
          <p:nvPr/>
        </p:nvSpPr>
        <p:spPr>
          <a:xfrm>
            <a:off x="876300" y="6260068"/>
            <a:ext cx="7391400"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rtl="0"/>
            <a:r>
              <a:rPr lang="en-US" kern="1200" dirty="0" smtClean="0">
                <a:solidFill>
                  <a:schemeClr val="tx1"/>
                </a:solidFill>
                <a:ea typeface="+mn-ea"/>
                <a:cs typeface="+mn-cs"/>
              </a:rPr>
              <a:t>Applications can make use of </a:t>
            </a:r>
            <a:r>
              <a:rPr lang="en-US" i="1" kern="1200" dirty="0" smtClean="0">
                <a:solidFill>
                  <a:schemeClr val="tx1"/>
                </a:solidFill>
                <a:ea typeface="+mn-ea"/>
                <a:cs typeface="+mn-cs"/>
              </a:rPr>
              <a:t>both</a:t>
            </a:r>
            <a:r>
              <a:rPr lang="en-US" kern="1200" dirty="0" smtClean="0">
                <a:solidFill>
                  <a:schemeClr val="tx1"/>
                </a:solidFill>
                <a:ea typeface="+mn-ea"/>
                <a:cs typeface="+mn-cs"/>
              </a:rPr>
              <a:t> Performance Counters and Events</a:t>
            </a:r>
            <a:endParaRPr lang="en-US" kern="1200" dirty="0">
              <a:solidFill>
                <a:schemeClr val="tx1"/>
              </a:solidFill>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Windows Performance Counters</a:t>
            </a:r>
            <a:endParaRPr lang="en-US" dirty="0"/>
          </a:p>
        </p:txBody>
      </p:sp>
      <p:sp>
        <p:nvSpPr>
          <p:cNvPr id="3" name="Text Placeholder 2"/>
          <p:cNvSpPr>
            <a:spLocks noGrp="1"/>
          </p:cNvSpPr>
          <p:nvPr>
            <p:ph type="body" sz="quarter" idx="10"/>
          </p:nvPr>
        </p:nvSpPr>
        <p:spPr>
          <a:xfrm>
            <a:off x="381000" y="1411552"/>
            <a:ext cx="8382000" cy="4376583"/>
          </a:xfrm>
        </p:spPr>
        <p:txBody>
          <a:bodyPr/>
          <a:lstStyle/>
          <a:p>
            <a:r>
              <a:rPr lang="en-US" dirty="0" smtClean="0"/>
              <a:t>Always-present, always-on instrumentation infrastructure</a:t>
            </a:r>
          </a:p>
          <a:p>
            <a:r>
              <a:rPr lang="en-US" dirty="0" smtClean="0"/>
              <a:t>Numeric information grouped into </a:t>
            </a:r>
            <a:r>
              <a:rPr lang="en-US" b="1" i="1" dirty="0" smtClean="0"/>
              <a:t>categories</a:t>
            </a:r>
            <a:r>
              <a:rPr lang="en-US" dirty="0" smtClean="0"/>
              <a:t>, </a:t>
            </a:r>
            <a:r>
              <a:rPr lang="en-US" b="1" i="1" dirty="0" smtClean="0"/>
              <a:t>counters</a:t>
            </a:r>
            <a:r>
              <a:rPr lang="en-US" dirty="0" smtClean="0"/>
              <a:t> and </a:t>
            </a:r>
            <a:r>
              <a:rPr lang="en-US" b="1" i="1" dirty="0" smtClean="0"/>
              <a:t>instances</a:t>
            </a:r>
          </a:p>
          <a:p>
            <a:r>
              <a:rPr lang="en-US" dirty="0" smtClean="0"/>
              <a:t>Access:</a:t>
            </a:r>
          </a:p>
          <a:p>
            <a:pPr lvl="1"/>
            <a:r>
              <a:rPr lang="en-US" dirty="0" smtClean="0"/>
              <a:t>Programmatically (native and managed)</a:t>
            </a:r>
          </a:p>
          <a:p>
            <a:pPr lvl="1"/>
            <a:r>
              <a:rPr lang="en-US" dirty="0" smtClean="0"/>
              <a:t>Through script languages</a:t>
            </a:r>
          </a:p>
          <a:p>
            <a:pPr lvl="1"/>
            <a:r>
              <a:rPr lang="en-US" dirty="0" smtClean="0"/>
              <a:t>Using the Performance Monitor tool (</a:t>
            </a:r>
            <a:r>
              <a:rPr lang="en-US" dirty="0" err="1" smtClean="0"/>
              <a:t>perfmon</a:t>
            </a:r>
            <a:r>
              <a:rPr lang="en-US" dirty="0" smtClean="0"/>
              <a:t>)</a:t>
            </a:r>
          </a:p>
          <a:p>
            <a:r>
              <a:rPr lang="en-US" dirty="0" smtClean="0"/>
              <a:t>Examples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Performance Counters</a:t>
            </a:r>
            <a:endParaRPr lang="en-US" dirty="0"/>
          </a:p>
        </p:txBody>
      </p:sp>
      <p:sp>
        <p:nvSpPr>
          <p:cNvPr id="5" name="Subtitle 4"/>
          <p:cNvSpPr>
            <a:spLocks noGrp="1"/>
          </p:cNvSpPr>
          <p:nvPr>
            <p:ph type="subTitle" idx="1"/>
          </p:nvPr>
        </p:nvSpPr>
        <p:spPr/>
        <p:txBody>
          <a:bodyPr/>
          <a:lstStyle/>
          <a:p>
            <a:r>
              <a:rPr lang="en-US" dirty="0" err="1" smtClean="0"/>
              <a:t>PerfMon</a:t>
            </a:r>
            <a:endParaRPr lang="en-US" dirty="0" smtClean="0"/>
          </a:p>
          <a:p>
            <a:r>
              <a:rPr lang="en-US" dirty="0" smtClean="0"/>
              <a:t>Defining logs</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1000" y="1524000"/>
            <a:ext cx="8458200" cy="5029200"/>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endParaRPr>
          </a:p>
        </p:txBody>
      </p:sp>
      <p:sp>
        <p:nvSpPr>
          <p:cNvPr id="6" name="Title 1"/>
          <p:cNvSpPr txBox="1">
            <a:spLocks/>
          </p:cNvSpPr>
          <p:nvPr/>
        </p:nvSpPr>
        <p:spPr>
          <a:xfrm>
            <a:off x="387054" y="152400"/>
            <a:ext cx="8375946" cy="553998"/>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endParaRPr kumimoji="0" lang="en-US" sz="48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a:ea typeface="+mn-ea"/>
              <a:cs typeface="Arial" charset="0"/>
            </a:endParaRPr>
          </a:p>
        </p:txBody>
      </p:sp>
      <p:sp>
        <p:nvSpPr>
          <p:cNvPr id="4" name="Title 3"/>
          <p:cNvSpPr>
            <a:spLocks noGrp="1"/>
          </p:cNvSpPr>
          <p:nvPr>
            <p:ph type="title"/>
          </p:nvPr>
        </p:nvSpPr>
        <p:spPr>
          <a:xfrm>
            <a:off x="381000" y="230189"/>
            <a:ext cx="8382000" cy="1994392"/>
          </a:xfrm>
        </p:spPr>
        <p:txBody>
          <a:bodyPr/>
          <a:lstStyle/>
          <a:p>
            <a:pPr lvl="0"/>
            <a:r>
              <a:rPr/>
              <a:t>Performance Counter </a:t>
            </a:r>
            <a:br>
              <a:rPr/>
            </a:br>
            <a:r>
              <a:rPr/>
              <a:t>Improvements In Windows 7</a:t>
            </a:r>
            <a:br>
              <a:rPr/>
            </a:br>
            <a:endParaRPr lang="en-US" dirty="0"/>
          </a:p>
        </p:txBody>
      </p:sp>
      <p:sp>
        <p:nvSpPr>
          <p:cNvPr id="7" name="Text Placeholder 6"/>
          <p:cNvSpPr>
            <a:spLocks noGrp="1"/>
          </p:cNvSpPr>
          <p:nvPr>
            <p:ph type="body" sz="quarter" idx="10"/>
          </p:nvPr>
        </p:nvSpPr>
        <p:spPr>
          <a:xfrm>
            <a:off x="381000" y="1624310"/>
            <a:ext cx="8382000" cy="5386090"/>
          </a:xfrm>
        </p:spPr>
        <p:txBody>
          <a:bodyPr/>
          <a:lstStyle/>
          <a:p>
            <a:pPr lvl="0">
              <a:defRPr/>
            </a:pPr>
            <a:r>
              <a:rPr lang="en-US" sz="2800" dirty="0" smtClean="0"/>
              <a:t>New Version 2.0 Kernel Mode APIs</a:t>
            </a:r>
          </a:p>
          <a:p>
            <a:pPr lvl="1">
              <a:defRPr/>
            </a:pPr>
            <a:r>
              <a:rPr lang="en-US" sz="2400" dirty="0" smtClean="0"/>
              <a:t>Declaratively defined in XML</a:t>
            </a:r>
          </a:p>
          <a:p>
            <a:pPr lvl="1">
              <a:defRPr/>
            </a:pPr>
            <a:r>
              <a:rPr lang="en-US" sz="2400" dirty="0" smtClean="0"/>
              <a:t>Leverages Version 2.0 infrastructure from Vista</a:t>
            </a:r>
          </a:p>
          <a:p>
            <a:pPr lvl="0">
              <a:defRPr/>
            </a:pPr>
            <a:r>
              <a:rPr lang="en-US" sz="2800" dirty="0" smtClean="0"/>
              <a:t>Fundamental Quality Investments</a:t>
            </a:r>
          </a:p>
          <a:p>
            <a:pPr lvl="1">
              <a:defRPr/>
            </a:pPr>
            <a:r>
              <a:rPr lang="en-US" sz="2400" dirty="0" smtClean="0"/>
              <a:t>Enhanced performance, scalability, and robustness</a:t>
            </a:r>
          </a:p>
          <a:p>
            <a:pPr lvl="1">
              <a:defRPr/>
            </a:pPr>
            <a:r>
              <a:rPr lang="en-US" sz="2400" dirty="0" smtClean="0"/>
              <a:t>Several new system counters exposing </a:t>
            </a:r>
            <a:br>
              <a:rPr lang="en-US" sz="2400" dirty="0" smtClean="0"/>
            </a:br>
            <a:r>
              <a:rPr lang="en-US" sz="2400" dirty="0" smtClean="0"/>
              <a:t>Windows internals</a:t>
            </a:r>
          </a:p>
          <a:p>
            <a:pPr lvl="1">
              <a:defRPr/>
            </a:pPr>
            <a:r>
              <a:rPr lang="en-US" sz="2400" dirty="0" smtClean="0"/>
              <a:t>Improved design-time validation</a:t>
            </a:r>
          </a:p>
          <a:p>
            <a:pPr lvl="0">
              <a:defRPr/>
            </a:pPr>
            <a:r>
              <a:rPr lang="en-US" sz="2800" dirty="0" smtClean="0"/>
              <a:t>Scriptable Consumption using PowerShell</a:t>
            </a:r>
          </a:p>
          <a:p>
            <a:pPr lvl="1">
              <a:defRPr/>
            </a:pPr>
            <a:r>
              <a:rPr lang="en-US" sz="2400" dirty="0" smtClean="0"/>
              <a:t>Consume live counters (get-counter)</a:t>
            </a:r>
          </a:p>
          <a:p>
            <a:pPr lvl="1">
              <a:defRPr/>
            </a:pPr>
            <a:r>
              <a:rPr lang="en-US" sz="2400" dirty="0" smtClean="0"/>
              <a:t>Read and write counter log files </a:t>
            </a:r>
            <a:br>
              <a:rPr lang="en-US" sz="2400" dirty="0" smtClean="0"/>
            </a:br>
            <a:r>
              <a:rPr lang="en-US" sz="2400" dirty="0" smtClean="0"/>
              <a:t>(import-counter/export-counter)</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3|0.4"/>
</p:tagLst>
</file>

<file path=ppt/tags/tag2.xml><?xml version="1.0" encoding="utf-8"?>
<p:tagLst xmlns:a="http://schemas.openxmlformats.org/drawingml/2006/main" xmlns:r="http://schemas.openxmlformats.org/officeDocument/2006/relationships" xmlns:p="http://schemas.openxmlformats.org/presentationml/2006/main">
  <p:tag name="TIMING" val="|0|0.1|0.6|0.3|0.4"/>
</p:tagLst>
</file>

<file path=ppt/tags/tag3.xml><?xml version="1.0" encoding="utf-8"?>
<p:tagLst xmlns:a="http://schemas.openxmlformats.org/drawingml/2006/main" xmlns:r="http://schemas.openxmlformats.org/officeDocument/2006/relationships" xmlns:p="http://schemas.openxmlformats.org/presentationml/2006/main">
  <p:tag name="TIMING" val="|13.2|37.3|18.3|10.1|17.3"/>
</p:tagLst>
</file>

<file path=ppt/theme/theme1.xml><?xml version="1.0" encoding="utf-8"?>
<a:theme xmlns:a="http://schemas.openxmlformats.org/drawingml/2006/main" name="Win7 Rhythm template_V01">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Trebuchet - Trebuchet">
      <a:majorFont>
        <a:latin typeface="Trebuchet MS"/>
        <a:ea typeface=""/>
        <a:cs typeface=""/>
      </a:majorFont>
      <a:minorFont>
        <a:latin typeface="Trebuchet MS"/>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0</TotalTime>
  <Words>1939</Words>
  <Application>Microsoft Office PowerPoint</Application>
  <PresentationFormat>On-screen Show (4:3)</PresentationFormat>
  <Paragraphs>468</Paragraphs>
  <Slides>53</Slides>
  <Notes>53</Notes>
  <HiddenSlides>5</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Win7 Rhythm template_V01</vt:lpstr>
      <vt:lpstr>White with Courier font for code slides</vt:lpstr>
      <vt:lpstr>Windows 7 Training</vt:lpstr>
      <vt:lpstr>Instrumentation and Performance</vt:lpstr>
      <vt:lpstr>Setting Expectations Source: http://tinyurl.com/e7-on-perf </vt:lpstr>
      <vt:lpstr>Agenda</vt:lpstr>
      <vt:lpstr>Motivation</vt:lpstr>
      <vt:lpstr>Windows Instrumentation</vt:lpstr>
      <vt:lpstr>Windows Performance Counters</vt:lpstr>
      <vt:lpstr>Performance Counters</vt:lpstr>
      <vt:lpstr>Performance Counter  Improvements In Windows 7 </vt:lpstr>
      <vt:lpstr>Exposing Performance Counters</vt:lpstr>
      <vt:lpstr>Exposing Performance Counters Managed Code</vt:lpstr>
      <vt:lpstr>Performance Logs and Alerts</vt:lpstr>
      <vt:lpstr>Performance Counters</vt:lpstr>
      <vt:lpstr>ETW/Event Log Event Tracing for Windows</vt:lpstr>
      <vt:lpstr>Windows Event Overview</vt:lpstr>
      <vt:lpstr>Event Architecture</vt:lpstr>
      <vt:lpstr>Event Descriptor</vt:lpstr>
      <vt:lpstr>Event Anatomy</vt:lpstr>
      <vt:lpstr>Event Anatomy</vt:lpstr>
      <vt:lpstr>Channels</vt:lpstr>
      <vt:lpstr>Channels</vt:lpstr>
      <vt:lpstr>Event Manifest</vt:lpstr>
      <vt:lpstr>Event Template</vt:lpstr>
      <vt:lpstr>Manifest Generator  - ecmangen</vt:lpstr>
      <vt:lpstr>Instrumentation Design Workflow Five Steps</vt:lpstr>
      <vt:lpstr>Providing Events Generated Native Code</vt:lpstr>
      <vt:lpstr>Providing Events Generated Managed Code</vt:lpstr>
      <vt:lpstr>ETW/Event Log</vt:lpstr>
      <vt:lpstr>ETW/Event Log  Improvements In Windows 7</vt:lpstr>
      <vt:lpstr>Slide 30</vt:lpstr>
      <vt:lpstr>WMI Windows Management Instrumentation</vt:lpstr>
      <vt:lpstr>WMI Windows Management Instrumentation</vt:lpstr>
      <vt:lpstr>WMI Architecture</vt:lpstr>
      <vt:lpstr>Writing a WMI Consumer VBScript Code</vt:lpstr>
      <vt:lpstr>Writing a WMI Consumer Managed Code</vt:lpstr>
      <vt:lpstr>Writing a WMI Provider http://tinyurl.com/net-WMI</vt:lpstr>
      <vt:lpstr>Consuming WMI</vt:lpstr>
      <vt:lpstr>Windows Performance Toolkit</vt:lpstr>
      <vt:lpstr>Xperf Scenarios</vt:lpstr>
      <vt:lpstr>Capturing a Trace</vt:lpstr>
      <vt:lpstr>Xperf: Disk Utilization</vt:lpstr>
      <vt:lpstr>Xperf: Hard Page Faults</vt:lpstr>
      <vt:lpstr>Xperf: Overlay Graph</vt:lpstr>
      <vt:lpstr>Xperf</vt:lpstr>
      <vt:lpstr>Windows Troubleshooting</vt:lpstr>
      <vt:lpstr>Troubleshooting Control Panel</vt:lpstr>
      <vt:lpstr>Troubleshooting</vt:lpstr>
      <vt:lpstr>Troubleshooting Pack Anatomy</vt:lpstr>
      <vt:lpstr>Troubleshooting Components</vt:lpstr>
      <vt:lpstr>Instrumentation and Performance</vt:lpstr>
      <vt:lpstr>Summary</vt:lpstr>
      <vt:lpstr>Performance Counters Performance Toolkit</vt:lpstr>
      <vt:lpstr>Slide 53</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2009-02-04T20:41:52Z</dcterms:created>
  <dcterms:modified xsi:type="dcterms:W3CDTF">2009-05-12T00:09:16Z</dcterms:modified>
</cp:coreProperties>
</file>