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257" r:id="rId5"/>
    <p:sldId id="421" r:id="rId6"/>
    <p:sldId id="417" r:id="rId7"/>
    <p:sldId id="418" r:id="rId8"/>
    <p:sldId id="459" r:id="rId9"/>
    <p:sldId id="460" r:id="rId10"/>
    <p:sldId id="398" r:id="rId11"/>
    <p:sldId id="419" r:id="rId12"/>
    <p:sldId id="461" r:id="rId13"/>
    <p:sldId id="402" r:id="rId14"/>
    <p:sldId id="468" r:id="rId15"/>
    <p:sldId id="422" r:id="rId16"/>
    <p:sldId id="462" r:id="rId17"/>
    <p:sldId id="463" r:id="rId18"/>
    <p:sldId id="424" r:id="rId19"/>
    <p:sldId id="466" r:id="rId20"/>
    <p:sldId id="467" r:id="rId21"/>
    <p:sldId id="404" r:id="rId22"/>
    <p:sldId id="425" r:id="rId23"/>
    <p:sldId id="426" r:id="rId24"/>
    <p:sldId id="464" r:id="rId25"/>
    <p:sldId id="465" r:id="rId26"/>
    <p:sldId id="469" r:id="rId27"/>
    <p:sldId id="470" r:id="rId28"/>
    <p:sldId id="471" r:id="rId29"/>
    <p:sldId id="279" r:id="rId30"/>
    <p:sldId id="454" r:id="rId31"/>
    <p:sldId id="280" r:id="rId32"/>
    <p:sldId id="455" r:id="rId33"/>
    <p:sldId id="456" r:id="rId34"/>
    <p:sldId id="457" r:id="rId35"/>
    <p:sldId id="458" r:id="rId36"/>
    <p:sldId id="435" r:id="rId37"/>
    <p:sldId id="436" r:id="rId38"/>
    <p:sldId id="438" r:id="rId39"/>
    <p:sldId id="439" r:id="rId40"/>
    <p:sldId id="431" r:id="rId41"/>
    <p:sldId id="429" r:id="rId42"/>
    <p:sldId id="440" r:id="rId43"/>
    <p:sldId id="430" r:id="rId44"/>
    <p:sldId id="441" r:id="rId45"/>
    <p:sldId id="442" r:id="rId46"/>
    <p:sldId id="444" r:id="rId47"/>
    <p:sldId id="445" r:id="rId48"/>
    <p:sldId id="446" r:id="rId49"/>
    <p:sldId id="449" r:id="rId50"/>
    <p:sldId id="450" r:id="rId51"/>
    <p:sldId id="451" r:id="rId52"/>
    <p:sldId id="452" r:id="rId53"/>
    <p:sldId id="453" r:id="rId54"/>
    <p:sldId id="447" r:id="rId55"/>
    <p:sldId id="448" r:id="rId56"/>
    <p:sldId id="472" r:id="rId57"/>
    <p:sldId id="287" r:id="rId58"/>
    <p:sldId id="288" r:id="rId59"/>
    <p:sldId id="289" r:id="rId60"/>
    <p:sldId id="290" r:id="rId61"/>
    <p:sldId id="291" r:id="rId62"/>
    <p:sldId id="473" r:id="rId63"/>
    <p:sldId id="432" r:id="rId64"/>
    <p:sldId id="302" r:id="rId65"/>
    <p:sldId id="303" r:id="rId66"/>
    <p:sldId id="305" r:id="rId67"/>
    <p:sldId id="306" r:id="rId68"/>
    <p:sldId id="437" r:id="rId69"/>
    <p:sldId id="307" r:id="rId70"/>
    <p:sldId id="308" r:id="rId71"/>
    <p:sldId id="309" r:id="rId72"/>
    <p:sldId id="311" r:id="rId73"/>
    <p:sldId id="312" r:id="rId74"/>
    <p:sldId id="313" r:id="rId75"/>
    <p:sldId id="315" r:id="rId76"/>
    <p:sldId id="433" r:id="rId77"/>
    <p:sldId id="380"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90" autoAdjust="0"/>
    <p:restoredTop sz="81701" autoAdjust="0"/>
  </p:normalViewPr>
  <p:slideViewPr>
    <p:cSldViewPr snapToGrid="0">
      <p:cViewPr varScale="1">
        <p:scale>
          <a:sx n="85" d="100"/>
          <a:sy n="85" d="100"/>
        </p:scale>
        <p:origin x="-1560" y="-78"/>
      </p:cViewPr>
      <p:guideLst>
        <p:guide orient="horz" pos="2160"/>
        <p:guide pos="2880"/>
      </p:guideLst>
    </p:cSldViewPr>
  </p:slideViewPr>
  <p:outlineViewPr>
    <p:cViewPr>
      <p:scale>
        <a:sx n="33" d="100"/>
        <a:sy n="33" d="100"/>
      </p:scale>
      <p:origin x="0" y="1096"/>
    </p:cViewPr>
  </p:outlineViewPr>
  <p:notesTextViewPr>
    <p:cViewPr>
      <p:scale>
        <a:sx n="100" d="100"/>
        <a:sy n="100" d="100"/>
      </p:scale>
      <p:origin x="0" y="0"/>
    </p:cViewPr>
  </p:notesTextViewPr>
  <p:sorterViewPr>
    <p:cViewPr varScale="1">
      <p:scale>
        <a:sx n="1" d="1"/>
        <a:sy n="1" d="1"/>
      </p:scale>
      <p:origin x="0" y="81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18B769-6A7F-4181-ACA1-8FFAFE33C51A}" type="datetimeFigureOut">
              <a:rPr lang="en-US"/>
              <a:pPr>
                <a:defRPr/>
              </a:pPr>
              <a:t>2/18/2009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678FE08-ED09-4FF5-BD24-5A3D748304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ooca.com/"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blogs.msdn.com/ie/archive/2005/01/26/361228.asp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msdn.microsoft.com/library/default.asp?url=/workshop/security/protmode/reference/functions/ieisprotectedmodeprocess.asp"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msdn.microsoft.com/library/default.asp?url=/workshop/security/protmode/reference/functions/iegetwriteablehkcu.asp"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Microsoft_Windows" TargetMode="External"/><Relationship Id="rId7" Type="http://schemas.openxmlformats.org/officeDocument/2006/relationships/hyperlink" Target="http://en.wikipedia.org/wiki/Privilege_escalation"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en.wikipedia.org/wiki/Message_loop_in_Microsoft_Windows" TargetMode="External"/><Relationship Id="rId5" Type="http://schemas.openxmlformats.org/officeDocument/2006/relationships/hyperlink" Target="http://en.wikipedia.org/wiki/Code_injection" TargetMode="External"/><Relationship Id="rId4" Type="http://schemas.openxmlformats.org/officeDocument/2006/relationships/hyperlink" Target="http://en.wikipedia.org/wiki/Operating_system"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44400FA-5474-47C0-A90F-7E682D159781}" type="datetime8">
              <a:rPr lang="en-US" smtClean="0"/>
              <a:pPr fontAlgn="base">
                <a:spcBef>
                  <a:spcPct val="0"/>
                </a:spcBef>
                <a:spcAft>
                  <a:spcPct val="0"/>
                </a:spcAft>
                <a:defRPr/>
              </a:pPr>
              <a:t>2/18/2009 7:03 PM</a:t>
            </a:fld>
            <a:endParaRPr lang="en-US" smtClean="0"/>
          </a:p>
        </p:txBody>
      </p:sp>
      <p:sp>
        <p:nvSpPr>
          <p:cNvPr id="133123"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BA914-3751-45F6-9A43-6B9911F2A272}" type="slidenum">
              <a:rPr lang="en-US" smtClean="0"/>
              <a:pPr fontAlgn="base">
                <a:spcBef>
                  <a:spcPct val="0"/>
                </a:spcBef>
                <a:spcAft>
                  <a:spcPct val="0"/>
                </a:spcAft>
                <a:defRPr/>
              </a:pPr>
              <a:t>1</a:t>
            </a:fld>
            <a:endParaRPr lang="en-US" smtClean="0"/>
          </a:p>
        </p:txBody>
      </p:sp>
      <p:sp>
        <p:nvSpPr>
          <p:cNvPr id="133124"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21861" name="Rectangle 37891"/>
          <p:cNvSpPr>
            <a:spLocks noGrp="1" noRot="1" noChangeAspect="1" noChangeArrowheads="1" noTextEdit="1"/>
          </p:cNvSpPr>
          <p:nvPr>
            <p:ph type="sldImg"/>
          </p:nvPr>
        </p:nvSpPr>
        <p:spPr bwMode="auto">
          <a:noFill/>
          <a:ln w="9525">
            <a:noFill/>
          </a:ln>
        </p:spPr>
      </p:sp>
      <p:sp>
        <p:nvSpPr>
          <p:cNvPr id="121862" name="Rectangle 3789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endParaRPr lang="en-US" dirty="0" smtClean="0"/>
          </a:p>
        </p:txBody>
      </p:sp>
      <p:sp>
        <p:nvSpPr>
          <p:cNvPr id="54277" name="Footer Placeholder 4"/>
          <p:cNvSpPr>
            <a:spLocks noGrp="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4278" name="Slide Number Placeholder 5"/>
          <p:cNvSpPr>
            <a:spLocks noGrp="1"/>
          </p:cNvSpPr>
          <p:nvPr>
            <p:ph type="sldNum" sz="quarter" idx="5"/>
          </p:nvPr>
        </p:nvSpPr>
        <p:spPr>
          <a:noFill/>
          <a:ln>
            <a:headEnd/>
            <a:tailEnd/>
          </a:ln>
        </p:spPr>
        <p:txBody>
          <a:bodyPr/>
          <a:lstStyle/>
          <a:p>
            <a:fld id="{1C54A21D-47C0-49CD-8DD7-924271FFF6DC}"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8FC5DAA-1F5F-4D62-BCFB-8B7A4AF093E7}" type="datetime8">
              <a:rPr lang="en-US" smtClean="0"/>
              <a:pPr fontAlgn="base">
                <a:spcBef>
                  <a:spcPct val="0"/>
                </a:spcBef>
                <a:spcAft>
                  <a:spcPct val="0"/>
                </a:spcAft>
                <a:defRPr/>
              </a:pPr>
              <a:t>2/18/2009 7:03 PM</a:t>
            </a:fld>
            <a:endParaRPr lang="en-US" smtClean="0"/>
          </a:p>
        </p:txBody>
      </p:sp>
      <p:sp>
        <p:nvSpPr>
          <p:cNvPr id="142339"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36EFB1-3FD8-4526-8947-98E8F5C9C146}" type="slidenum">
              <a:rPr lang="en-US" smtClean="0"/>
              <a:pPr fontAlgn="base">
                <a:spcBef>
                  <a:spcPct val="0"/>
                </a:spcBef>
                <a:spcAft>
                  <a:spcPct val="0"/>
                </a:spcAft>
                <a:defRPr/>
              </a:pPr>
              <a:t>12</a:t>
            </a:fld>
            <a:endParaRPr lang="en-US" smtClean="0"/>
          </a:p>
        </p:txBody>
      </p:sp>
      <p:sp>
        <p:nvSpPr>
          <p:cNvPr id="142340"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31077" name="Rectangle 47107"/>
          <p:cNvSpPr>
            <a:spLocks noGrp="1" noRot="1" noChangeAspect="1" noChangeArrowheads="1" noTextEdit="1"/>
          </p:cNvSpPr>
          <p:nvPr>
            <p:ph type="sldImg"/>
          </p:nvPr>
        </p:nvSpPr>
        <p:spPr bwMode="auto">
          <a:noFill/>
          <a:ln w="9525">
            <a:noFill/>
          </a:ln>
        </p:spPr>
      </p:sp>
      <p:sp>
        <p:nvSpPr>
          <p:cNvPr id="131078" name="Rectangle 780290"/>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hape 4"/>
          <p:cNvSpPr>
            <a:spLocks noGrp="1" noChangeArrowheads="1"/>
          </p:cNvSpPr>
          <p:nvPr>
            <p:ph type="sldNum" sz="quarter" idx="5"/>
          </p:nvPr>
        </p:nvSpPr>
        <p:spPr>
          <a:noFill/>
          <a:ln>
            <a:headEnd/>
            <a:tailEnd/>
          </a:ln>
        </p:spPr>
        <p:txBody>
          <a:bodyPr/>
          <a:lstStyle/>
          <a:p>
            <a:fld id="{EFAE4544-C591-4081-9F48-A0EBDA89D2EC}" type="slidenum">
              <a:rPr lang="en-US" smtClean="0"/>
              <a:pPr/>
              <a:t>13</a:t>
            </a:fld>
            <a:endParaRPr lang="en-US" smtClean="0"/>
          </a:p>
        </p:txBody>
      </p:sp>
      <p:sp>
        <p:nvSpPr>
          <p:cNvPr id="48132"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48133" name="Rectangle 48131"/>
          <p:cNvSpPr>
            <a:spLocks noGrp="1" noRot="1" noChangeAspect="1" noChangeArrowheads="1" noTextEdit="1"/>
          </p:cNvSpPr>
          <p:nvPr>
            <p:ph type="sldImg"/>
          </p:nvPr>
        </p:nvSpPr>
        <p:spPr>
          <a:ln>
            <a:noFill/>
          </a:ln>
        </p:spPr>
      </p:sp>
      <p:sp>
        <p:nvSpPr>
          <p:cNvPr id="48134" name="Rectangle 782338"/>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7" name="Footer Placeholder 4"/>
          <p:cNvSpPr>
            <a:spLocks noGrp="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49158" name="Slide Number Placeholder 5"/>
          <p:cNvSpPr>
            <a:spLocks noGrp="1"/>
          </p:cNvSpPr>
          <p:nvPr>
            <p:ph type="sldNum" sz="quarter" idx="5"/>
          </p:nvPr>
        </p:nvSpPr>
        <p:spPr>
          <a:noFill/>
          <a:ln>
            <a:headEnd/>
            <a:tailEnd/>
          </a:ln>
        </p:spPr>
        <p:txBody>
          <a:bodyPr/>
          <a:lstStyle/>
          <a:p>
            <a:fld id="{01FED555-1E2F-4CD5-A7E3-BB8F8A375710}"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01D7162-965A-4F3A-B0A5-493B247CBA10}" type="datetime8">
              <a:rPr lang="en-US" smtClean="0"/>
              <a:pPr fontAlgn="base">
                <a:spcBef>
                  <a:spcPct val="0"/>
                </a:spcBef>
                <a:spcAft>
                  <a:spcPct val="0"/>
                </a:spcAft>
                <a:defRPr/>
              </a:pPr>
              <a:t>2/18/2009 7:03 PM</a:t>
            </a:fld>
            <a:endParaRPr lang="en-US" smtClean="0"/>
          </a:p>
        </p:txBody>
      </p:sp>
      <p:sp>
        <p:nvSpPr>
          <p:cNvPr id="156675"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1F842-8775-430A-9F73-C2E870AC994A}" type="slidenum">
              <a:rPr lang="en-US" smtClean="0"/>
              <a:pPr fontAlgn="base">
                <a:spcBef>
                  <a:spcPct val="0"/>
                </a:spcBef>
                <a:spcAft>
                  <a:spcPct val="0"/>
                </a:spcAft>
                <a:defRPr/>
              </a:pPr>
              <a:t>15</a:t>
            </a:fld>
            <a:endParaRPr lang="en-US" smtClean="0"/>
          </a:p>
        </p:txBody>
      </p:sp>
      <p:sp>
        <p:nvSpPr>
          <p:cNvPr id="156676"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34149" name="Rectangle 56323"/>
          <p:cNvSpPr>
            <a:spLocks noGrp="1" noRot="1" noChangeAspect="1" noChangeArrowheads="1" noTextEdit="1"/>
          </p:cNvSpPr>
          <p:nvPr>
            <p:ph type="sldImg"/>
          </p:nvPr>
        </p:nvSpPr>
        <p:spPr bwMode="auto">
          <a:noFill/>
          <a:ln w="9525">
            <a:noFill/>
          </a:ln>
        </p:spPr>
      </p:sp>
      <p:sp>
        <p:nvSpPr>
          <p:cNvPr id="134150" name="Rectangle 859138"/>
          <p:cNvSpPr>
            <a:spLocks noGrp="1" noChangeArrowheads="1"/>
          </p:cNvSpPr>
          <p:nvPr>
            <p:ph type="body" idx="1"/>
          </p:nvPr>
        </p:nvSpPr>
        <p:spPr bwMode="auto">
          <a:noFill/>
        </p:spPr>
        <p:txBody>
          <a:bodyPr wrap="square" numCol="1" anchor="t" anchorCtr="0" compatLnSpc="1">
            <a:prstTxWarp prst="textNoShape">
              <a:avLst/>
            </a:prstTxWarp>
          </a:bodyPr>
          <a:lstStyle/>
          <a:p>
            <a:pPr marL="227013" indent="-227013" eaLnBrk="1" hangingPunct="1">
              <a:lnSpc>
                <a:spcPct val="80000"/>
              </a:lnSpc>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6"/>
          <p:cNvSpPr>
            <a:spLocks noGrp="1" noChangeArrowheads="1"/>
          </p:cNvSpPr>
          <p:nvPr>
            <p:ph type="sldNum" sz="quarter" idx="5"/>
          </p:nvPr>
        </p:nvSpPr>
        <p:spPr>
          <a:noFill/>
          <a:ln>
            <a:headEnd/>
            <a:tailEnd/>
          </a:ln>
        </p:spPr>
        <p:txBody>
          <a:bodyPr/>
          <a:lstStyle/>
          <a:p>
            <a:fld id="{6BC5470E-FE02-446A-8A95-6E3F419DBE5E}" type="slidenum">
              <a:rPr lang="en-US" smtClean="0"/>
              <a:pPr/>
              <a:t>16</a:t>
            </a:fld>
            <a:endParaRPr lang="en-US" smtClean="0"/>
          </a:p>
        </p:txBody>
      </p:sp>
      <p:sp>
        <p:nvSpPr>
          <p:cNvPr id="52228" name="Shape 7"/>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2229" name="TextBox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defTabSz="930223" eaLnBrk="0" hangingPunct="0"/>
            <a:fld id="{180B3A54-CE27-4E36-9527-EC6B1E3802D1}" type="slidenum">
              <a:rPr lang="en-US" sz="1200">
                <a:latin typeface="Times New Roman" pitchFamily="18" charset="0"/>
              </a:rPr>
              <a:pPr algn="r" defTabSz="930223" eaLnBrk="0" hangingPunct="0"/>
              <a:t>16</a:t>
            </a:fld>
            <a:endParaRPr lang="en-US" sz="1200" dirty="0">
              <a:latin typeface="Times New Roman" pitchFamily="18" charset="0"/>
            </a:endParaRPr>
          </a:p>
        </p:txBody>
      </p:sp>
      <p:sp>
        <p:nvSpPr>
          <p:cNvPr id="52230" name="Rectangle 52228"/>
          <p:cNvSpPr>
            <a:spLocks noGrp="1" noRot="1" noChangeAspect="1" noChangeArrowheads="1" noTextEdit="1"/>
          </p:cNvSpPr>
          <p:nvPr>
            <p:ph type="sldImg"/>
          </p:nvPr>
        </p:nvSpPr>
        <p:spPr>
          <a:ln>
            <a:noFill/>
          </a:ln>
        </p:spPr>
      </p:sp>
      <p:sp>
        <p:nvSpPr>
          <p:cNvPr id="52231" name="Rectangle 52229"/>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hape 6"/>
          <p:cNvSpPr>
            <a:spLocks noGrp="1" noChangeArrowheads="1"/>
          </p:cNvSpPr>
          <p:nvPr>
            <p:ph type="sldNum" sz="quarter" idx="5"/>
          </p:nvPr>
        </p:nvSpPr>
        <p:spPr>
          <a:noFill/>
          <a:ln>
            <a:headEnd/>
            <a:tailEnd/>
          </a:ln>
        </p:spPr>
        <p:txBody>
          <a:bodyPr/>
          <a:lstStyle/>
          <a:p>
            <a:fld id="{B169264C-F23E-4F15-B288-477D86FDFC6E}" type="slidenum">
              <a:rPr lang="en-US" smtClean="0"/>
              <a:pPr/>
              <a:t>17</a:t>
            </a:fld>
            <a:endParaRPr lang="en-US" smtClean="0"/>
          </a:p>
        </p:txBody>
      </p:sp>
      <p:sp>
        <p:nvSpPr>
          <p:cNvPr id="53252" name="Shape 7"/>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3253" name="TextBox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defTabSz="930223" eaLnBrk="0" hangingPunct="0"/>
            <a:fld id="{E71210E8-F435-4DD6-B3A0-72916DADFFA7}" type="slidenum">
              <a:rPr lang="en-US" sz="1200">
                <a:latin typeface="Times New Roman" pitchFamily="18" charset="0"/>
              </a:rPr>
              <a:pPr algn="r" defTabSz="930223" eaLnBrk="0" hangingPunct="0"/>
              <a:t>17</a:t>
            </a:fld>
            <a:endParaRPr lang="en-US" sz="1200" dirty="0">
              <a:latin typeface="Times New Roman" pitchFamily="18" charset="0"/>
            </a:endParaRPr>
          </a:p>
        </p:txBody>
      </p:sp>
      <p:sp>
        <p:nvSpPr>
          <p:cNvPr id="53254" name="Rectangle 53252"/>
          <p:cNvSpPr>
            <a:spLocks noGrp="1" noRot="1" noChangeAspect="1" noChangeArrowheads="1" noTextEdit="1"/>
          </p:cNvSpPr>
          <p:nvPr>
            <p:ph type="sldImg"/>
          </p:nvPr>
        </p:nvSpPr>
        <p:spPr>
          <a:ln>
            <a:noFill/>
          </a:ln>
        </p:spPr>
      </p:sp>
      <p:sp>
        <p:nvSpPr>
          <p:cNvPr id="53255" name="Rectangle 53253"/>
          <p:cNvSpPr>
            <a:spLocks noGrp="1" noChangeArrowheads="1"/>
          </p:cNvSpPr>
          <p:nvPr>
            <p:ph type="body" idx="1"/>
          </p:nvPr>
        </p:nvSpPr>
        <p:spPr>
          <a:noFill/>
          <a:ln/>
        </p:spPr>
        <p:txBody>
          <a:bodyPr/>
          <a:lstStyle/>
          <a:p>
            <a:pPr eaLnBrk="1" hangingPunct="1"/>
            <a:endParaRPr lang="en-GB"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80DAAC4-032F-4B6A-BF7D-AE8D269AA388}" type="datetime8">
              <a:rPr lang="en-US" smtClean="0"/>
              <a:pPr fontAlgn="base">
                <a:spcBef>
                  <a:spcPct val="0"/>
                </a:spcBef>
                <a:spcAft>
                  <a:spcPct val="0"/>
                </a:spcAft>
                <a:defRPr/>
              </a:pPr>
              <a:t>2/18/2009 7:03 PM</a:t>
            </a:fld>
            <a:endParaRPr lang="en-US" smtClean="0"/>
          </a:p>
        </p:txBody>
      </p:sp>
      <p:sp>
        <p:nvSpPr>
          <p:cNvPr id="1454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4541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F39DF4-9A0B-4470-A76C-73747A5E7B97}"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1B8E148-09D5-4581-A3A8-802B8906221C}" type="datetime8">
              <a:rPr lang="en-US" smtClean="0"/>
              <a:pPr fontAlgn="base">
                <a:spcBef>
                  <a:spcPct val="0"/>
                </a:spcBef>
                <a:spcAft>
                  <a:spcPct val="0"/>
                </a:spcAft>
                <a:defRPr/>
              </a:pPr>
              <a:t>2/18/2009 7:03 PM</a:t>
            </a:fld>
            <a:endParaRPr lang="en-US" smtClean="0"/>
          </a:p>
        </p:txBody>
      </p:sp>
      <p:sp>
        <p:nvSpPr>
          <p:cNvPr id="14643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4643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F50312-1812-4D5A-BFF3-D07F6A55B13F}"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hape 4"/>
          <p:cNvSpPr>
            <a:spLocks noGrp="1" noChangeArrowheads="1"/>
          </p:cNvSpPr>
          <p:nvPr>
            <p:ph type="sldNum" sz="quarter" idx="5"/>
          </p:nvPr>
        </p:nvSpPr>
        <p:spPr>
          <a:noFill/>
          <a:ln>
            <a:headEnd/>
            <a:tailEnd/>
          </a:ln>
        </p:spPr>
        <p:txBody>
          <a:bodyPr/>
          <a:lstStyle/>
          <a:p>
            <a:fld id="{44F6451E-FBB1-4E09-9250-69472EE00497}" type="slidenum">
              <a:rPr lang="en-US" smtClean="0"/>
              <a:pPr/>
              <a:t>21</a:t>
            </a:fld>
            <a:endParaRPr lang="en-US" smtClean="0"/>
          </a:p>
        </p:txBody>
      </p:sp>
      <p:sp>
        <p:nvSpPr>
          <p:cNvPr id="51204"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1205" name="Rectangle 50179"/>
          <p:cNvSpPr>
            <a:spLocks noGrp="1" noRot="1" noChangeAspect="1" noChangeArrowheads="1" noTextEdit="1"/>
          </p:cNvSpPr>
          <p:nvPr>
            <p:ph type="sldImg"/>
          </p:nvPr>
        </p:nvSpPr>
        <p:spPr>
          <a:ln>
            <a:noFill/>
          </a:ln>
        </p:spPr>
      </p:sp>
      <p:sp>
        <p:nvSpPr>
          <p:cNvPr id="51206" name="Rectangle 821250"/>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KEY TAKEAWAYS: </a:t>
            </a:r>
          </a:p>
          <a:p>
            <a:endParaRPr lang="en-US" dirty="0" smtClean="0"/>
          </a:p>
          <a:p>
            <a:pPr marL="224312" indent="-224312">
              <a:buAutoNum type="arabicPeriod"/>
            </a:pPr>
            <a:r>
              <a:rPr lang="en-US" dirty="0" smtClean="0"/>
              <a:t>We are not going to cause the same level of pain as we did with Windows Vista. </a:t>
            </a:r>
          </a:p>
          <a:p>
            <a:pPr marL="224312" indent="-224312">
              <a:buAutoNum type="arabicPeriod"/>
            </a:pPr>
            <a:r>
              <a:rPr lang="en-US" dirty="0" smtClean="0"/>
              <a:t>The changes we made in WV caused problems, but the benefits are here now.  </a:t>
            </a:r>
          </a:p>
          <a:p>
            <a:pPr marL="224312" indent="-224312">
              <a:buAutoNum type="arabicPeriod"/>
            </a:pPr>
            <a:r>
              <a:rPr lang="en-US" dirty="0" smtClean="0"/>
              <a:t>The path to Windows 7 should be as smooth as the shift from RTM to SP1.</a:t>
            </a:r>
          </a:p>
          <a:p>
            <a:pPr marL="224312" indent="-224312">
              <a:buAutoNum type="arabicPeriod"/>
            </a:pPr>
            <a:endParaRPr lang="en-US" dirty="0" smtClean="0"/>
          </a:p>
          <a:p>
            <a:pPr>
              <a:lnSpc>
                <a:spcPct val="115000"/>
              </a:lnSpc>
              <a:spcAft>
                <a:spcPts val="981"/>
              </a:spcAft>
            </a:pPr>
            <a:r>
              <a:rPr lang="en-US" dirty="0">
                <a:ea typeface="Calibri"/>
                <a:cs typeface="Times New Roman"/>
              </a:rPr>
              <a:t>In Windows 7 we are building on the advances we made in Windows Vista to help address emerging trends and technologies and meet the needs we’ve heard from our customers.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The most important thing we’ve learned is that there is no one-size-fits all solution that’s best for every business. If anything, businesses are becoming more diverse. Some have a large number of mobile workers, some have workers distributed in branch offices around the world.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Windows 7 Enterprise, part of the Microsoft Optimized Desktop, gives you the flexibility to support the diverse needs of your unique business by enabling users to Access Information Anywhere, providing greater levels of Security &amp; Control, and Streamlining PC Management.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We will be building these new capabilities without making significant architectural changes to the Windows platform. We want to make this clear so businesses can have confidence that investments they make to optimize their infrastructure with Windows Vista and MDOP today will put them in the best position to deploy Windows 7 when it‘s available.</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Windows 7 will be built on the Windows Vista foundation and will inherit the quality improvements we’ve made in Windows Vista Service Pack 1 and Windows Server 2008.</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Compatibility with Windows Vista software, hardware and tools is an important goal of this release. We are not able to make specific statement at this time about system requirements or compatibility levels—but we know that we </a:t>
            </a:r>
            <a:r>
              <a:rPr lang="en-US" sz="800" dirty="0"/>
              <a:t>have engaged with the ecosystem much earlier and </a:t>
            </a:r>
            <a:r>
              <a:rPr lang="en-US" dirty="0">
                <a:ea typeface="Calibri"/>
                <a:cs typeface="Times New Roman"/>
              </a:rPr>
              <a:t>are not making the broad types of changes to the kernel, driver, or graphics subsystems that we made in Windows Vista.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In building Windows Vista we made some significant changes to the platform that had an impact on compatibility.  Those changes were important and had a measurable improvement on security. Windows Vista is the most secure client version of Windows to date and experienced fewer than half the number of security vulnerabilities that Windows XP experienced in its first year, and fewer than one-fifth the number of security vulnerabilities as the nearest competitive operating system on the market.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Windows 7 also benefits from these important changes, since we are not undoing the changes we made in Windows Vista that resulted in significant security improvements. This also means that customers still using Windows XP when Windows 7 comes out should expect a similar level of compatibility between Windows XP and Windows 7 as there is between Windows XP and Windows Vista. </a:t>
            </a:r>
          </a:p>
          <a:p>
            <a:pPr>
              <a:lnSpc>
                <a:spcPct val="115000"/>
              </a:lnSpc>
              <a:spcAft>
                <a:spcPts val="981"/>
              </a:spcAft>
            </a:pPr>
            <a:endParaRPr lang="en-US" dirty="0">
              <a:ea typeface="Calibri"/>
              <a:cs typeface="Times New Roman"/>
            </a:endParaRPr>
          </a:p>
          <a:p>
            <a:pPr>
              <a:lnSpc>
                <a:spcPct val="115000"/>
              </a:lnSpc>
              <a:spcAft>
                <a:spcPts val="981"/>
              </a:spcAft>
            </a:pPr>
            <a:r>
              <a:rPr lang="en-US" dirty="0">
                <a:ea typeface="Calibri"/>
                <a:cs typeface="Times New Roman"/>
              </a:rPr>
              <a:t>However, the upgrade from Windows Vista to Windows 7 should be easier, given compatibility between these two products. We recommend customers upgrade to Windows Vista now, then move to Windows 7 because the investments required to test and remediate applications, update deployment tools and processes, upgrade hardware will be similar—and you get the benefits of a more secure, modern operating system for a longer time. </a:t>
            </a:r>
          </a:p>
          <a:p>
            <a:pPr>
              <a:lnSpc>
                <a:spcPct val="115000"/>
              </a:lnSpc>
              <a:spcAft>
                <a:spcPts val="981"/>
              </a:spcAft>
            </a:pPr>
            <a:endParaRPr lang="en-US" dirty="0">
              <a:ea typeface="Calibri"/>
              <a:cs typeface="Times New Roman"/>
            </a:endParaRPr>
          </a:p>
          <a:p>
            <a:r>
              <a:rPr lang="en-US" sz="800" dirty="0"/>
              <a:t>In Windows 7 we are not making significant changes to the componentization, setup model, or kernel. There will of course be limited changes made to fix bugs and additional features in those areas, but these are not the places we are making significant investments in this release.  </a:t>
            </a:r>
          </a:p>
          <a:p>
            <a:endParaRPr lang="en-US" sz="800" dirty="0"/>
          </a:p>
          <a:p>
            <a:r>
              <a:rPr lang="en-US" sz="800" dirty="0"/>
              <a:t>The client release of Windows 7 will be available in 32 &amp; 64-bit versions. </a:t>
            </a:r>
            <a:endParaRPr lang="en-US" dirty="0" smtClean="0"/>
          </a:p>
          <a:p>
            <a:endParaRPr lang="en-US" dirty="0"/>
          </a:p>
        </p:txBody>
      </p:sp>
      <p:sp>
        <p:nvSpPr>
          <p:cNvPr id="4" name="Slide Number Placeholder 3"/>
          <p:cNvSpPr>
            <a:spLocks noGrp="1"/>
          </p:cNvSpPr>
          <p:nvPr>
            <p:ph type="sldNum" sz="quarter" idx="10"/>
          </p:nvPr>
        </p:nvSpPr>
        <p:spPr/>
        <p:txBody>
          <a:bodyPr/>
          <a:lstStyle/>
          <a:p>
            <a:pPr algn="r" rtl="0"/>
            <a:fld id="{A249A8B1-E81E-45A0-9ABF-EF609C809422}" type="slidenum">
              <a:rPr lang="en-US">
                <a:solidFill>
                  <a:prstClr val="black"/>
                </a:solidFill>
                <a:latin typeface="Calibri"/>
              </a:rPr>
              <a:pPr algn="r" rtl="0"/>
              <a:t>2</a:t>
            </a:fld>
            <a:endParaRPr lang="en-US" dirty="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hape 4"/>
          <p:cNvSpPr>
            <a:spLocks noGrp="1" noChangeArrowheads="1"/>
          </p:cNvSpPr>
          <p:nvPr>
            <p:ph type="sldNum" sz="quarter" idx="5"/>
          </p:nvPr>
        </p:nvSpPr>
        <p:spPr>
          <a:noFill/>
          <a:ln>
            <a:headEnd/>
            <a:tailEnd/>
          </a:ln>
        </p:spPr>
        <p:txBody>
          <a:bodyPr/>
          <a:lstStyle/>
          <a:p>
            <a:fld id="{44F6451E-FBB1-4E09-9250-69472EE00497}" type="slidenum">
              <a:rPr lang="en-US" smtClean="0"/>
              <a:pPr/>
              <a:t>22</a:t>
            </a:fld>
            <a:endParaRPr lang="en-US" smtClean="0"/>
          </a:p>
        </p:txBody>
      </p:sp>
      <p:sp>
        <p:nvSpPr>
          <p:cNvPr id="51204"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1205" name="Rectangle 50179"/>
          <p:cNvSpPr>
            <a:spLocks noGrp="1" noRot="1" noChangeAspect="1" noChangeArrowheads="1" noTextEdit="1"/>
          </p:cNvSpPr>
          <p:nvPr>
            <p:ph type="sldImg"/>
          </p:nvPr>
        </p:nvSpPr>
        <p:spPr>
          <a:ln>
            <a:noFill/>
          </a:ln>
        </p:spPr>
      </p:sp>
      <p:sp>
        <p:nvSpPr>
          <p:cNvPr id="51206" name="Rectangle 821250"/>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1" name="Footer Placeholder 4"/>
          <p:cNvSpPr>
            <a:spLocks noGrp="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5302" name="Slide Number Placeholder 5"/>
          <p:cNvSpPr>
            <a:spLocks noGrp="1"/>
          </p:cNvSpPr>
          <p:nvPr>
            <p:ph type="sldNum" sz="quarter" idx="5"/>
          </p:nvPr>
        </p:nvSpPr>
        <p:spPr>
          <a:noFill/>
          <a:ln>
            <a:headEnd/>
            <a:tailEnd/>
          </a:ln>
        </p:spPr>
        <p:txBody>
          <a:bodyPr/>
          <a:lstStyle/>
          <a:p>
            <a:fld id="{16DB2FB9-196C-4CA6-AAE4-E96CEE729584}"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hape 4"/>
          <p:cNvSpPr>
            <a:spLocks noGrp="1" noChangeArrowheads="1"/>
          </p:cNvSpPr>
          <p:nvPr>
            <p:ph type="sldNum" sz="quarter" idx="5"/>
          </p:nvPr>
        </p:nvSpPr>
        <p:spPr>
          <a:noFill/>
          <a:ln>
            <a:headEnd/>
            <a:tailEnd/>
          </a:ln>
        </p:spPr>
        <p:txBody>
          <a:bodyPr/>
          <a:lstStyle/>
          <a:p>
            <a:fld id="{605D1895-EBA5-43AC-A8BA-A2563F66DAA5}" type="slidenum">
              <a:rPr lang="en-US" smtClean="0"/>
              <a:pPr/>
              <a:t>24</a:t>
            </a:fld>
            <a:endParaRPr lang="en-US" smtClean="0"/>
          </a:p>
        </p:txBody>
      </p:sp>
      <p:sp>
        <p:nvSpPr>
          <p:cNvPr id="56324"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6325" name="Rectangle 49155"/>
          <p:cNvSpPr>
            <a:spLocks noGrp="1" noRot="1" noChangeAspect="1" noChangeArrowheads="1" noTextEdit="1"/>
          </p:cNvSpPr>
          <p:nvPr>
            <p:ph type="sldImg"/>
          </p:nvPr>
        </p:nvSpPr>
        <p:spPr>
          <a:ln>
            <a:noFill/>
          </a:ln>
        </p:spPr>
      </p:sp>
      <p:sp>
        <p:nvSpPr>
          <p:cNvPr id="56326" name="Rectangle 791554"/>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9" name="Footer Placeholder 4"/>
          <p:cNvSpPr>
            <a:spLocks noGrp="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7350" name="Slide Number Placeholder 5"/>
          <p:cNvSpPr>
            <a:spLocks noGrp="1"/>
          </p:cNvSpPr>
          <p:nvPr>
            <p:ph type="sldNum" sz="quarter" idx="5"/>
          </p:nvPr>
        </p:nvSpPr>
        <p:spPr>
          <a:noFill/>
          <a:ln>
            <a:headEnd/>
            <a:tailEnd/>
          </a:ln>
        </p:spPr>
        <p:txBody>
          <a:bodyPr/>
          <a:lstStyle/>
          <a:p>
            <a:fld id="{A63C984B-A9D2-494A-A2A0-5A5ED874928E}"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7"/>
          <p:cNvSpPr>
            <a:spLocks noGrp="1" noChangeArrowheads="1"/>
          </p:cNvSpPr>
          <p:nvPr>
            <p:ph type="sldNum" sz="quarter" idx="5"/>
          </p:nvPr>
        </p:nvSpPr>
        <p:spPr>
          <a:noFill/>
        </p:spPr>
        <p:txBody>
          <a:bodyPr/>
          <a:lstStyle/>
          <a:p>
            <a:fld id="{A458483D-BCA8-4B7B-9970-75BF6B11AA5C}" type="slidenum">
              <a:rPr lang="en-US" smtClean="0"/>
              <a:pPr/>
              <a:t>27</a:t>
            </a:fld>
            <a:endParaRPr lang="en-US" smtClean="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hape 43009"/>
          <p:cNvSpPr>
            <a:spLocks noGrp="1" noChangeArrowheads="1"/>
          </p:cNvSpPr>
          <p:nvPr>
            <p:ph type="sldNum" sz="quarter" idx="5"/>
          </p:nvPr>
        </p:nvSpPr>
        <p:spPr>
          <a:noFill/>
        </p:spPr>
        <p:txBody>
          <a:bodyPr/>
          <a:lstStyle/>
          <a:p>
            <a:fld id="{0C8B0377-5BE8-4C08-9FEF-0F477659EFB8}" type="slidenum">
              <a:rPr lang="en-US" smtClean="0">
                <a:cs typeface="Arial" charset="0"/>
              </a:rPr>
              <a:pPr/>
              <a:t>29</a:t>
            </a:fld>
            <a:endParaRPr lang="en-US" smtClean="0">
              <a:cs typeface="Arial" charset="0"/>
            </a:endParaRPr>
          </a:p>
        </p:txBody>
      </p:sp>
      <p:sp>
        <p:nvSpPr>
          <p:cNvPr id="40965" name="Rectangle 54275"/>
          <p:cNvSpPr>
            <a:spLocks noGrp="1" noRot="1" noChangeAspect="1" noTextEdit="1"/>
          </p:cNvSpPr>
          <p:nvPr>
            <p:ph type="sldImg"/>
          </p:nvPr>
        </p:nvSpPr>
        <p:spPr>
          <a:xfrm>
            <a:off x="1144588" y="685800"/>
            <a:ext cx="4572000" cy="3429000"/>
          </a:xfrm>
          <a:ln>
            <a:noFill/>
          </a:ln>
        </p:spPr>
      </p:sp>
      <p:sp>
        <p:nvSpPr>
          <p:cNvPr id="40966" name="Rectangle 54276"/>
          <p:cNvSpPr>
            <a:spLocks noGrp="1" noChangeArrowheads="1"/>
          </p:cNvSpPr>
          <p:nvPr>
            <p:ph type="body" idx="1"/>
          </p:nvPr>
        </p:nvSpPr>
        <p:spPr>
          <a:noFill/>
          <a:ln/>
        </p:spPr>
        <p:txBody>
          <a:bodyPr lIns="91801" tIns="45900" rIns="91801" bIns="45900"/>
          <a:lstStyle/>
          <a:p>
            <a:pPr eaLnBrk="1" hangingPunct="1"/>
            <a:r>
              <a:rPr lang="en-US" b="1" dirty="0" smtClean="0"/>
              <a:t>UIPI</a:t>
            </a:r>
            <a:r>
              <a:rPr lang="en-US" dirty="0" smtClean="0"/>
              <a:t>: User Interface Privilege Isolation</a:t>
            </a:r>
            <a:endParaRPr lang="en-US" dirty="0" smtClean="0">
              <a:latin typeface="Times New Roman" pitchFamily="18" charset="0"/>
            </a:endParaRPr>
          </a:p>
        </p:txBody>
      </p:sp>
      <p:sp>
        <p:nvSpPr>
          <p:cNvPr id="40967" name="Rectangle 43013"/>
          <p:cNvSpPr>
            <a:spLocks noChangeArrowheads="1"/>
          </p:cNvSpPr>
          <p:nvPr/>
        </p:nvSpPr>
        <p:spPr bwMode="auto">
          <a:xfrm>
            <a:off x="3884027" y="0"/>
            <a:ext cx="2972421" cy="457513"/>
          </a:xfrm>
          <a:prstGeom prst="rect">
            <a:avLst/>
          </a:prstGeom>
          <a:noFill/>
          <a:ln w="9525" algn="ctr">
            <a:noFill/>
            <a:miter lim="800000"/>
            <a:headEnd/>
            <a:tailEnd/>
          </a:ln>
        </p:spPr>
        <p:txBody>
          <a:bodyPr lIns="91801" tIns="45900" rIns="91801" bIns="45900"/>
          <a:lstStyle/>
          <a:p>
            <a:pPr algn="r" defTabSz="884838"/>
            <a:fld id="{82777543-6072-4B4C-985E-BD4F60796F14}" type="datetime8">
              <a:rPr lang="en-US" sz="1200">
                <a:latin typeface="Times New Roman" pitchFamily="18" charset="0"/>
              </a:rPr>
              <a:pPr algn="r" defTabSz="884838"/>
              <a:t>2/18/2009 7:25 PM</a:t>
            </a:fld>
            <a:endParaRPr lang="en-US" sz="1200" dirty="0">
              <a:latin typeface="Times New Roman" pitchFamily="18" charset="0"/>
            </a:endParaRPr>
          </a:p>
        </p:txBody>
      </p:sp>
      <p:sp>
        <p:nvSpPr>
          <p:cNvPr id="40968" name="Rectangle 43014"/>
          <p:cNvSpPr>
            <a:spLocks noChangeArrowheads="1"/>
          </p:cNvSpPr>
          <p:nvPr/>
        </p:nvSpPr>
        <p:spPr bwMode="auto">
          <a:xfrm>
            <a:off x="5763143" y="8684926"/>
            <a:ext cx="1093304" cy="457513"/>
          </a:xfrm>
          <a:prstGeom prst="rect">
            <a:avLst/>
          </a:prstGeom>
          <a:noFill/>
          <a:ln w="9525" algn="ctr">
            <a:noFill/>
            <a:miter lim="800000"/>
            <a:headEnd/>
            <a:tailEnd/>
          </a:ln>
        </p:spPr>
        <p:txBody>
          <a:bodyPr lIns="91801" tIns="45900" rIns="91801" bIns="45900" anchor="b"/>
          <a:lstStyle/>
          <a:p>
            <a:pPr algn="r" defTabSz="884838"/>
            <a:fld id="{BD2D40F0-B1A5-4C41-8C08-BFA636327361}" type="slidenum">
              <a:rPr lang="en-US" sz="1200">
                <a:latin typeface="Times New Roman" pitchFamily="18" charset="0"/>
              </a:rPr>
              <a:pPr algn="r" defTabSz="884838"/>
              <a:t>29</a:t>
            </a:fld>
            <a:endParaRPr lang="en-US" sz="1200" dirty="0">
              <a:latin typeface="Times New Roman" pitchFamily="18" charset="0"/>
            </a:endParaRPr>
          </a:p>
        </p:txBody>
      </p:sp>
      <p:sp>
        <p:nvSpPr>
          <p:cNvPr id="40969" name="Rectangle 43015"/>
          <p:cNvSpPr>
            <a:spLocks noChangeArrowheads="1"/>
          </p:cNvSpPr>
          <p:nvPr/>
        </p:nvSpPr>
        <p:spPr bwMode="auto">
          <a:xfrm>
            <a:off x="1" y="8684926"/>
            <a:ext cx="5674622" cy="457513"/>
          </a:xfrm>
          <a:prstGeom prst="rect">
            <a:avLst/>
          </a:prstGeom>
          <a:noFill/>
          <a:ln w="9525" algn="ctr">
            <a:noFill/>
            <a:miter lim="800000"/>
            <a:headEnd/>
            <a:tailEnd/>
          </a:ln>
        </p:spPr>
        <p:txBody>
          <a:bodyPr lIns="91801" tIns="45900" rIns="91801" bIns="45900" anchor="b"/>
          <a:lstStyle/>
          <a:p>
            <a:pPr defTabSz="884838"/>
            <a:r>
              <a:rPr lang="en-US" sz="800" dirty="0"/>
              <a:t>© 2005 Microsoft Corporation. All rights reserved.</a:t>
            </a:r>
            <a:endParaRPr lang="en-US" dirty="0">
              <a:latin typeface="Calibri" pitchFamily="34" charset="0"/>
            </a:endParaRPr>
          </a:p>
          <a:p>
            <a:pPr defTabSz="884838" eaLnBrk="0" hangingPunct="0"/>
            <a:r>
              <a:rPr lang="en-US" sz="800" dirty="0"/>
              <a:t>This presentation is for informational purposes only. Microsoft makes no warranties, express or implied, in this summary.</a:t>
            </a:r>
            <a:endParaRPr lang="en-US" sz="1200" dirty="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Grp="1" noChangeArrowheads="1"/>
          </p:cNvSpPr>
          <p:nvPr>
            <p:ph type="sldNum" sz="quarter" idx="5"/>
          </p:nvPr>
        </p:nvSpPr>
        <p:spPr>
          <a:noFill/>
        </p:spPr>
        <p:txBody>
          <a:bodyPr/>
          <a:lstStyle/>
          <a:p>
            <a:fld id="{8233C3B7-DDC6-424D-9666-AD61633DDA3B}" type="slidenum">
              <a:rPr lang="en-US" smtClean="0"/>
              <a:pPr/>
              <a:t>30</a:t>
            </a:fld>
            <a:endParaRPr lang="en-US" smtClean="0"/>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p:spPr>
        <p:txBody>
          <a:bodyPr/>
          <a:lstStyle/>
          <a:p>
            <a:pPr eaLnBrk="1" hangingPunct="1"/>
            <a:r>
              <a:rPr lang="en-US" sz="900" dirty="0" smtClean="0">
                <a:latin typeface="Verdana" pitchFamily="34" charset="0"/>
              </a:rPr>
              <a:t>We’re adding major changes to IE’s platform to be backward compatible</a:t>
            </a:r>
          </a:p>
          <a:p>
            <a:pPr eaLnBrk="1" hangingPunct="1"/>
            <a:endParaRPr lang="en-US" sz="900" dirty="0" smtClean="0">
              <a:latin typeface="Verdana" pitchFamily="34" charset="0"/>
            </a:endParaRPr>
          </a:p>
          <a:p>
            <a:pPr eaLnBrk="1" hangingPunct="1"/>
            <a:r>
              <a:rPr lang="en-US" sz="900" dirty="0" smtClean="0">
                <a:latin typeface="Verdana" pitchFamily="34" charset="0"/>
              </a:rPr>
              <a:t>The </a:t>
            </a:r>
            <a:r>
              <a:rPr lang="en-US" sz="900" dirty="0" err="1" smtClean="0">
                <a:latin typeface="Verdana" pitchFamily="34" charset="0"/>
              </a:rPr>
              <a:t>Compat</a:t>
            </a:r>
            <a:r>
              <a:rPr lang="en-US" sz="900" dirty="0" smtClean="0">
                <a:latin typeface="Verdana" pitchFamily="34" charset="0"/>
              </a:rPr>
              <a:t> layer allows most in-proc add-ons work in Protected Mode flawlessly by continuing to write settings. Only add-ons that need to place user data in a known location for the user or another app to see will need to call the new </a:t>
            </a:r>
            <a:r>
              <a:rPr lang="en-US" sz="900" dirty="0" err="1" smtClean="0">
                <a:latin typeface="Verdana" pitchFamily="34" charset="0"/>
              </a:rPr>
              <a:t>SaveAs</a:t>
            </a:r>
            <a:r>
              <a:rPr lang="en-US" sz="900" dirty="0" smtClean="0">
                <a:latin typeface="Verdana" pitchFamily="34" charset="0"/>
              </a:rPr>
              <a:t> API.</a:t>
            </a:r>
          </a:p>
          <a:p>
            <a:pPr eaLnBrk="1" hangingPunct="1"/>
            <a:endParaRPr lang="en-US" sz="900" dirty="0" smtClean="0">
              <a:latin typeface="Verdana" pitchFamily="34" charset="0"/>
            </a:endParaRPr>
          </a:p>
          <a:p>
            <a:pPr eaLnBrk="1" hangingPunct="1"/>
            <a:r>
              <a:rPr lang="en-US" sz="900" dirty="0" smtClean="0">
                <a:latin typeface="Verdana" pitchFamily="34" charset="0"/>
              </a:rPr>
              <a:t>Although Trusted Sites run in UAC, they should never be used as a workaround since these sites become attack vectors and run with more permissions than Internet sites.</a:t>
            </a:r>
          </a:p>
          <a:p>
            <a:pPr eaLnBrk="1" hangingPunct="1"/>
            <a:endParaRPr lang="en-US" sz="900" dirty="0" smtClean="0">
              <a:latin typeface="Verdana" pitchFamily="34" charset="0"/>
            </a:endParaRPr>
          </a:p>
          <a:p>
            <a:pPr eaLnBrk="1" hangingPunct="1"/>
            <a:r>
              <a:rPr lang="en-US" sz="900" dirty="0" smtClean="0">
                <a:latin typeface="Verdana" pitchFamily="34" charset="0"/>
              </a:rPr>
              <a:t>The Trusted Sites Zone will necessarily result in being an attack vector since these sites run with more privileges. Given a cross domain issue due to an IE URL Parsing or Navigation error, an attacker can get their malicious page to run in the Trusted Sites Zone. For example, an attacker would be able to bypass Protected Mode using this technique if they 1) know users have </a:t>
            </a:r>
            <a:r>
              <a:rPr lang="en-US" sz="900" dirty="0" smtClean="0">
                <a:latin typeface="Verdana" pitchFamily="34" charset="0"/>
                <a:hlinkClick r:id="rId3"/>
              </a:rPr>
              <a:t>www.fooCA.com</a:t>
            </a:r>
            <a:r>
              <a:rPr lang="en-US" sz="900" dirty="0" smtClean="0">
                <a:latin typeface="Verdana" pitchFamily="34" charset="0"/>
              </a:rPr>
              <a:t> on their Trusted Sites list and 2) can fool IE into thinking that their crafted URL is fooCA.com. There are other real-world examples of this on the IE blog here: </a:t>
            </a:r>
            <a:r>
              <a:rPr lang="en-US" sz="900" dirty="0" smtClean="0">
                <a:latin typeface="Verdana" pitchFamily="34" charset="0"/>
                <a:hlinkClick r:id="rId4"/>
              </a:rPr>
              <a:t>http://blogs.msdn.com/ie/archive/2005/01/26/361228.aspx</a:t>
            </a:r>
            <a:r>
              <a:rPr lang="en-US" sz="900" dirty="0" smtClean="0">
                <a:latin typeface="Verdana" pitchFamily="34" charset="0"/>
              </a:rPr>
              <a:t> </a:t>
            </a:r>
          </a:p>
          <a:p>
            <a:pPr eaLnBrk="1" hangingPunct="1"/>
            <a:endParaRPr lang="en-US" sz="900" dirty="0" smtClean="0">
              <a:latin typeface="Verdana" pitchFamily="34" charset="0"/>
            </a:endParaRPr>
          </a:p>
          <a:p>
            <a:pPr eaLnBrk="1" hangingPunct="1"/>
            <a:r>
              <a:rPr lang="en-US" sz="900" dirty="0" smtClean="0">
                <a:latin typeface="Verdana" pitchFamily="34" charset="0"/>
              </a:rPr>
              <a:t>BTW: We’re upgrading the Trusted Sites Zone’s security template level to Medium from Medium-Low in Vista so users get prompted before AX installation </a:t>
            </a:r>
          </a:p>
          <a:p>
            <a:pPr eaLnBrk="1" hangingPunct="1"/>
            <a:endParaRPr lang="en-US" sz="900" dirty="0" smtClean="0">
              <a:latin typeface="Verdana" pitchFamily="34" charset="0"/>
            </a:endParaRPr>
          </a:p>
          <a:p>
            <a:pPr eaLnBrk="1" hangingPunct="1"/>
            <a:r>
              <a:rPr lang="en-US" sz="900" dirty="0" smtClean="0">
                <a:latin typeface="Verdana" pitchFamily="34" charset="0"/>
              </a:rPr>
              <a:t>If a window at the right permissions level exists it will be used for navigating between Internet and Intranet</a:t>
            </a:r>
          </a:p>
          <a:p>
            <a:pPr eaLnBrk="1" hangingPunct="1"/>
            <a:endParaRPr lang="en-US" sz="900" dirty="0" smtClean="0">
              <a:latin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7"/>
          <p:cNvSpPr>
            <a:spLocks noGrp="1" noChangeArrowheads="1"/>
          </p:cNvSpPr>
          <p:nvPr>
            <p:ph type="sldNum" sz="quarter" idx="5"/>
          </p:nvPr>
        </p:nvSpPr>
        <p:spPr>
          <a:noFill/>
        </p:spPr>
        <p:txBody>
          <a:bodyPr/>
          <a:lstStyle/>
          <a:p>
            <a:fld id="{8AC13F23-FA97-415D-8F51-531C13F694D7}" type="slidenum">
              <a:rPr lang="en-US" smtClean="0"/>
              <a:pPr/>
              <a:t>31</a:t>
            </a:fld>
            <a:endParaRPr lang="en-US" smtClean="0"/>
          </a:p>
        </p:txBody>
      </p:sp>
      <p:sp>
        <p:nvSpPr>
          <p:cNvPr id="43014" name="Rectangle 2"/>
          <p:cNvSpPr>
            <a:spLocks noGrp="1" noRot="1" noChangeAspect="1" noChangeArrowheads="1" noTextEdit="1"/>
          </p:cNvSpPr>
          <p:nvPr>
            <p:ph type="sldImg"/>
          </p:nvPr>
        </p:nvSpPr>
        <p:spPr>
          <a:ln/>
        </p:spPr>
      </p:sp>
      <p:sp>
        <p:nvSpPr>
          <p:cNvPr id="43015" name="Rectangle 3"/>
          <p:cNvSpPr>
            <a:spLocks noGrp="1" noChangeArrowheads="1"/>
          </p:cNvSpPr>
          <p:nvPr>
            <p:ph type="body" idx="1"/>
          </p:nvPr>
        </p:nvSpPr>
        <p:spPr>
          <a:noFill/>
          <a:ln/>
        </p:spPr>
        <p:txBody>
          <a:bodyPr/>
          <a:lstStyle/>
          <a:p>
            <a:pPr eaLnBrk="1" hangingPunct="1"/>
            <a:r>
              <a:rPr lang="en-US" sz="900" dirty="0" smtClean="0">
                <a:latin typeface="Verdana" pitchFamily="34" charset="0"/>
              </a:rPr>
              <a:t>Redirect writes to restricted sections of the file system and registry to a holding zone like the Temporary Internet Files folder where </a:t>
            </a:r>
            <a:r>
              <a:rPr lang="en-US" sz="900" dirty="0" err="1" smtClean="0">
                <a:latin typeface="Verdana" pitchFamily="34" charset="0"/>
              </a:rPr>
              <a:t>untrusted</a:t>
            </a:r>
            <a:r>
              <a:rPr lang="en-US" sz="900" dirty="0" smtClean="0">
                <a:latin typeface="Verdana" pitchFamily="34" charset="0"/>
              </a:rPr>
              <a:t> files or values can’t corrupt user files</a:t>
            </a:r>
          </a:p>
          <a:p>
            <a:pPr eaLnBrk="1" hangingPunct="1"/>
            <a:endParaRPr lang="en-US" sz="900" dirty="0" smtClean="0">
              <a:latin typeface="Verdana" pitchFamily="34" charset="0"/>
            </a:endParaRPr>
          </a:p>
          <a:p>
            <a:pPr eaLnBrk="1" hangingPunct="1"/>
            <a:r>
              <a:rPr lang="en-US" sz="900" dirty="0" smtClean="0">
                <a:latin typeface="Verdana" pitchFamily="34" charset="0"/>
              </a:rPr>
              <a:t>If we used UAC virtualization, we’d have to make sure that Protected Mode and UAC virtualization were isolated </a:t>
            </a:r>
          </a:p>
          <a:p>
            <a:pPr eaLnBrk="1" hangingPunct="1"/>
            <a:r>
              <a:rPr lang="en-US" sz="900" dirty="0" smtClean="0">
                <a:latin typeface="Verdana" pitchFamily="34" charset="0"/>
              </a:rPr>
              <a:t>Protected Mode can’t write to UAC virtual store since this is elevation</a:t>
            </a:r>
          </a:p>
          <a:p>
            <a:pPr eaLnBrk="1" hangingPunct="1"/>
            <a:endParaRPr lang="en-US" sz="900" dirty="0" smtClean="0">
              <a:latin typeface="Verdana" pitchFamily="34" charset="0"/>
            </a:endParaRP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From: http://msdn2.microsoft.com/en-us/library/Bb250462(d=printer).aspx</a:t>
            </a:r>
          </a:p>
          <a:p>
            <a:endParaRPr lang="en-US" dirty="0" smtClean="0"/>
          </a:p>
          <a:p>
            <a:r>
              <a:rPr lang="en-US" b="1" dirty="0" smtClean="0"/>
              <a:t>Finding Low Integrity Write Locations</a:t>
            </a:r>
          </a:p>
          <a:p>
            <a:r>
              <a:rPr lang="en-US" dirty="0" smtClean="0"/>
              <a:t>In Windows Vista, securable objects automatically inherit the lower integrity level between the process that created them and their container. As a result, files or registry keys have a low integrity when created in Protected Mode. This means that a low integrity process can obtain write access to the objects it creates. However, a low integrity process cannot gain write access to medium or high integrity folders or files in the user's profile.</a:t>
            </a:r>
          </a:p>
          <a:p>
            <a:r>
              <a:rPr lang="en-US" dirty="0" smtClean="0"/>
              <a:t>Before writing to a low integrity location, extensions can determine if Internet Explorer is running in Protected Mode by calling the </a:t>
            </a:r>
            <a:r>
              <a:rPr lang="en-US" dirty="0" err="1" smtClean="0">
                <a:hlinkClick r:id="rId3"/>
              </a:rPr>
              <a:t>IEIsProtectedModeProcess</a:t>
            </a:r>
            <a:r>
              <a:rPr lang="en-US" dirty="0" smtClean="0"/>
              <a:t> [ http://msdn.microsoft.com/library/default.asp?url=/workshop/security/protmode/reference/functions/ieisprotectedmodeprocess.asp ] function. When in Protected Mode, extensions can write files to a folder below the user's </a:t>
            </a:r>
            <a:r>
              <a:rPr lang="en-US" dirty="0" err="1" smtClean="0"/>
              <a:t>UserProfile</a:t>
            </a:r>
            <a:r>
              <a:rPr lang="en-US" dirty="0" smtClean="0"/>
              <a:t> folder, typically %</a:t>
            </a:r>
            <a:r>
              <a:rPr lang="en-US" dirty="0" err="1" smtClean="0"/>
              <a:t>userprofile</a:t>
            </a:r>
            <a:r>
              <a:rPr lang="en-US" dirty="0" smtClean="0"/>
              <a:t>%\</a:t>
            </a:r>
            <a:r>
              <a:rPr lang="en-US" dirty="0" err="1" smtClean="0"/>
              <a:t>AppData</a:t>
            </a:r>
            <a:r>
              <a:rPr lang="en-US" dirty="0" smtClean="0"/>
              <a:t>\</a:t>
            </a:r>
            <a:r>
              <a:rPr lang="en-US" dirty="0" err="1" smtClean="0"/>
              <a:t>LocalLow</a:t>
            </a:r>
            <a:r>
              <a:rPr lang="en-US" dirty="0" smtClean="0"/>
              <a:t>. Use the </a:t>
            </a:r>
            <a:r>
              <a:rPr lang="en-US" b="1" dirty="0" err="1" smtClean="0"/>
              <a:t>SHGetKnownFolderPath</a:t>
            </a:r>
            <a:r>
              <a:rPr lang="en-US" dirty="0" smtClean="0"/>
              <a:t> function with the </a:t>
            </a:r>
            <a:r>
              <a:rPr lang="en-US" dirty="0" err="1" smtClean="0"/>
              <a:t>FOLDERID_LocalAppDataLow</a:t>
            </a:r>
            <a:r>
              <a:rPr lang="en-US" dirty="0" smtClean="0"/>
              <a:t> flag to obtain the expanded folder name.</a:t>
            </a:r>
          </a:p>
          <a:p>
            <a:r>
              <a:rPr lang="en-US" dirty="0" err="1" smtClean="0"/>
              <a:t>SHGetKnownFolderPath</a:t>
            </a:r>
            <a:r>
              <a:rPr lang="en-US" dirty="0" smtClean="0"/>
              <a:t>(</a:t>
            </a:r>
            <a:r>
              <a:rPr lang="en-US" dirty="0" err="1" smtClean="0"/>
              <a:t>FOLDERID_LocalAppDataLow</a:t>
            </a:r>
            <a:r>
              <a:rPr lang="en-US" dirty="0" smtClean="0"/>
              <a:t>, 0, NULL, </a:t>
            </a:r>
            <a:r>
              <a:rPr lang="en-US" dirty="0" err="1" smtClean="0"/>
              <a:t>szPath</a:t>
            </a:r>
            <a:r>
              <a:rPr lang="en-US" dirty="0" smtClean="0"/>
              <a:t>, ARRAYSIZE(</a:t>
            </a:r>
            <a:r>
              <a:rPr lang="en-US" dirty="0" err="1" smtClean="0"/>
              <a:t>szPath</a:t>
            </a:r>
            <a:r>
              <a:rPr lang="en-US" dirty="0" smtClean="0"/>
              <a:t>)); </a:t>
            </a:r>
            <a:r>
              <a:rPr lang="en-US" b="1" dirty="0" smtClean="0"/>
              <a:t>Note</a:t>
            </a:r>
            <a:r>
              <a:rPr lang="en-US" dirty="0" smtClean="0"/>
              <a:t>  Protected Mode modifies IE's environment variables. As a result, the </a:t>
            </a:r>
            <a:r>
              <a:rPr lang="en-US" dirty="0" err="1" smtClean="0"/>
              <a:t>GetTempPath</a:t>
            </a:r>
            <a:r>
              <a:rPr lang="en-US" dirty="0" smtClean="0"/>
              <a:t>() function returns %Temp%\Low when called while Protected Mode is active.</a:t>
            </a:r>
          </a:p>
          <a:p>
            <a:r>
              <a:rPr lang="en-US" dirty="0" smtClean="0"/>
              <a:t>Low integrity processes can create and write to low integrity </a:t>
            </a:r>
            <a:r>
              <a:rPr lang="en-US" dirty="0" err="1" smtClean="0"/>
              <a:t>subkeys</a:t>
            </a:r>
            <a:r>
              <a:rPr lang="en-US" dirty="0" smtClean="0"/>
              <a:t> of the registry, such as HKEY_CURRENT_USER\Software\</a:t>
            </a:r>
            <a:r>
              <a:rPr lang="en-US" dirty="0" err="1" smtClean="0"/>
              <a:t>AppDataLow</a:t>
            </a:r>
            <a:r>
              <a:rPr lang="en-US" dirty="0" smtClean="0"/>
              <a:t>. However, extensions running in Protected mode's low integrity process can only write to specific low integrity locations and should use </a:t>
            </a:r>
            <a:r>
              <a:rPr lang="en-US" dirty="0" err="1" smtClean="0">
                <a:hlinkClick r:id="rId4"/>
              </a:rPr>
              <a:t>IEGetWriteableHKCU</a:t>
            </a:r>
            <a:r>
              <a:rPr lang="en-US" dirty="0" smtClean="0"/>
              <a:t> [ http://msdn.microsoft.com/library/default.asp?url=/workshop/security/protmode/reference/functions/iegetwriteablehkcu.asp ] to obtain a low integrity registry location.</a:t>
            </a:r>
          </a:p>
          <a:p>
            <a:r>
              <a:rPr lang="en-US" b="1" dirty="0" smtClean="0"/>
              <a:t>Security Alert  </a:t>
            </a:r>
            <a:r>
              <a:rPr lang="en-US" dirty="0" smtClean="0"/>
              <a:t>Take care to avoid mixing integrity levels. Low integrity objects should be stored separately from medium or high integrity objects. In addition, medium and high integrity applications should not open low integrity objects without proper validation.</a:t>
            </a:r>
          </a:p>
          <a:p>
            <a:endParaRPr lang="en-US" dirty="0"/>
          </a:p>
        </p:txBody>
      </p:sp>
      <p:sp>
        <p:nvSpPr>
          <p:cNvPr id="4" name="Slide Number Placeholder 3"/>
          <p:cNvSpPr>
            <a:spLocks noGrp="1"/>
          </p:cNvSpPr>
          <p:nvPr>
            <p:ph type="sldNum" sz="quarter" idx="10"/>
          </p:nvPr>
        </p:nvSpPr>
        <p:spPr/>
        <p:txBody>
          <a:bodyPr/>
          <a:lstStyle/>
          <a:p>
            <a:pPr>
              <a:defRPr/>
            </a:pPr>
            <a:fld id="{6F20BDF7-D6A4-4B0A-81BE-788065827A91}"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version check for IE  - websites check for IE version and</a:t>
            </a:r>
            <a:r>
              <a:rPr lang="en-US" baseline="0" dirty="0" smtClean="0"/>
              <a:t> may block themselves, and </a:t>
            </a:r>
            <a:r>
              <a:rPr lang="en-US" baseline="0" dirty="0" err="1" smtClean="0"/>
              <a:t>blok</a:t>
            </a:r>
            <a:r>
              <a:rPr lang="en-US" baseline="0" dirty="0" smtClean="0"/>
              <a:t> content to users. Trident host apps will default to IE7</a:t>
            </a:r>
          </a:p>
          <a:p>
            <a:r>
              <a:rPr lang="en-US" baseline="0" dirty="0" smtClean="0"/>
              <a:t>Ensure that the apps handle </a:t>
            </a:r>
            <a:r>
              <a:rPr lang="en-US" baseline="0" dirty="0" err="1" smtClean="0"/>
              <a:t>th</a:t>
            </a:r>
            <a:endParaRPr lang="en-US" baseline="0" dirty="0" smtClean="0"/>
          </a:p>
          <a:p>
            <a:endParaRPr lang="en-US" baseline="0" dirty="0" smtClean="0"/>
          </a:p>
          <a:p>
            <a:r>
              <a:rPr lang="en-US" baseline="0" dirty="0" smtClean="0"/>
              <a:t>For IE7</a:t>
            </a:r>
          </a:p>
          <a:p>
            <a:r>
              <a:rPr lang="en-US" sz="1200" dirty="0" smtClean="0"/>
              <a:t>[HKEY_CURRENT_USER\Software\Microsoft\Internet Explorer\Main\</a:t>
            </a:r>
            <a:r>
              <a:rPr lang="en-US" sz="1200" dirty="0" err="1" smtClean="0"/>
              <a:t>FeatureControl</a:t>
            </a:r>
            <a:r>
              <a:rPr lang="en-US" sz="1200" dirty="0" smtClean="0"/>
              <a:t>\FEATURE_NATIVE_DOCUMENT_MODE] </a:t>
            </a:r>
            <a:br>
              <a:rPr lang="en-US" sz="1200" dirty="0" smtClean="0"/>
            </a:br>
            <a:r>
              <a:rPr lang="en-US" sz="1200" dirty="0" smtClean="0"/>
              <a:t/>
            </a:r>
            <a:br>
              <a:rPr lang="en-US" sz="1200" dirty="0" smtClean="0"/>
            </a:br>
            <a:r>
              <a:rPr lang="en-US" sz="1200" dirty="0" smtClean="0"/>
              <a:t>"MyApplication.exe"=dword:11170</a:t>
            </a:r>
            <a:endParaRPr lang="en-US" sz="1200" baseline="0" dirty="0" smtClean="0"/>
          </a:p>
          <a:p>
            <a:endParaRPr lang="en-US" sz="1200" baseline="0" dirty="0" smtClean="0"/>
          </a:p>
          <a:p>
            <a:r>
              <a:rPr lang="en-US" baseline="0" dirty="0" smtClean="0"/>
              <a:t>For IE8:</a:t>
            </a:r>
          </a:p>
          <a:p>
            <a:r>
              <a:rPr lang="en-US" sz="1200" dirty="0" smtClean="0"/>
              <a:t>MyApplication.exe"=dword:13880</a:t>
            </a:r>
            <a:endParaRPr lang="en-US" baseline="0" dirty="0" smtClean="0"/>
          </a:p>
        </p:txBody>
      </p:sp>
      <p:sp>
        <p:nvSpPr>
          <p:cNvPr id="4" name="Slide Number Placeholder 3"/>
          <p:cNvSpPr>
            <a:spLocks noGrp="1"/>
          </p:cNvSpPr>
          <p:nvPr>
            <p:ph type="sldNum" sz="quarter" idx="10"/>
          </p:nvPr>
        </p:nvSpPr>
        <p:spPr/>
        <p:txBody>
          <a:bodyPr/>
          <a:lstStyle/>
          <a:p>
            <a:fld id="{744713EB-FC9A-4BFB-85E5-4DD1D8B59358}"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0AA3FF3-1310-4534-9D55-DEB9082B029E}" type="datetime8">
              <a:rPr lang="en-US" smtClean="0"/>
              <a:pPr fontAlgn="base">
                <a:spcBef>
                  <a:spcPct val="0"/>
                </a:spcBef>
                <a:spcAft>
                  <a:spcPct val="0"/>
                </a:spcAft>
                <a:defRPr/>
              </a:pPr>
              <a:t>2/18/2009 7:03 PM</a:t>
            </a:fld>
            <a:endParaRPr lang="en-US" smtClean="0"/>
          </a:p>
        </p:txBody>
      </p:sp>
      <p:sp>
        <p:nvSpPr>
          <p:cNvPr id="136195"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3796A2-BDB7-4097-A98D-875B2E0255B0}" type="slidenum">
              <a:rPr lang="en-US" smtClean="0"/>
              <a:pPr fontAlgn="base">
                <a:spcBef>
                  <a:spcPct val="0"/>
                </a:spcBef>
                <a:spcAft>
                  <a:spcPct val="0"/>
                </a:spcAft>
                <a:defRPr/>
              </a:pPr>
              <a:t>3</a:t>
            </a:fld>
            <a:endParaRPr lang="en-US" smtClean="0"/>
          </a:p>
        </p:txBody>
      </p:sp>
      <p:sp>
        <p:nvSpPr>
          <p:cNvPr id="136196"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24933" name="Rectangle 39939"/>
          <p:cNvSpPr>
            <a:spLocks noGrp="1" noRot="1" noChangeAspect="1" noChangeArrowheads="1" noTextEdit="1"/>
          </p:cNvSpPr>
          <p:nvPr>
            <p:ph type="sldImg"/>
          </p:nvPr>
        </p:nvSpPr>
        <p:spPr bwMode="auto">
          <a:noFill/>
          <a:ln w="9525">
            <a:noFill/>
          </a:ln>
        </p:spPr>
      </p:sp>
      <p:sp>
        <p:nvSpPr>
          <p:cNvPr id="124934" name="Rectangle 770050"/>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DEP/NX is a security feature that helps mitigate memory-related vulnerabilities. As of Internet Explorer 8, the DEP/NX feature is enabled for all Internet Explorer processes by default.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Windows XP SP3, Windows Server 2003 SP3, Windows Vista SP1, and Windows Server 2008 all have DEP/NX enabled by default in IE8.</a:t>
            </a:r>
            <a:endParaRPr lang="en-US" dirty="0"/>
          </a:p>
        </p:txBody>
      </p:sp>
      <p:sp>
        <p:nvSpPr>
          <p:cNvPr id="4" name="Slide Number Placeholder 3"/>
          <p:cNvSpPr>
            <a:spLocks noGrp="1"/>
          </p:cNvSpPr>
          <p:nvPr>
            <p:ph type="sldNum" sz="quarter" idx="10"/>
          </p:nvPr>
        </p:nvSpPr>
        <p:spPr/>
        <p:txBody>
          <a:bodyPr/>
          <a:lstStyle/>
          <a:p>
            <a:fld id="{744713EB-FC9A-4BFB-85E5-4DD1D8B59358}"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lgn="r" rtl="0" fontAlgn="base">
              <a:spcBef>
                <a:spcPct val="0"/>
              </a:spcBef>
              <a:spcAft>
                <a:spcPct val="0"/>
              </a:spcAft>
              <a:defRPr/>
            </a:pPr>
            <a:fld id="{644400FA-5474-47C0-A90F-7E682D159781}" type="datetime8">
              <a:rPr lang="en-US" sz="1200" kern="1200">
                <a:solidFill>
                  <a:prstClr val="black"/>
                </a:solidFill>
                <a:latin typeface="Arial" pitchFamily="34" charset="0"/>
                <a:ea typeface="+mn-ea"/>
                <a:cs typeface="Arial" pitchFamily="34" charset="0"/>
              </a:rPr>
              <a:pPr algn="r" rtl="0" fontAlgn="base">
                <a:spcBef>
                  <a:spcPct val="0"/>
                </a:spcBef>
                <a:spcAft>
                  <a:spcPct val="0"/>
                </a:spcAft>
                <a:defRPr/>
              </a:pPr>
              <a:t>2/18/2009 7:03 PM</a:t>
            </a:fld>
            <a:endParaRPr lang="en-US" sz="1200" kern="1200">
              <a:solidFill>
                <a:prstClr val="black"/>
              </a:solidFill>
              <a:latin typeface="Arial" pitchFamily="34" charset="0"/>
              <a:ea typeface="+mn-ea"/>
              <a:cs typeface="Arial" pitchFamily="34" charset="0"/>
            </a:endParaRPr>
          </a:p>
        </p:txBody>
      </p:sp>
      <p:sp>
        <p:nvSpPr>
          <p:cNvPr id="133123"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B6E8F34C-7ADA-490C-A63A-803C9BEF46CC}" type="slidenum">
              <a:rPr lang="en-US" sz="1200" kern="1200">
                <a:solidFill>
                  <a:prstClr val="black"/>
                </a:solidFill>
                <a:latin typeface="Arial" pitchFamily="34" charset="0"/>
                <a:ea typeface="+mn-ea"/>
                <a:cs typeface="Arial" pitchFamily="34" charset="0"/>
              </a:rPr>
              <a:pPr algn="r" rtl="0" fontAlgn="base">
                <a:spcBef>
                  <a:spcPct val="0"/>
                </a:spcBef>
                <a:spcAft>
                  <a:spcPct val="0"/>
                </a:spcAft>
                <a:defRPr/>
              </a:pPr>
              <a:t>35</a:t>
            </a:fld>
            <a:endParaRPr lang="en-US" sz="1200" kern="1200">
              <a:solidFill>
                <a:prstClr val="black"/>
              </a:solidFill>
              <a:latin typeface="Arial" pitchFamily="34" charset="0"/>
              <a:ea typeface="+mn-ea"/>
              <a:cs typeface="Arial" pitchFamily="34" charset="0"/>
            </a:endParaRPr>
          </a:p>
        </p:txBody>
      </p:sp>
      <p:sp>
        <p:nvSpPr>
          <p:cNvPr id="133124"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r>
              <a:rPr lang="en-US" sz="1200" kern="1200">
                <a:solidFill>
                  <a:prstClr val="black"/>
                </a:solidFill>
                <a:latin typeface="Arial" pitchFamily="34" charset="0"/>
                <a:ea typeface="+mn-ea"/>
                <a:cs typeface="Arial" pitchFamily="34" charset="0"/>
              </a:rPr>
              <a:t>© 2005 Microsoft Corporation. All rights reserved.</a:t>
            </a:r>
          </a:p>
          <a:p>
            <a:pPr algn="l" rtl="0" fontAlgn="base">
              <a:spcBef>
                <a:spcPct val="0"/>
              </a:spcBef>
              <a:spcAft>
                <a:spcPct val="0"/>
              </a:spcAft>
              <a:defRPr/>
            </a:pPr>
            <a:r>
              <a:rPr lang="en-US" sz="1200" kern="1200">
                <a:solidFill>
                  <a:prstClr val="black"/>
                </a:solidFill>
                <a:latin typeface="Arial" pitchFamily="34" charset="0"/>
                <a:ea typeface="+mn-ea"/>
                <a:cs typeface="Arial" pitchFamily="34" charset="0"/>
              </a:rPr>
              <a:t>This presentation is for informational purposes only. Microsoft makes no warranties, express or implied, in this summary.</a:t>
            </a:r>
          </a:p>
        </p:txBody>
      </p:sp>
      <p:sp>
        <p:nvSpPr>
          <p:cNvPr id="132101" name="Rectangle 37891"/>
          <p:cNvSpPr>
            <a:spLocks noGrp="1" noRot="1" noChangeAspect="1" noChangeArrowheads="1" noTextEdit="1"/>
          </p:cNvSpPr>
          <p:nvPr>
            <p:ph type="sldImg"/>
          </p:nvPr>
        </p:nvSpPr>
        <p:spPr bwMode="auto">
          <a:noFill/>
          <a:ln w="9525">
            <a:noFill/>
          </a:ln>
        </p:spPr>
      </p:sp>
      <p:sp>
        <p:nvSpPr>
          <p:cNvPr id="132102" name="Rectangle 3789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Blackhat and recommendation to hijack a utility type service (AV or backup for example).</a:t>
            </a:r>
          </a:p>
        </p:txBody>
      </p:sp>
      <p:sp>
        <p:nvSpPr>
          <p:cNvPr id="168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5C996A9-A952-4365-9DEA-2A4B62EECDA2}" type="datetime8">
              <a:rPr lang="en-US" smtClean="0"/>
              <a:pPr fontAlgn="base">
                <a:spcBef>
                  <a:spcPct val="0"/>
                </a:spcBef>
                <a:spcAft>
                  <a:spcPct val="0"/>
                </a:spcAft>
                <a:defRPr/>
              </a:pPr>
              <a:t>2/18/2009 7:03 PM</a:t>
            </a:fld>
            <a:endParaRPr lang="en-US" smtClean="0"/>
          </a:p>
        </p:txBody>
      </p:sp>
      <p:sp>
        <p:nvSpPr>
          <p:cNvPr id="16896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6896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6325C-280F-48CA-883C-6C6CD47047E9}"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hape 5"/>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58AFF33-990F-4525-BBC0-EF36004A6C2F}" type="datetime8">
              <a:rPr lang="en-US" smtClean="0"/>
              <a:pPr fontAlgn="base">
                <a:spcBef>
                  <a:spcPct val="0"/>
                </a:spcBef>
                <a:spcAft>
                  <a:spcPct val="0"/>
                </a:spcAft>
                <a:defRPr/>
              </a:pPr>
              <a:t>2/18/2009 7:03 PM</a:t>
            </a:fld>
            <a:endParaRPr lang="en-US" smtClean="0"/>
          </a:p>
        </p:txBody>
      </p:sp>
      <p:sp>
        <p:nvSpPr>
          <p:cNvPr id="169987" name="Shap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187C7-8051-427E-BDB4-B03650827EAE}" type="slidenum">
              <a:rPr lang="en-US" smtClean="0"/>
              <a:pPr fontAlgn="base">
                <a:spcBef>
                  <a:spcPct val="0"/>
                </a:spcBef>
                <a:spcAft>
                  <a:spcPct val="0"/>
                </a:spcAft>
                <a:defRPr/>
              </a:pPr>
              <a:t>38</a:t>
            </a:fld>
            <a:endParaRPr lang="en-US" smtClean="0"/>
          </a:p>
        </p:txBody>
      </p:sp>
      <p:sp>
        <p:nvSpPr>
          <p:cNvPr id="169988" name="TextBox 3"/>
          <p:cNvSpPr txBox="1">
            <a:spLocks noGrp="1" noChangeArrowheads="1"/>
          </p:cNvSpPr>
          <p:nvPr/>
        </p:nvSpPr>
        <p:spPr bwMode="auto">
          <a:xfrm>
            <a:off x="3884613" y="0"/>
            <a:ext cx="2971800" cy="254000"/>
          </a:xfrm>
          <a:prstGeom prst="rect">
            <a:avLst/>
          </a:prstGeom>
          <a:noFill/>
          <a:ln w="9525" algn="ctr">
            <a:noFill/>
            <a:miter lim="800000"/>
            <a:headEnd/>
            <a:tailEnd/>
          </a:ln>
        </p:spPr>
        <p:txBody>
          <a:bodyPr lIns="91427" tIns="45714" rIns="91427" bIns="45714"/>
          <a:lstStyle/>
          <a:p>
            <a:pPr algn="r" defTabSz="912813"/>
            <a:fld id="{510EEB9C-8D4D-4096-BDB9-0069B91426D5}" type="datetime8">
              <a:rPr lang="en-US" sz="1200">
                <a:latin typeface="Times New Roman" pitchFamily="18" charset="0"/>
              </a:rPr>
              <a:pPr algn="r" defTabSz="912813"/>
              <a:t>2/18/2009 7:03 PM</a:t>
            </a:fld>
            <a:endParaRPr lang="en-US" sz="1200">
              <a:latin typeface="Times New Roman" pitchFamily="18" charset="0"/>
            </a:endParaRPr>
          </a:p>
        </p:txBody>
      </p:sp>
      <p:sp>
        <p:nvSpPr>
          <p:cNvPr id="169989" name="TextBox 4"/>
          <p:cNvSpPr txBox="1">
            <a:spLocks noGrp="1" noChangeArrowheads="1"/>
          </p:cNvSpPr>
          <p:nvPr/>
        </p:nvSpPr>
        <p:spPr bwMode="auto">
          <a:xfrm>
            <a:off x="5583238" y="8799513"/>
            <a:ext cx="1273175" cy="342900"/>
          </a:xfrm>
          <a:prstGeom prst="rect">
            <a:avLst/>
          </a:prstGeom>
          <a:noFill/>
          <a:ln w="9525" algn="ctr">
            <a:noFill/>
            <a:miter lim="800000"/>
            <a:headEnd/>
            <a:tailEnd/>
          </a:ln>
        </p:spPr>
        <p:txBody>
          <a:bodyPr lIns="91427" tIns="45714" rIns="91427" bIns="45714" anchor="b"/>
          <a:lstStyle/>
          <a:p>
            <a:pPr algn="r" defTabSz="912813"/>
            <a:fld id="{5D06A47D-0B4E-48B4-9298-8CFDD8239802}" type="slidenum">
              <a:rPr lang="en-US" sz="1200">
                <a:latin typeface="Times New Roman" pitchFamily="18" charset="0"/>
              </a:rPr>
              <a:pPr algn="r" defTabSz="912813"/>
              <a:t>38</a:t>
            </a:fld>
            <a:endParaRPr lang="en-US" sz="1200">
              <a:latin typeface="Times New Roman" pitchFamily="18" charset="0"/>
            </a:endParaRPr>
          </a:p>
        </p:txBody>
      </p:sp>
      <p:sp>
        <p:nvSpPr>
          <p:cNvPr id="169990" name="Rectangle 182276"/>
          <p:cNvSpPr>
            <a:spLocks noGrp="1" noRot="1" noChangeAspect="1" noChangeArrowheads="1" noTextEdit="1"/>
          </p:cNvSpPr>
          <p:nvPr>
            <p:ph type="sldImg"/>
          </p:nvPr>
        </p:nvSpPr>
        <p:spPr bwMode="auto">
          <a:xfrm>
            <a:off x="1500188" y="266700"/>
            <a:ext cx="4203700" cy="3152775"/>
          </a:xfrm>
          <a:noFill/>
          <a:ln cap="flat">
            <a:solidFill>
              <a:srgbClr val="000000"/>
            </a:solidFill>
            <a:miter lim="800000"/>
            <a:headEnd type="none" w="med" len="med"/>
            <a:tailEnd type="none" w="med" len="med"/>
          </a:ln>
        </p:spPr>
      </p:sp>
      <p:sp>
        <p:nvSpPr>
          <p:cNvPr id="285703" name="Rectangle 1389570"/>
          <p:cNvSpPr>
            <a:spLocks noGrp="1" noChangeArrowheads="1"/>
          </p:cNvSpPr>
          <p:nvPr>
            <p:ph type="body" idx="1"/>
          </p:nvPr>
        </p:nvSpPr>
        <p:spPr>
          <a:ln/>
        </p:spPr>
        <p:txBody>
          <a:bodyPr lIns="91427" tIns="45714" rIns="91427" bIns="45714"/>
          <a:lstStyle/>
          <a:p>
            <a:pPr eaLnBrk="1" fontAlgn="auto" hangingPunct="1">
              <a:spcBef>
                <a:spcPts val="0"/>
              </a:spcBef>
              <a:spcAft>
                <a:spcPts val="0"/>
              </a:spcAft>
              <a:defRPr/>
            </a:pPr>
            <a:r>
              <a:rPr lang="en-US" smtClean="0">
                <a:latin typeface="Times New Roman" pitchFamily="18" charset="0"/>
              </a:rPr>
              <a:t>In Windows XP, Windows Server 2003, and earlier versions of the Windows operating system, all services run in the same session as the first user who logs on to the console. This session is called Session 0. Running services and user applications together in Session 0 poses a security risk because services run at elevated privilege and therefore are targets for malicious agents who are looking for a means to elevate their own privilege level.</a:t>
            </a:r>
          </a:p>
          <a:p>
            <a:pPr eaLnBrk="1" fontAlgn="auto" hangingPunct="1">
              <a:spcBef>
                <a:spcPts val="0"/>
              </a:spcBef>
              <a:spcAft>
                <a:spcPts val="0"/>
              </a:spcAft>
              <a:defRPr/>
            </a:pPr>
            <a:r>
              <a:rPr lang="en-US" smtClean="0">
                <a:effectLst>
                  <a:outerShdw blurRad="38100" dist="38100" dir="2700000" algn="tl">
                    <a:srgbClr val="C0C0C0"/>
                  </a:outerShdw>
                </a:effectLst>
                <a:latin typeface="Segoe Semibold"/>
              </a:rPr>
              <a:t>Running services and user applications together in Session 0 is a security risk </a:t>
            </a:r>
            <a:endParaRPr lang="en-US" smtClean="0"/>
          </a:p>
          <a:p>
            <a:pPr eaLnBrk="1" fontAlgn="auto" hangingPunct="1">
              <a:spcBef>
                <a:spcPts val="0"/>
              </a:spcBef>
              <a:spcAft>
                <a:spcPts val="0"/>
              </a:spcAft>
              <a:defRPr/>
            </a:pPr>
            <a:r>
              <a:rPr lang="en-US" smtClean="0">
                <a:effectLst>
                  <a:outerShdw blurRad="38100" dist="38100" dir="2700000" algn="tl">
                    <a:srgbClr val="C0C0C0"/>
                  </a:outerShdw>
                </a:effectLst>
                <a:latin typeface="Segoe Semibold"/>
              </a:rPr>
              <a:t>Potential exploitation by sending messages between services and applications </a:t>
            </a:r>
            <a:endParaRPr lang="en-US" smtClean="0"/>
          </a:p>
          <a:p>
            <a:pPr eaLnBrk="1" fontAlgn="auto" hangingPunct="1">
              <a:spcBef>
                <a:spcPts val="0"/>
              </a:spcBef>
              <a:spcAft>
                <a:spcPts val="0"/>
              </a:spcAft>
              <a:defRPr/>
            </a:pPr>
            <a:r>
              <a:rPr lang="en-US" smtClean="0">
                <a:effectLst>
                  <a:outerShdw blurRad="38100" dist="38100" dir="2700000" algn="tl">
                    <a:srgbClr val="C0C0C0"/>
                  </a:outerShdw>
                </a:effectLst>
                <a:latin typeface="Segoe Semibold"/>
              </a:rPr>
              <a:t>Malicious agents looking for a means to elevate their own privilege level can target services </a:t>
            </a:r>
            <a:endParaRPr lang="en-US" smtClean="0"/>
          </a:p>
          <a:p>
            <a:pPr eaLnBrk="1" fontAlgn="auto" hangingPunct="1">
              <a:spcBef>
                <a:spcPts val="0"/>
              </a:spcBef>
              <a:spcAft>
                <a:spcPts val="0"/>
              </a:spcAft>
              <a:defRPr/>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40960"/>
          <p:cNvSpPr>
            <a:spLocks noGrp="1" noChangeArrowheads="1"/>
          </p:cNvSpPr>
          <p:nvPr>
            <p:ph type="dt" sz="quarter" idx="1"/>
          </p:nvPr>
        </p:nvSpPr>
        <p:spPr>
          <a:noFill/>
          <a:ln>
            <a:headEnd/>
            <a:tailEnd/>
          </a:ln>
        </p:spPr>
        <p:txBody>
          <a:bodyPr numCol="1" anchorCtr="0">
            <a:prstTxWarp prst="textNoShape">
              <a:avLst/>
            </a:prstTxWarp>
          </a:bodyPr>
          <a:lstStyle/>
          <a:p>
            <a:fld id="{DA45F401-442E-4616-94E3-6A06B92EA12B}" type="datetime8">
              <a:rPr lang="en-US" smtClean="0">
                <a:solidFill>
                  <a:schemeClr val="tx1"/>
                </a:solidFill>
                <a:latin typeface="Times New Roman" pitchFamily="18" charset="0"/>
                <a:cs typeface="Arial" pitchFamily="34" charset="0"/>
              </a:rPr>
              <a:pPr/>
              <a:t>2/18/2009 7:03 PM</a:t>
            </a:fld>
            <a:endParaRPr lang="en-US" smtClean="0">
              <a:solidFill>
                <a:schemeClr val="tx1"/>
              </a:solidFill>
              <a:latin typeface="Times New Roman" pitchFamily="18" charset="0"/>
              <a:cs typeface="Arial" pitchFamily="34" charset="0"/>
            </a:endParaRPr>
          </a:p>
        </p:txBody>
      </p:sp>
      <p:sp>
        <p:nvSpPr>
          <p:cNvPr id="53251" name="Shape 40961"/>
          <p:cNvSpPr>
            <a:spLocks noGrp="1" noChangeArrowheads="1"/>
          </p:cNvSpPr>
          <p:nvPr>
            <p:ph type="sldNum" sz="quarter" idx="5"/>
          </p:nvPr>
        </p:nvSpPr>
        <p:spPr>
          <a:noFill/>
          <a:ln>
            <a:headEnd/>
            <a:tailEnd/>
          </a:ln>
        </p:spPr>
        <p:txBody>
          <a:bodyPr numCol="1" anchorCtr="0">
            <a:prstTxWarp prst="textNoShape">
              <a:avLst/>
            </a:prstTxWarp>
          </a:bodyPr>
          <a:lstStyle/>
          <a:p>
            <a:fld id="{5CFDBEF4-836F-4BA9-AA1B-B6444B09988A}" type="slidenum">
              <a:rPr lang="en-US" smtClean="0">
                <a:solidFill>
                  <a:schemeClr val="tx1"/>
                </a:solidFill>
                <a:latin typeface="Times New Roman" pitchFamily="18" charset="0"/>
                <a:cs typeface="Arial" pitchFamily="34" charset="0"/>
              </a:rPr>
              <a:pPr/>
              <a:t>39</a:t>
            </a:fld>
            <a:endParaRPr lang="en-US" smtClean="0">
              <a:solidFill>
                <a:schemeClr val="tx1"/>
              </a:solidFill>
              <a:latin typeface="Times New Roman" pitchFamily="18" charset="0"/>
              <a:cs typeface="Arial" pitchFamily="34" charset="0"/>
            </a:endParaRPr>
          </a:p>
        </p:txBody>
      </p:sp>
      <p:sp>
        <p:nvSpPr>
          <p:cNvPr id="53252" name="Shape 40962"/>
          <p:cNvSpPr>
            <a:spLocks noGrp="1" noChangeArrowheads="1"/>
          </p:cNvSpPr>
          <p:nvPr>
            <p:ph type="ftr" sz="quarter" idx="4"/>
          </p:nvPr>
        </p:nvSpPr>
        <p:spPr>
          <a:noFill/>
          <a:ln>
            <a:headEnd/>
            <a:tailEnd/>
          </a:ln>
        </p:spPr>
        <p:txBody>
          <a:bodyPr numCol="1" anchorCtr="0">
            <a:prstTxWarp prst="textNoShape">
              <a:avLst/>
            </a:prstTxWarp>
          </a:bodyPr>
          <a:lstStyle/>
          <a:p>
            <a:r>
              <a:rPr lang="en-US"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cs typeface="Arial" pitchFamily="34" charset="0"/>
              </a:rPr>
            </a:br>
            <a:r>
              <a:rPr lang="en-US" smtClean="0">
                <a:solidFill>
                  <a:schemeClr val="tx1"/>
                </a:solidFill>
                <a:cs typeface="Arial" pitchFamily="34" charset="0"/>
              </a:rPr>
              <a:t>MICROSOFT MAKES NO WARRANTIES, EXPRESS, IMPLIED OR STATUTORY, AS TO THE INFORMATION IN THIS PRESENTATION.</a:t>
            </a:r>
          </a:p>
        </p:txBody>
      </p:sp>
      <p:sp>
        <p:nvSpPr>
          <p:cNvPr id="53253" name="Rectangle 46083"/>
          <p:cNvSpPr>
            <a:spLocks noGrp="1" noRot="1" noChangeAspect="1" noTextEdit="1"/>
          </p:cNvSpPr>
          <p:nvPr>
            <p:ph type="sldImg"/>
          </p:nvPr>
        </p:nvSpPr>
        <p:spPr>
          <a:xfrm>
            <a:off x="1144588" y="685800"/>
            <a:ext cx="4572000" cy="3429000"/>
          </a:xfrm>
          <a:noFill/>
          <a:ln w="9525">
            <a:noFill/>
          </a:ln>
        </p:spPr>
      </p:sp>
      <p:sp>
        <p:nvSpPr>
          <p:cNvPr id="53254" name="Rectangle 46084"/>
          <p:cNvSpPr>
            <a:spLocks noGrp="1" noChangeArrowheads="1"/>
          </p:cNvSpPr>
          <p:nvPr>
            <p:ph type="body" idx="1"/>
          </p:nvPr>
        </p:nvSpPr>
        <p:spPr>
          <a:noFill/>
          <a:ln/>
        </p:spPr>
        <p:txBody>
          <a:bodyPr lIns="91806" tIns="45903" rIns="91806" bIns="45903" numCol="1" anchorCtr="0">
            <a:prstTxWarp prst="textNoShape">
              <a:avLst/>
            </a:prstTxWarp>
            <a:normAutofit fontScale="70000" lnSpcReduction="20000"/>
          </a:bodyPr>
          <a:lstStyle/>
          <a:p>
            <a:endParaRPr lang="en-US" dirty="0" smtClean="0">
              <a:latin typeface="Segoe"/>
            </a:endParaRPr>
          </a:p>
        </p:txBody>
      </p:sp>
      <p:sp>
        <p:nvSpPr>
          <p:cNvPr id="53255" name="Rectangle 40965"/>
          <p:cNvSpPr>
            <a:spLocks noChangeArrowheads="1"/>
          </p:cNvSpPr>
          <p:nvPr/>
        </p:nvSpPr>
        <p:spPr bwMode="auto">
          <a:xfrm>
            <a:off x="3884027" y="0"/>
            <a:ext cx="2972421" cy="457513"/>
          </a:xfrm>
          <a:prstGeom prst="rect">
            <a:avLst/>
          </a:prstGeom>
          <a:noFill/>
          <a:ln w="9525" algn="ctr">
            <a:noFill/>
            <a:miter lim="800000"/>
            <a:headEnd/>
            <a:tailEnd/>
          </a:ln>
        </p:spPr>
        <p:txBody>
          <a:bodyPr lIns="91806" tIns="45903" rIns="91806" bIns="45903"/>
          <a:lstStyle/>
          <a:p>
            <a:pPr algn="r" defTabSz="886397"/>
            <a:fld id="{2576FEE2-56B0-4BD2-A5DF-3317C178543D}" type="datetime8">
              <a:rPr lang="en-US" sz="1200">
                <a:latin typeface="Times New Roman" pitchFamily="18" charset="0"/>
              </a:rPr>
              <a:pPr algn="r" defTabSz="886397"/>
              <a:t>2/18/2009 7:03 PM</a:t>
            </a:fld>
            <a:endParaRPr lang="en-US" sz="1200" dirty="0">
              <a:latin typeface="Times New Roman" pitchFamily="18" charset="0"/>
            </a:endParaRPr>
          </a:p>
        </p:txBody>
      </p:sp>
      <p:sp>
        <p:nvSpPr>
          <p:cNvPr id="53256" name="Rectangle 40966"/>
          <p:cNvSpPr>
            <a:spLocks noChangeArrowheads="1"/>
          </p:cNvSpPr>
          <p:nvPr/>
        </p:nvSpPr>
        <p:spPr bwMode="auto">
          <a:xfrm>
            <a:off x="5763143" y="8684926"/>
            <a:ext cx="1093304" cy="457513"/>
          </a:xfrm>
          <a:prstGeom prst="rect">
            <a:avLst/>
          </a:prstGeom>
          <a:noFill/>
          <a:ln w="9525" algn="ctr">
            <a:noFill/>
            <a:miter lim="800000"/>
            <a:headEnd/>
            <a:tailEnd/>
          </a:ln>
        </p:spPr>
        <p:txBody>
          <a:bodyPr lIns="91806" tIns="45903" rIns="91806" bIns="45903" anchor="b"/>
          <a:lstStyle/>
          <a:p>
            <a:pPr algn="r" defTabSz="886397"/>
            <a:fld id="{57B46BB0-7E11-4600-9DA6-08BE068B3F27}" type="slidenum">
              <a:rPr lang="en-US" sz="1200">
                <a:latin typeface="Times New Roman" pitchFamily="18" charset="0"/>
              </a:rPr>
              <a:pPr algn="r" defTabSz="886397"/>
              <a:t>39</a:t>
            </a:fld>
            <a:endParaRPr lang="en-US" sz="1200" dirty="0">
              <a:latin typeface="Times New Roman" pitchFamily="18" charset="0"/>
            </a:endParaRPr>
          </a:p>
        </p:txBody>
      </p:sp>
      <p:sp>
        <p:nvSpPr>
          <p:cNvPr id="53257" name="Rectangle 40967"/>
          <p:cNvSpPr>
            <a:spLocks noChangeArrowheads="1"/>
          </p:cNvSpPr>
          <p:nvPr/>
        </p:nvSpPr>
        <p:spPr bwMode="auto">
          <a:xfrm>
            <a:off x="1" y="8684926"/>
            <a:ext cx="5674622" cy="457513"/>
          </a:xfrm>
          <a:prstGeom prst="rect">
            <a:avLst/>
          </a:prstGeom>
          <a:noFill/>
          <a:ln w="9525" algn="ctr">
            <a:noFill/>
            <a:miter lim="800000"/>
            <a:headEnd/>
            <a:tailEnd/>
          </a:ln>
        </p:spPr>
        <p:txBody>
          <a:bodyPr lIns="91806" tIns="45903" rIns="91806" bIns="45903" anchor="b"/>
          <a:lstStyle/>
          <a:p>
            <a:pPr defTabSz="886397"/>
            <a:r>
              <a:rPr lang="en-US" sz="800" dirty="0"/>
              <a:t>© 2005 Microsoft Corporation. All rights reserved.</a:t>
            </a:r>
            <a:endParaRPr lang="en-US" dirty="0">
              <a:latin typeface="Calibri" pitchFamily="34" charset="0"/>
            </a:endParaRPr>
          </a:p>
          <a:p>
            <a:pPr defTabSz="886397" eaLnBrk="0" hangingPunct="0"/>
            <a:r>
              <a:rPr lang="en-US" sz="800" dirty="0"/>
              <a:t>This presentation is for informational purposes only. Microsoft makes no warranties, express or implied, in this summary.</a:t>
            </a:r>
            <a:endParaRPr lang="en-US" sz="1200" dirty="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hape 5"/>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70497DA-34FC-4042-9963-DE5EE4FD02C4}" type="datetime8">
              <a:rPr lang="en-US" smtClean="0"/>
              <a:pPr fontAlgn="base">
                <a:spcBef>
                  <a:spcPct val="0"/>
                </a:spcBef>
                <a:spcAft>
                  <a:spcPct val="0"/>
                </a:spcAft>
                <a:defRPr/>
              </a:pPr>
              <a:t>2/18/2009 7:03 PM</a:t>
            </a:fld>
            <a:endParaRPr lang="en-US" smtClean="0"/>
          </a:p>
        </p:txBody>
      </p:sp>
      <p:sp>
        <p:nvSpPr>
          <p:cNvPr id="171011" name="Shap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6ED64E-7F97-474F-8805-3826E05603C6}" type="slidenum">
              <a:rPr lang="en-US" smtClean="0"/>
              <a:pPr fontAlgn="base">
                <a:spcBef>
                  <a:spcPct val="0"/>
                </a:spcBef>
                <a:spcAft>
                  <a:spcPct val="0"/>
                </a:spcAft>
                <a:defRPr/>
              </a:pPr>
              <a:t>40</a:t>
            </a:fld>
            <a:endParaRPr lang="en-US" smtClean="0"/>
          </a:p>
        </p:txBody>
      </p:sp>
      <p:sp>
        <p:nvSpPr>
          <p:cNvPr id="171012" name="TextBox 3"/>
          <p:cNvSpPr txBox="1">
            <a:spLocks noGrp="1" noChangeArrowheads="1"/>
          </p:cNvSpPr>
          <p:nvPr/>
        </p:nvSpPr>
        <p:spPr bwMode="auto">
          <a:xfrm>
            <a:off x="3884613" y="0"/>
            <a:ext cx="2971800" cy="254000"/>
          </a:xfrm>
          <a:prstGeom prst="rect">
            <a:avLst/>
          </a:prstGeom>
          <a:noFill/>
          <a:ln w="9525" algn="ctr">
            <a:noFill/>
            <a:miter lim="800000"/>
            <a:headEnd/>
            <a:tailEnd/>
          </a:ln>
        </p:spPr>
        <p:txBody>
          <a:bodyPr lIns="91427" tIns="45714" rIns="91427" bIns="45714"/>
          <a:lstStyle/>
          <a:p>
            <a:pPr algn="r" defTabSz="912813"/>
            <a:fld id="{5DE547DA-2EAC-40E4-8DC9-11D9481D363A}" type="datetime8">
              <a:rPr lang="en-US" sz="1200">
                <a:latin typeface="Times New Roman" pitchFamily="18" charset="0"/>
              </a:rPr>
              <a:pPr algn="r" defTabSz="912813"/>
              <a:t>2/18/2009 7:03 PM</a:t>
            </a:fld>
            <a:endParaRPr lang="en-US" sz="1200">
              <a:latin typeface="Times New Roman" pitchFamily="18" charset="0"/>
            </a:endParaRPr>
          </a:p>
        </p:txBody>
      </p:sp>
      <p:sp>
        <p:nvSpPr>
          <p:cNvPr id="171013" name="TextBox 4"/>
          <p:cNvSpPr txBox="1">
            <a:spLocks noGrp="1" noChangeArrowheads="1"/>
          </p:cNvSpPr>
          <p:nvPr/>
        </p:nvSpPr>
        <p:spPr bwMode="auto">
          <a:xfrm>
            <a:off x="5583238" y="8799513"/>
            <a:ext cx="1273175" cy="342900"/>
          </a:xfrm>
          <a:prstGeom prst="rect">
            <a:avLst/>
          </a:prstGeom>
          <a:noFill/>
          <a:ln w="9525" algn="ctr">
            <a:noFill/>
            <a:miter lim="800000"/>
            <a:headEnd/>
            <a:tailEnd/>
          </a:ln>
        </p:spPr>
        <p:txBody>
          <a:bodyPr lIns="91427" tIns="45714" rIns="91427" bIns="45714" anchor="b"/>
          <a:lstStyle/>
          <a:p>
            <a:pPr algn="r" defTabSz="912813"/>
            <a:fld id="{F8A7F5B1-8C55-4DC2-8265-CB28A34634C4}" type="slidenum">
              <a:rPr lang="en-US" sz="1200">
                <a:latin typeface="Times New Roman" pitchFamily="18" charset="0"/>
              </a:rPr>
              <a:pPr algn="r" defTabSz="912813"/>
              <a:t>40</a:t>
            </a:fld>
            <a:endParaRPr lang="en-US" sz="1200">
              <a:latin typeface="Times New Roman" pitchFamily="18" charset="0"/>
            </a:endParaRPr>
          </a:p>
        </p:txBody>
      </p:sp>
      <p:sp>
        <p:nvSpPr>
          <p:cNvPr id="171014" name="Rectangle 182276"/>
          <p:cNvSpPr>
            <a:spLocks noGrp="1" noRot="1" noChangeAspect="1" noChangeArrowheads="1" noTextEdit="1"/>
          </p:cNvSpPr>
          <p:nvPr>
            <p:ph type="sldImg"/>
          </p:nvPr>
        </p:nvSpPr>
        <p:spPr bwMode="auto">
          <a:xfrm>
            <a:off x="1500188" y="266700"/>
            <a:ext cx="4203700" cy="3152775"/>
          </a:xfrm>
          <a:noFill/>
          <a:ln cap="flat">
            <a:solidFill>
              <a:srgbClr val="000000"/>
            </a:solidFill>
            <a:miter lim="800000"/>
            <a:headEnd type="none" w="med" len="med"/>
            <a:tailEnd type="none" w="med" len="med"/>
          </a:ln>
        </p:spPr>
      </p:sp>
      <p:sp>
        <p:nvSpPr>
          <p:cNvPr id="252935" name="Rectangle 1389570"/>
          <p:cNvSpPr>
            <a:spLocks noGrp="1" noChangeArrowheads="1"/>
          </p:cNvSpPr>
          <p:nvPr>
            <p:ph type="body" idx="1"/>
          </p:nvPr>
        </p:nvSpPr>
        <p:spPr/>
        <p:txBody>
          <a:bodyPr lIns="91427" tIns="45714" rIns="91427" bIns="45714"/>
          <a:lstStyle/>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Each time a user logs in, a session is created for that user</a:t>
            </a:r>
          </a:p>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Each session contains a collection of windows stations</a:t>
            </a:r>
          </a:p>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The only supported interactive window station is WinSta0, so each session gets one of these</a:t>
            </a:r>
          </a:p>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WinSta0 contains the keyboard, mouse, and display device</a:t>
            </a:r>
          </a:p>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Each window station can contain multiple desktops, which have logical display surfaces and can be used to manage windows</a:t>
            </a:r>
          </a:p>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Messages can only be sent between processes that are on the same desktop (the hook procedure of a process can also only receive messages intended for windows created on the same desktop)</a:t>
            </a:r>
          </a:p>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Only one desktop at a time is active</a:t>
            </a:r>
          </a:p>
          <a:p>
            <a:pPr marL="437746" indent="-437746" eaLnBrk="1" fontAlgn="auto" hangingPunct="1">
              <a:lnSpc>
                <a:spcPct val="90000"/>
              </a:lnSpc>
              <a:spcBef>
                <a:spcPts val="0"/>
              </a:spcBef>
              <a:spcAft>
                <a:spcPts val="0"/>
              </a:spcAft>
              <a:buClr>
                <a:schemeClr val="tx2"/>
              </a:buClr>
              <a:buFontTx/>
              <a:buBlip>
                <a:blip r:embed="rId3"/>
              </a:buBlip>
              <a:defRPr/>
            </a:pPr>
            <a:r>
              <a:rPr lang="en-US" dirty="0" smtClean="0">
                <a:effectLst>
                  <a:outerShdw blurRad="38100" dist="38100" dir="2700000" algn="tl">
                    <a:srgbClr val="C0C0C0"/>
                  </a:outerShdw>
                </a:effectLst>
              </a:rPr>
              <a:t>There are several default desktops – default, </a:t>
            </a:r>
            <a:r>
              <a:rPr lang="en-US" dirty="0" err="1" smtClean="0">
                <a:effectLst>
                  <a:outerShdw blurRad="38100" dist="38100" dir="2700000" algn="tl">
                    <a:srgbClr val="C0C0C0"/>
                  </a:outerShdw>
                </a:effectLst>
              </a:rPr>
              <a:t>WinLogon</a:t>
            </a:r>
            <a:r>
              <a:rPr lang="en-US" dirty="0" smtClean="0">
                <a:effectLst>
                  <a:outerShdw blurRad="38100" dist="38100" dir="2700000" algn="tl">
                    <a:srgbClr val="C0C0C0"/>
                  </a:outerShdw>
                </a:effectLst>
              </a:rPr>
              <a:t> (secure), and screen-saver</a:t>
            </a:r>
          </a:p>
          <a:p>
            <a:pPr marL="437746" indent="-437746" eaLnBrk="1" fontAlgn="auto" hangingPunct="1">
              <a:lnSpc>
                <a:spcPct val="90000"/>
              </a:lnSpc>
              <a:spcBef>
                <a:spcPts val="0"/>
              </a:spcBef>
              <a:spcAft>
                <a:spcPts val="0"/>
              </a:spcAft>
              <a:buClr>
                <a:schemeClr val="tx2"/>
              </a:buClr>
              <a:buFontTx/>
              <a:buBlip>
                <a:blip r:embed="rId3"/>
              </a:buBlip>
              <a:defRPr/>
            </a:pPr>
            <a:endParaRPr lang="en-US" dirty="0" smtClean="0">
              <a:effectLst>
                <a:outerShdw blurRad="38100" dist="38100" dir="2700000" algn="tl">
                  <a:srgbClr val="C0C0C0"/>
                </a:outerShdw>
              </a:effectLst>
            </a:endParaRPr>
          </a:p>
          <a:p>
            <a:pPr marL="437746" indent="-437746" eaLnBrk="1" fontAlgn="auto" hangingPunct="1">
              <a:lnSpc>
                <a:spcPct val="90000"/>
              </a:lnSpc>
              <a:spcBef>
                <a:spcPts val="0"/>
              </a:spcBef>
              <a:spcAft>
                <a:spcPts val="0"/>
              </a:spcAft>
              <a:buClr>
                <a:schemeClr val="tx2"/>
              </a:buClr>
              <a:buFontTx/>
              <a:buBlip>
                <a:blip r:embed="rId3"/>
              </a:buBlip>
              <a:defRPr/>
            </a:pPr>
            <a:endParaRPr lang="en-US" dirty="0" smtClean="0">
              <a:effectLst>
                <a:outerShdw blurRad="38100" dist="38100" dir="2700000" algn="tl">
                  <a:srgbClr val="C0C0C0"/>
                </a:outerShdw>
              </a:effectLst>
            </a:endParaRPr>
          </a:p>
          <a:p>
            <a:pPr marL="437746" indent="-437746" eaLnBrk="1" fontAlgn="auto" hangingPunct="1">
              <a:spcBef>
                <a:spcPts val="0"/>
              </a:spcBef>
              <a:spcAft>
                <a:spcPts val="0"/>
              </a:spcAft>
              <a:defRPr/>
            </a:pPr>
            <a:endParaRPr lang="en-US" dirty="0" smtClean="0">
              <a:latin typeface="Times New Roman" pitchFamily="18" charset="0"/>
            </a:endParaRPr>
          </a:p>
          <a:p>
            <a:pPr marL="437746" indent="-437746" eaLnBrk="1" fontAlgn="auto" hangingPunct="1">
              <a:spcBef>
                <a:spcPts val="0"/>
              </a:spcBef>
              <a:spcAft>
                <a:spcPts val="0"/>
              </a:spcAft>
              <a:defRPr/>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40960"/>
          <p:cNvSpPr>
            <a:spLocks noGrp="1" noChangeArrowheads="1"/>
          </p:cNvSpPr>
          <p:nvPr>
            <p:ph type="dt" sz="quarter" idx="1"/>
          </p:nvPr>
        </p:nvSpPr>
        <p:spPr>
          <a:noFill/>
          <a:ln>
            <a:headEnd/>
            <a:tailEnd/>
          </a:ln>
        </p:spPr>
        <p:txBody>
          <a:bodyPr numCol="1" anchorCtr="0">
            <a:prstTxWarp prst="textNoShape">
              <a:avLst/>
            </a:prstTxWarp>
          </a:bodyPr>
          <a:lstStyle/>
          <a:p>
            <a:fld id="{DA45F401-442E-4616-94E3-6A06B92EA12B}" type="datetime8">
              <a:rPr lang="en-US" smtClean="0">
                <a:solidFill>
                  <a:schemeClr val="tx1"/>
                </a:solidFill>
                <a:latin typeface="Times New Roman" pitchFamily="18" charset="0"/>
                <a:cs typeface="Arial" pitchFamily="34" charset="0"/>
              </a:rPr>
              <a:pPr/>
              <a:t>2/18/2009 7:03 PM</a:t>
            </a:fld>
            <a:endParaRPr lang="en-US" smtClean="0">
              <a:solidFill>
                <a:schemeClr val="tx1"/>
              </a:solidFill>
              <a:latin typeface="Times New Roman" pitchFamily="18" charset="0"/>
              <a:cs typeface="Arial" pitchFamily="34" charset="0"/>
            </a:endParaRPr>
          </a:p>
        </p:txBody>
      </p:sp>
      <p:sp>
        <p:nvSpPr>
          <p:cNvPr id="53251" name="Shape 40961"/>
          <p:cNvSpPr>
            <a:spLocks noGrp="1" noChangeArrowheads="1"/>
          </p:cNvSpPr>
          <p:nvPr>
            <p:ph type="sldNum" sz="quarter" idx="5"/>
          </p:nvPr>
        </p:nvSpPr>
        <p:spPr>
          <a:noFill/>
          <a:ln>
            <a:headEnd/>
            <a:tailEnd/>
          </a:ln>
        </p:spPr>
        <p:txBody>
          <a:bodyPr numCol="1" anchorCtr="0">
            <a:prstTxWarp prst="textNoShape">
              <a:avLst/>
            </a:prstTxWarp>
          </a:bodyPr>
          <a:lstStyle/>
          <a:p>
            <a:fld id="{5CFDBEF4-836F-4BA9-AA1B-B6444B09988A}" type="slidenum">
              <a:rPr lang="en-US" smtClean="0">
                <a:solidFill>
                  <a:schemeClr val="tx1"/>
                </a:solidFill>
                <a:latin typeface="Times New Roman" pitchFamily="18" charset="0"/>
                <a:cs typeface="Arial" pitchFamily="34" charset="0"/>
              </a:rPr>
              <a:pPr/>
              <a:t>41</a:t>
            </a:fld>
            <a:endParaRPr lang="en-US" smtClean="0">
              <a:solidFill>
                <a:schemeClr val="tx1"/>
              </a:solidFill>
              <a:latin typeface="Times New Roman" pitchFamily="18" charset="0"/>
              <a:cs typeface="Arial" pitchFamily="34" charset="0"/>
            </a:endParaRPr>
          </a:p>
        </p:txBody>
      </p:sp>
      <p:sp>
        <p:nvSpPr>
          <p:cNvPr id="53252" name="Shape 40962"/>
          <p:cNvSpPr>
            <a:spLocks noGrp="1" noChangeArrowheads="1"/>
          </p:cNvSpPr>
          <p:nvPr>
            <p:ph type="ftr" sz="quarter" idx="4"/>
          </p:nvPr>
        </p:nvSpPr>
        <p:spPr>
          <a:noFill/>
          <a:ln>
            <a:headEnd/>
            <a:tailEnd/>
          </a:ln>
        </p:spPr>
        <p:txBody>
          <a:bodyPr numCol="1" anchorCtr="0">
            <a:prstTxWarp prst="textNoShape">
              <a:avLst/>
            </a:prstTxWarp>
          </a:bodyPr>
          <a:lstStyle/>
          <a:p>
            <a:r>
              <a:rPr lang="en-US"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cs typeface="Arial" pitchFamily="34" charset="0"/>
              </a:rPr>
            </a:br>
            <a:r>
              <a:rPr lang="en-US" smtClean="0">
                <a:solidFill>
                  <a:schemeClr val="tx1"/>
                </a:solidFill>
                <a:cs typeface="Arial" pitchFamily="34" charset="0"/>
              </a:rPr>
              <a:t>MICROSOFT MAKES NO WARRANTIES, EXPRESS, IMPLIED OR STATUTORY, AS TO THE INFORMATION IN THIS PRESENTATION.</a:t>
            </a:r>
          </a:p>
        </p:txBody>
      </p:sp>
      <p:sp>
        <p:nvSpPr>
          <p:cNvPr id="53253" name="Rectangle 46083"/>
          <p:cNvSpPr>
            <a:spLocks noGrp="1" noRot="1" noChangeAspect="1" noTextEdit="1"/>
          </p:cNvSpPr>
          <p:nvPr>
            <p:ph type="sldImg"/>
          </p:nvPr>
        </p:nvSpPr>
        <p:spPr>
          <a:xfrm>
            <a:off x="1144588" y="685800"/>
            <a:ext cx="4572000" cy="3429000"/>
          </a:xfrm>
          <a:noFill/>
          <a:ln w="9525">
            <a:noFill/>
          </a:ln>
        </p:spPr>
      </p:sp>
      <p:sp>
        <p:nvSpPr>
          <p:cNvPr id="53254" name="Rectangle 46084"/>
          <p:cNvSpPr>
            <a:spLocks noGrp="1" noChangeArrowheads="1"/>
          </p:cNvSpPr>
          <p:nvPr>
            <p:ph type="body" idx="1"/>
          </p:nvPr>
        </p:nvSpPr>
        <p:spPr>
          <a:noFill/>
          <a:ln/>
        </p:spPr>
        <p:txBody>
          <a:bodyPr lIns="91806" tIns="45903" rIns="91806" bIns="45903" numCol="1" anchorCtr="0">
            <a:prstTxWarp prst="textNoShape">
              <a:avLst/>
            </a:prstTxWarp>
            <a:normAutofit fontScale="70000" lnSpcReduction="20000"/>
          </a:bodyPr>
          <a:lstStyle/>
          <a:p>
            <a:endParaRPr lang="en-US" dirty="0" smtClean="0">
              <a:latin typeface="Segoe"/>
            </a:endParaRPr>
          </a:p>
        </p:txBody>
      </p:sp>
      <p:sp>
        <p:nvSpPr>
          <p:cNvPr id="53255" name="Rectangle 40965"/>
          <p:cNvSpPr>
            <a:spLocks noChangeArrowheads="1"/>
          </p:cNvSpPr>
          <p:nvPr/>
        </p:nvSpPr>
        <p:spPr bwMode="auto">
          <a:xfrm>
            <a:off x="3884027" y="0"/>
            <a:ext cx="2972421" cy="457513"/>
          </a:xfrm>
          <a:prstGeom prst="rect">
            <a:avLst/>
          </a:prstGeom>
          <a:noFill/>
          <a:ln w="9525" algn="ctr">
            <a:noFill/>
            <a:miter lim="800000"/>
            <a:headEnd/>
            <a:tailEnd/>
          </a:ln>
        </p:spPr>
        <p:txBody>
          <a:bodyPr lIns="91806" tIns="45903" rIns="91806" bIns="45903"/>
          <a:lstStyle/>
          <a:p>
            <a:pPr algn="r" defTabSz="886397"/>
            <a:fld id="{2576FEE2-56B0-4BD2-A5DF-3317C178543D}" type="datetime8">
              <a:rPr lang="en-US" sz="1200">
                <a:latin typeface="Times New Roman" pitchFamily="18" charset="0"/>
              </a:rPr>
              <a:pPr algn="r" defTabSz="886397"/>
              <a:t>2/18/2009 7:03 PM</a:t>
            </a:fld>
            <a:endParaRPr lang="en-US" sz="1200" dirty="0">
              <a:latin typeface="Times New Roman" pitchFamily="18" charset="0"/>
            </a:endParaRPr>
          </a:p>
        </p:txBody>
      </p:sp>
      <p:sp>
        <p:nvSpPr>
          <p:cNvPr id="53256" name="Rectangle 40966"/>
          <p:cNvSpPr>
            <a:spLocks noChangeArrowheads="1"/>
          </p:cNvSpPr>
          <p:nvPr/>
        </p:nvSpPr>
        <p:spPr bwMode="auto">
          <a:xfrm>
            <a:off x="5763143" y="8684926"/>
            <a:ext cx="1093304" cy="457513"/>
          </a:xfrm>
          <a:prstGeom prst="rect">
            <a:avLst/>
          </a:prstGeom>
          <a:noFill/>
          <a:ln w="9525" algn="ctr">
            <a:noFill/>
            <a:miter lim="800000"/>
            <a:headEnd/>
            <a:tailEnd/>
          </a:ln>
        </p:spPr>
        <p:txBody>
          <a:bodyPr lIns="91806" tIns="45903" rIns="91806" bIns="45903" anchor="b"/>
          <a:lstStyle/>
          <a:p>
            <a:pPr algn="r" defTabSz="886397"/>
            <a:fld id="{57B46BB0-7E11-4600-9DA6-08BE068B3F27}" type="slidenum">
              <a:rPr lang="en-US" sz="1200">
                <a:latin typeface="Times New Roman" pitchFamily="18" charset="0"/>
              </a:rPr>
              <a:pPr algn="r" defTabSz="886397"/>
              <a:t>41</a:t>
            </a:fld>
            <a:endParaRPr lang="en-US" sz="1200" dirty="0">
              <a:latin typeface="Times New Roman" pitchFamily="18" charset="0"/>
            </a:endParaRPr>
          </a:p>
        </p:txBody>
      </p:sp>
      <p:sp>
        <p:nvSpPr>
          <p:cNvPr id="53257" name="Rectangle 40967"/>
          <p:cNvSpPr>
            <a:spLocks noChangeArrowheads="1"/>
          </p:cNvSpPr>
          <p:nvPr/>
        </p:nvSpPr>
        <p:spPr bwMode="auto">
          <a:xfrm>
            <a:off x="1" y="8684926"/>
            <a:ext cx="5674622" cy="457513"/>
          </a:xfrm>
          <a:prstGeom prst="rect">
            <a:avLst/>
          </a:prstGeom>
          <a:noFill/>
          <a:ln w="9525" algn="ctr">
            <a:noFill/>
            <a:miter lim="800000"/>
            <a:headEnd/>
            <a:tailEnd/>
          </a:ln>
        </p:spPr>
        <p:txBody>
          <a:bodyPr lIns="91806" tIns="45903" rIns="91806" bIns="45903" anchor="b"/>
          <a:lstStyle/>
          <a:p>
            <a:pPr defTabSz="886397"/>
            <a:r>
              <a:rPr lang="en-US" sz="800" dirty="0"/>
              <a:t>© 2005 Microsoft Corporation. All rights reserved.</a:t>
            </a:r>
            <a:endParaRPr lang="en-US" dirty="0">
              <a:latin typeface="Calibri" pitchFamily="34" charset="0"/>
            </a:endParaRPr>
          </a:p>
          <a:p>
            <a:pPr defTabSz="886397" eaLnBrk="0" hangingPunct="0"/>
            <a:r>
              <a:rPr lang="en-US" sz="800" dirty="0"/>
              <a:t>This presentation is for informational purposes only. Microsoft makes no warranties, express or implied, in this summary.</a:t>
            </a:r>
            <a:endParaRPr lang="en-US" sz="1200" dirty="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40960"/>
          <p:cNvSpPr>
            <a:spLocks noGrp="1" noChangeArrowheads="1"/>
          </p:cNvSpPr>
          <p:nvPr>
            <p:ph type="dt" sz="quarter" idx="1"/>
          </p:nvPr>
        </p:nvSpPr>
        <p:spPr>
          <a:noFill/>
          <a:ln>
            <a:headEnd/>
            <a:tailEnd/>
          </a:ln>
        </p:spPr>
        <p:txBody>
          <a:bodyPr numCol="1" anchorCtr="0">
            <a:prstTxWarp prst="textNoShape">
              <a:avLst/>
            </a:prstTxWarp>
          </a:bodyPr>
          <a:lstStyle/>
          <a:p>
            <a:fld id="{DA45F401-442E-4616-94E3-6A06B92EA12B}" type="datetime8">
              <a:rPr lang="en-US" smtClean="0">
                <a:solidFill>
                  <a:schemeClr val="tx1"/>
                </a:solidFill>
                <a:latin typeface="Times New Roman" pitchFamily="18" charset="0"/>
                <a:cs typeface="Arial" pitchFamily="34" charset="0"/>
              </a:rPr>
              <a:pPr/>
              <a:t>2/18/2009 7:03 PM</a:t>
            </a:fld>
            <a:endParaRPr lang="en-US" smtClean="0">
              <a:solidFill>
                <a:schemeClr val="tx1"/>
              </a:solidFill>
              <a:latin typeface="Times New Roman" pitchFamily="18" charset="0"/>
              <a:cs typeface="Arial" pitchFamily="34" charset="0"/>
            </a:endParaRPr>
          </a:p>
        </p:txBody>
      </p:sp>
      <p:sp>
        <p:nvSpPr>
          <p:cNvPr id="53251" name="Shape 40961"/>
          <p:cNvSpPr>
            <a:spLocks noGrp="1" noChangeArrowheads="1"/>
          </p:cNvSpPr>
          <p:nvPr>
            <p:ph type="sldNum" sz="quarter" idx="5"/>
          </p:nvPr>
        </p:nvSpPr>
        <p:spPr>
          <a:noFill/>
          <a:ln>
            <a:headEnd/>
            <a:tailEnd/>
          </a:ln>
        </p:spPr>
        <p:txBody>
          <a:bodyPr numCol="1" anchorCtr="0">
            <a:prstTxWarp prst="textNoShape">
              <a:avLst/>
            </a:prstTxWarp>
          </a:bodyPr>
          <a:lstStyle/>
          <a:p>
            <a:fld id="{5CFDBEF4-836F-4BA9-AA1B-B6444B09988A}" type="slidenum">
              <a:rPr lang="en-US" smtClean="0">
                <a:solidFill>
                  <a:schemeClr val="tx1"/>
                </a:solidFill>
                <a:latin typeface="Times New Roman" pitchFamily="18" charset="0"/>
                <a:cs typeface="Arial" pitchFamily="34" charset="0"/>
              </a:rPr>
              <a:pPr/>
              <a:t>42</a:t>
            </a:fld>
            <a:endParaRPr lang="en-US" smtClean="0">
              <a:solidFill>
                <a:schemeClr val="tx1"/>
              </a:solidFill>
              <a:latin typeface="Times New Roman" pitchFamily="18" charset="0"/>
              <a:cs typeface="Arial" pitchFamily="34" charset="0"/>
            </a:endParaRPr>
          </a:p>
        </p:txBody>
      </p:sp>
      <p:sp>
        <p:nvSpPr>
          <p:cNvPr id="53252" name="Shape 40962"/>
          <p:cNvSpPr>
            <a:spLocks noGrp="1" noChangeArrowheads="1"/>
          </p:cNvSpPr>
          <p:nvPr>
            <p:ph type="ftr" sz="quarter" idx="4"/>
          </p:nvPr>
        </p:nvSpPr>
        <p:spPr>
          <a:noFill/>
          <a:ln>
            <a:headEnd/>
            <a:tailEnd/>
          </a:ln>
        </p:spPr>
        <p:txBody>
          <a:bodyPr numCol="1" anchorCtr="0">
            <a:prstTxWarp prst="textNoShape">
              <a:avLst/>
            </a:prstTxWarp>
          </a:bodyPr>
          <a:lstStyle/>
          <a:p>
            <a:r>
              <a:rPr lang="en-US"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cs typeface="Arial" pitchFamily="34" charset="0"/>
              </a:rPr>
            </a:br>
            <a:r>
              <a:rPr lang="en-US" smtClean="0">
                <a:solidFill>
                  <a:schemeClr val="tx1"/>
                </a:solidFill>
                <a:cs typeface="Arial" pitchFamily="34" charset="0"/>
              </a:rPr>
              <a:t>MICROSOFT MAKES NO WARRANTIES, EXPRESS, IMPLIED OR STATUTORY, AS TO THE INFORMATION IN THIS PRESENTATION.</a:t>
            </a:r>
          </a:p>
        </p:txBody>
      </p:sp>
      <p:sp>
        <p:nvSpPr>
          <p:cNvPr id="53253" name="Rectangle 46083"/>
          <p:cNvSpPr>
            <a:spLocks noGrp="1" noRot="1" noChangeAspect="1" noTextEdit="1"/>
          </p:cNvSpPr>
          <p:nvPr>
            <p:ph type="sldImg"/>
          </p:nvPr>
        </p:nvSpPr>
        <p:spPr>
          <a:xfrm>
            <a:off x="1144588" y="685800"/>
            <a:ext cx="4572000" cy="3429000"/>
          </a:xfrm>
          <a:noFill/>
          <a:ln w="9525">
            <a:noFill/>
          </a:ln>
        </p:spPr>
      </p:sp>
      <p:sp>
        <p:nvSpPr>
          <p:cNvPr id="53254" name="Rectangle 46084"/>
          <p:cNvSpPr>
            <a:spLocks noGrp="1" noChangeArrowheads="1"/>
          </p:cNvSpPr>
          <p:nvPr>
            <p:ph type="body" idx="1"/>
          </p:nvPr>
        </p:nvSpPr>
        <p:spPr>
          <a:noFill/>
          <a:ln/>
        </p:spPr>
        <p:txBody>
          <a:bodyPr lIns="91806" tIns="45903" rIns="91806" bIns="45903" numCol="1" anchorCtr="0">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Segoe"/>
              </a:rPr>
              <a:t>http://www.msterminalservices.org/faq/WindowsTerminalServices/?page=8 –</a:t>
            </a:r>
            <a:r>
              <a:rPr lang="en-US" baseline="0" dirty="0" smtClean="0">
                <a:latin typeface="Segoe"/>
              </a:rPr>
              <a:t> How to design a service to interact with multiple user sessions</a:t>
            </a:r>
          </a:p>
          <a:p>
            <a:endParaRPr lang="en-US" dirty="0" smtClean="0">
              <a:latin typeface="Segoe"/>
            </a:endParaRPr>
          </a:p>
        </p:txBody>
      </p:sp>
      <p:sp>
        <p:nvSpPr>
          <p:cNvPr id="53255" name="Rectangle 40965"/>
          <p:cNvSpPr>
            <a:spLocks noChangeArrowheads="1"/>
          </p:cNvSpPr>
          <p:nvPr/>
        </p:nvSpPr>
        <p:spPr bwMode="auto">
          <a:xfrm>
            <a:off x="3884027" y="0"/>
            <a:ext cx="2972421" cy="457513"/>
          </a:xfrm>
          <a:prstGeom prst="rect">
            <a:avLst/>
          </a:prstGeom>
          <a:noFill/>
          <a:ln w="9525" algn="ctr">
            <a:noFill/>
            <a:miter lim="800000"/>
            <a:headEnd/>
            <a:tailEnd/>
          </a:ln>
        </p:spPr>
        <p:txBody>
          <a:bodyPr lIns="91806" tIns="45903" rIns="91806" bIns="45903"/>
          <a:lstStyle/>
          <a:p>
            <a:pPr algn="r" defTabSz="886397"/>
            <a:fld id="{2576FEE2-56B0-4BD2-A5DF-3317C178543D}" type="datetime8">
              <a:rPr lang="en-US" sz="1200">
                <a:latin typeface="Times New Roman" pitchFamily="18" charset="0"/>
              </a:rPr>
              <a:pPr algn="r" defTabSz="886397"/>
              <a:t>2/18/2009 7:03 PM</a:t>
            </a:fld>
            <a:endParaRPr lang="en-US" sz="1200" dirty="0">
              <a:latin typeface="Times New Roman" pitchFamily="18" charset="0"/>
            </a:endParaRPr>
          </a:p>
        </p:txBody>
      </p:sp>
      <p:sp>
        <p:nvSpPr>
          <p:cNvPr id="53256" name="Rectangle 40966"/>
          <p:cNvSpPr>
            <a:spLocks noChangeArrowheads="1"/>
          </p:cNvSpPr>
          <p:nvPr/>
        </p:nvSpPr>
        <p:spPr bwMode="auto">
          <a:xfrm>
            <a:off x="5763143" y="8684926"/>
            <a:ext cx="1093304" cy="457513"/>
          </a:xfrm>
          <a:prstGeom prst="rect">
            <a:avLst/>
          </a:prstGeom>
          <a:noFill/>
          <a:ln w="9525" algn="ctr">
            <a:noFill/>
            <a:miter lim="800000"/>
            <a:headEnd/>
            <a:tailEnd/>
          </a:ln>
        </p:spPr>
        <p:txBody>
          <a:bodyPr lIns="91806" tIns="45903" rIns="91806" bIns="45903" anchor="b"/>
          <a:lstStyle/>
          <a:p>
            <a:pPr algn="r" defTabSz="886397"/>
            <a:fld id="{57B46BB0-7E11-4600-9DA6-08BE068B3F27}" type="slidenum">
              <a:rPr lang="en-US" sz="1200">
                <a:latin typeface="Times New Roman" pitchFamily="18" charset="0"/>
              </a:rPr>
              <a:pPr algn="r" defTabSz="886397"/>
              <a:t>42</a:t>
            </a:fld>
            <a:endParaRPr lang="en-US" sz="1200" dirty="0">
              <a:latin typeface="Times New Roman" pitchFamily="18" charset="0"/>
            </a:endParaRPr>
          </a:p>
        </p:txBody>
      </p:sp>
      <p:sp>
        <p:nvSpPr>
          <p:cNvPr id="53257" name="Rectangle 40967"/>
          <p:cNvSpPr>
            <a:spLocks noChangeArrowheads="1"/>
          </p:cNvSpPr>
          <p:nvPr/>
        </p:nvSpPr>
        <p:spPr bwMode="auto">
          <a:xfrm>
            <a:off x="1" y="8684926"/>
            <a:ext cx="5674622" cy="457513"/>
          </a:xfrm>
          <a:prstGeom prst="rect">
            <a:avLst/>
          </a:prstGeom>
          <a:noFill/>
          <a:ln w="9525" algn="ctr">
            <a:noFill/>
            <a:miter lim="800000"/>
            <a:headEnd/>
            <a:tailEnd/>
          </a:ln>
        </p:spPr>
        <p:txBody>
          <a:bodyPr lIns="91806" tIns="45903" rIns="91806" bIns="45903" anchor="b"/>
          <a:lstStyle/>
          <a:p>
            <a:pPr defTabSz="886397"/>
            <a:r>
              <a:rPr lang="en-US" sz="800" dirty="0"/>
              <a:t>© 2005 Microsoft Corporation. All rights reserved.</a:t>
            </a:r>
            <a:endParaRPr lang="en-US" dirty="0">
              <a:latin typeface="Calibri" pitchFamily="34" charset="0"/>
            </a:endParaRPr>
          </a:p>
          <a:p>
            <a:pPr defTabSz="886397" eaLnBrk="0" hangingPunct="0"/>
            <a:r>
              <a:rPr lang="en-US" sz="800" dirty="0"/>
              <a:t>This presentation is for informational purposes only. Microsoft makes no warranties, express or implied, in this summary.</a:t>
            </a:r>
            <a:endParaRPr lang="en-US" sz="1200" dirty="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4512"/>
          <p:cNvSpPr>
            <a:spLocks noGrp="1" noRot="1" noChangeAspect="1" noTextEdit="1"/>
          </p:cNvSpPr>
          <p:nvPr>
            <p:ph type="sldImg"/>
          </p:nvPr>
        </p:nvSpPr>
        <p:spPr>
          <a:noFill/>
          <a:ln w="9525">
            <a:noFill/>
          </a:ln>
        </p:spPr>
      </p:sp>
      <p:sp>
        <p:nvSpPr>
          <p:cNvPr id="54275" name="Rectangle 64513"/>
          <p:cNvSpPr>
            <a:spLocks noGrp="1"/>
          </p:cNvSpPr>
          <p:nvPr>
            <p:ph type="body" idx="1"/>
          </p:nvPr>
        </p:nvSpPr>
        <p:spPr>
          <a:noFill/>
          <a:ln/>
        </p:spPr>
        <p:txBody>
          <a:bodyPr numCol="1" anchorCtr="0">
            <a:prstTxWarp prst="textNoShape">
              <a:avLst/>
            </a:prstTxWarp>
          </a:bodyPr>
          <a:lstStyle/>
          <a:p>
            <a:pPr eaLnBrk="1" hangingPunct="1">
              <a:spcBef>
                <a:spcPct val="0"/>
              </a:spcBef>
            </a:pPr>
            <a:r>
              <a:rPr lang="en-US" dirty="0" smtClean="0"/>
              <a:t>http://en.wikipedia.org/wiki/Shatter_attack: </a:t>
            </a:r>
          </a:p>
          <a:p>
            <a:pPr eaLnBrk="1" hangingPunct="1">
              <a:spcBef>
                <a:spcPct val="0"/>
              </a:spcBef>
            </a:pPr>
            <a:r>
              <a:rPr lang="en-US" dirty="0" smtClean="0"/>
              <a:t>In computing, a </a:t>
            </a:r>
            <a:r>
              <a:rPr lang="en-US" b="1" dirty="0" smtClean="0"/>
              <a:t>shatter attack</a:t>
            </a:r>
            <a:r>
              <a:rPr lang="en-US" dirty="0" smtClean="0"/>
              <a:t> is a programming technique employed by hackers on </a:t>
            </a:r>
            <a:r>
              <a:rPr lang="en-US" dirty="0" smtClean="0">
                <a:hlinkClick r:id="rId3" action="ppaction://hlinkfile" tooltip="Microsoft Windows"/>
              </a:rPr>
              <a:t>Microsoft Windows</a:t>
            </a:r>
            <a:r>
              <a:rPr lang="en-US" dirty="0" smtClean="0"/>
              <a:t> </a:t>
            </a:r>
            <a:r>
              <a:rPr lang="en-US" dirty="0" smtClean="0">
                <a:hlinkClick r:id="rId4" action="ppaction://hlinkfile" tooltip="Operating system"/>
              </a:rPr>
              <a:t>operating systems</a:t>
            </a:r>
            <a:r>
              <a:rPr lang="en-US" dirty="0" smtClean="0"/>
              <a:t> that can be used to bypass security restrictions between processes in a session. A shatter attack takes advantage of a design flaw in Windows's message-passing system whereby arbitrary code could be </a:t>
            </a:r>
            <a:r>
              <a:rPr lang="en-US" dirty="0" smtClean="0">
                <a:hlinkClick r:id="rId5" action="ppaction://hlinkfile" tooltip="Code injection"/>
              </a:rPr>
              <a:t>injected</a:t>
            </a:r>
            <a:r>
              <a:rPr lang="en-US" dirty="0" smtClean="0"/>
              <a:t> into any other running application or service in the same session, that makes use of a </a:t>
            </a:r>
            <a:r>
              <a:rPr lang="en-US" dirty="0" smtClean="0">
                <a:hlinkClick r:id="rId6" action="ppaction://hlinkfile" tooltip="Message loop in Microsoft Windows"/>
              </a:rPr>
              <a:t>message loop</a:t>
            </a:r>
            <a:r>
              <a:rPr lang="en-US" dirty="0" smtClean="0"/>
              <a:t>. This could result in a </a:t>
            </a:r>
            <a:r>
              <a:rPr lang="en-US" dirty="0" smtClean="0">
                <a:hlinkClick r:id="rId7" action="ppaction://hlinkfile" tooltip="Privilege escalation"/>
              </a:rPr>
              <a:t>privilege escalation</a:t>
            </a:r>
            <a:r>
              <a:rPr lang="en-US" dirty="0" smtClean="0"/>
              <a:t> exploit</a:t>
            </a:r>
          </a:p>
        </p:txBody>
      </p:sp>
      <p:sp>
        <p:nvSpPr>
          <p:cNvPr id="54276" name="Shape 3"/>
          <p:cNvSpPr>
            <a:spLocks noGrp="1"/>
          </p:cNvSpPr>
          <p:nvPr>
            <p:ph type="dt" sz="quarter" idx="1"/>
          </p:nvPr>
        </p:nvSpPr>
        <p:spPr>
          <a:noFill/>
          <a:ln>
            <a:headEnd/>
            <a:tailEnd/>
          </a:ln>
        </p:spPr>
        <p:txBody>
          <a:bodyPr numCol="1" anchorCtr="0">
            <a:prstTxWarp prst="textNoShape">
              <a:avLst/>
            </a:prstTxWarp>
          </a:bodyPr>
          <a:lstStyle/>
          <a:p>
            <a:fld id="{9614ED3B-07E2-489D-A476-A4721C699BFA}" type="datetime8">
              <a:rPr lang="en-US" smtClean="0">
                <a:solidFill>
                  <a:schemeClr val="tx1"/>
                </a:solidFill>
                <a:latin typeface="Times New Roman" pitchFamily="18" charset="0"/>
                <a:cs typeface="Arial" pitchFamily="34" charset="0"/>
              </a:rPr>
              <a:pPr/>
              <a:t>2/18/2009 7:03 PM</a:t>
            </a:fld>
            <a:endParaRPr lang="en-US" smtClean="0">
              <a:solidFill>
                <a:schemeClr val="tx1"/>
              </a:solidFill>
              <a:latin typeface="Times New Roman" pitchFamily="18" charset="0"/>
              <a:cs typeface="Arial" pitchFamily="34" charset="0"/>
            </a:endParaRPr>
          </a:p>
        </p:txBody>
      </p:sp>
      <p:sp>
        <p:nvSpPr>
          <p:cNvPr id="54277" name="Shape 4"/>
          <p:cNvSpPr>
            <a:spLocks noGrp="1"/>
          </p:cNvSpPr>
          <p:nvPr>
            <p:ph type="ftr" sz="quarter" idx="4"/>
          </p:nvPr>
        </p:nvSpPr>
        <p:spPr>
          <a:noFill/>
          <a:ln>
            <a:headEnd/>
            <a:tailEnd/>
          </a:ln>
        </p:spPr>
        <p:txBody>
          <a:bodyPr numCol="1" anchorCtr="0">
            <a:prstTxWarp prst="textNoShape">
              <a:avLst/>
            </a:prstTxWarp>
          </a:bodyPr>
          <a:lstStyle/>
          <a:p>
            <a:r>
              <a:rPr lang="en-US"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cs typeface="Arial" pitchFamily="34" charset="0"/>
              </a:rPr>
            </a:br>
            <a:r>
              <a:rPr lang="en-US" smtClean="0">
                <a:solidFill>
                  <a:schemeClr val="tx1"/>
                </a:solidFill>
                <a:cs typeface="Arial" pitchFamily="34" charset="0"/>
              </a:rPr>
              <a:t>MICROSOFT MAKES NO WARRANTIES, EXPRESS, IMPLIED OR STATUTORY, AS TO THE INFORMATION IN THIS PRESENTATION.</a:t>
            </a:r>
          </a:p>
        </p:txBody>
      </p:sp>
      <p:sp>
        <p:nvSpPr>
          <p:cNvPr id="54278" name="Shape 5"/>
          <p:cNvSpPr>
            <a:spLocks noGrp="1"/>
          </p:cNvSpPr>
          <p:nvPr>
            <p:ph type="sldNum" sz="quarter" idx="5"/>
          </p:nvPr>
        </p:nvSpPr>
        <p:spPr>
          <a:noFill/>
          <a:ln>
            <a:headEnd/>
            <a:tailEnd/>
          </a:ln>
        </p:spPr>
        <p:txBody>
          <a:bodyPr numCol="1" anchorCtr="0">
            <a:prstTxWarp prst="textNoShape">
              <a:avLst/>
            </a:prstTxWarp>
          </a:bodyPr>
          <a:lstStyle/>
          <a:p>
            <a:fld id="{4DF4930C-91DF-4768-BD3F-5D09EACFBC49}" type="slidenum">
              <a:rPr lang="en-US" smtClean="0">
                <a:solidFill>
                  <a:schemeClr val="tx1"/>
                </a:solidFill>
                <a:latin typeface="Times New Roman" pitchFamily="18" charset="0"/>
                <a:cs typeface="Arial" pitchFamily="34" charset="0"/>
              </a:rPr>
              <a:pPr/>
              <a:t>43</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4512"/>
          <p:cNvSpPr>
            <a:spLocks noGrp="1" noRot="1" noChangeAspect="1" noTextEdit="1"/>
          </p:cNvSpPr>
          <p:nvPr>
            <p:ph type="sldImg"/>
          </p:nvPr>
        </p:nvSpPr>
        <p:spPr>
          <a:noFill/>
          <a:ln w="9525">
            <a:noFill/>
          </a:ln>
        </p:spPr>
      </p:sp>
      <p:sp>
        <p:nvSpPr>
          <p:cNvPr id="54275" name="Rectangle 64513"/>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smtClean="0"/>
          </a:p>
        </p:txBody>
      </p:sp>
      <p:sp>
        <p:nvSpPr>
          <p:cNvPr id="54276" name="Shape 3"/>
          <p:cNvSpPr>
            <a:spLocks noGrp="1"/>
          </p:cNvSpPr>
          <p:nvPr>
            <p:ph type="dt" sz="quarter" idx="1"/>
          </p:nvPr>
        </p:nvSpPr>
        <p:spPr>
          <a:noFill/>
          <a:ln>
            <a:headEnd/>
            <a:tailEnd/>
          </a:ln>
        </p:spPr>
        <p:txBody>
          <a:bodyPr numCol="1" anchorCtr="0">
            <a:prstTxWarp prst="textNoShape">
              <a:avLst/>
            </a:prstTxWarp>
          </a:bodyPr>
          <a:lstStyle/>
          <a:p>
            <a:fld id="{9614ED3B-07E2-489D-A476-A4721C699BFA}" type="datetime8">
              <a:rPr lang="en-US" smtClean="0">
                <a:solidFill>
                  <a:schemeClr val="tx1"/>
                </a:solidFill>
                <a:latin typeface="Times New Roman" pitchFamily="18" charset="0"/>
                <a:cs typeface="Arial" pitchFamily="34" charset="0"/>
              </a:rPr>
              <a:pPr/>
              <a:t>2/18/2009 7:03 PM</a:t>
            </a:fld>
            <a:endParaRPr lang="en-US" smtClean="0">
              <a:solidFill>
                <a:schemeClr val="tx1"/>
              </a:solidFill>
              <a:latin typeface="Times New Roman" pitchFamily="18" charset="0"/>
              <a:cs typeface="Arial" pitchFamily="34" charset="0"/>
            </a:endParaRPr>
          </a:p>
        </p:txBody>
      </p:sp>
      <p:sp>
        <p:nvSpPr>
          <p:cNvPr id="54277" name="Shape 4"/>
          <p:cNvSpPr>
            <a:spLocks noGrp="1"/>
          </p:cNvSpPr>
          <p:nvPr>
            <p:ph type="ftr" sz="quarter" idx="4"/>
          </p:nvPr>
        </p:nvSpPr>
        <p:spPr>
          <a:noFill/>
          <a:ln>
            <a:headEnd/>
            <a:tailEnd/>
          </a:ln>
        </p:spPr>
        <p:txBody>
          <a:bodyPr numCol="1" anchorCtr="0">
            <a:prstTxWarp prst="textNoShape">
              <a:avLst/>
            </a:prstTxWarp>
          </a:bodyPr>
          <a:lstStyle/>
          <a:p>
            <a:r>
              <a:rPr lang="en-US"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cs typeface="Arial" pitchFamily="34" charset="0"/>
              </a:rPr>
            </a:br>
            <a:r>
              <a:rPr lang="en-US" smtClean="0">
                <a:solidFill>
                  <a:schemeClr val="tx1"/>
                </a:solidFill>
                <a:cs typeface="Arial" pitchFamily="34" charset="0"/>
              </a:rPr>
              <a:t>MICROSOFT MAKES NO WARRANTIES, EXPRESS, IMPLIED OR STATUTORY, AS TO THE INFORMATION IN THIS PRESENTATION.</a:t>
            </a:r>
          </a:p>
        </p:txBody>
      </p:sp>
      <p:sp>
        <p:nvSpPr>
          <p:cNvPr id="54278" name="Shape 5"/>
          <p:cNvSpPr>
            <a:spLocks noGrp="1"/>
          </p:cNvSpPr>
          <p:nvPr>
            <p:ph type="sldNum" sz="quarter" idx="5"/>
          </p:nvPr>
        </p:nvSpPr>
        <p:spPr>
          <a:noFill/>
          <a:ln>
            <a:headEnd/>
            <a:tailEnd/>
          </a:ln>
        </p:spPr>
        <p:txBody>
          <a:bodyPr numCol="1" anchorCtr="0">
            <a:prstTxWarp prst="textNoShape">
              <a:avLst/>
            </a:prstTxWarp>
          </a:bodyPr>
          <a:lstStyle/>
          <a:p>
            <a:fld id="{4DF4930C-91DF-4768-BD3F-5D09EACFBC49}" type="slidenum">
              <a:rPr lang="en-US" smtClean="0">
                <a:solidFill>
                  <a:schemeClr val="tx1"/>
                </a:solidFill>
                <a:latin typeface="Times New Roman" pitchFamily="18" charset="0"/>
                <a:cs typeface="Arial" pitchFamily="34" charset="0"/>
              </a:rPr>
              <a:pPr/>
              <a:t>44</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F57CFE6-B6C2-4E49-8DD7-233928A7FDE2}" type="datetime8">
              <a:rPr lang="en-US" smtClean="0"/>
              <a:pPr fontAlgn="base">
                <a:spcBef>
                  <a:spcPct val="0"/>
                </a:spcBef>
                <a:spcAft>
                  <a:spcPct val="0"/>
                </a:spcAft>
                <a:defRPr/>
              </a:pPr>
              <a:t>2/18/2009 7:03 PM</a:t>
            </a:fld>
            <a:endParaRPr lang="en-US" smtClean="0"/>
          </a:p>
        </p:txBody>
      </p:sp>
      <p:sp>
        <p:nvSpPr>
          <p:cNvPr id="137219"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7975A-ED4F-465F-8F18-BA42E881C075}" type="slidenum">
              <a:rPr lang="en-US" smtClean="0"/>
              <a:pPr fontAlgn="base">
                <a:spcBef>
                  <a:spcPct val="0"/>
                </a:spcBef>
                <a:spcAft>
                  <a:spcPct val="0"/>
                </a:spcAft>
                <a:defRPr/>
              </a:pPr>
              <a:t>4</a:t>
            </a:fld>
            <a:endParaRPr lang="en-US" smtClean="0"/>
          </a:p>
        </p:txBody>
      </p:sp>
      <p:sp>
        <p:nvSpPr>
          <p:cNvPr id="137220"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25957" name="Rectangle 40963"/>
          <p:cNvSpPr>
            <a:spLocks noGrp="1" noRot="1" noChangeAspect="1" noChangeArrowheads="1" noTextEdit="1"/>
          </p:cNvSpPr>
          <p:nvPr>
            <p:ph type="sldImg"/>
          </p:nvPr>
        </p:nvSpPr>
        <p:spPr bwMode="auto">
          <a:noFill/>
          <a:ln w="9525">
            <a:noFill/>
          </a:ln>
        </p:spPr>
      </p:sp>
      <p:sp>
        <p:nvSpPr>
          <p:cNvPr id="125958" name="Rectangle 846850"/>
          <p:cNvSpPr>
            <a:spLocks noGrp="1" noChangeArrowheads="1"/>
          </p:cNvSpPr>
          <p:nvPr>
            <p:ph type="body" idx="1"/>
          </p:nvPr>
        </p:nvSpPr>
        <p:spPr bwMode="auto">
          <a:noFill/>
        </p:spPr>
        <p:txBody>
          <a:bodyPr wrap="square" numCol="1" anchor="t" anchorCtr="0" compatLnSpc="1">
            <a:prstTxWarp prst="textNoShape">
              <a:avLst/>
            </a:prstTxWarp>
          </a:bodyPr>
          <a:lstStyle/>
          <a:p>
            <a:pPr marL="227013" indent="-227013"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4512"/>
          <p:cNvSpPr>
            <a:spLocks noGrp="1" noRot="1" noChangeAspect="1" noTextEdit="1"/>
          </p:cNvSpPr>
          <p:nvPr>
            <p:ph type="sldImg"/>
          </p:nvPr>
        </p:nvSpPr>
        <p:spPr>
          <a:noFill/>
          <a:ln w="9525">
            <a:noFill/>
          </a:ln>
        </p:spPr>
      </p:sp>
      <p:sp>
        <p:nvSpPr>
          <p:cNvPr id="54275" name="Rectangle 64513"/>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smtClean="0"/>
          </a:p>
        </p:txBody>
      </p:sp>
      <p:sp>
        <p:nvSpPr>
          <p:cNvPr id="54276" name="Shape 3"/>
          <p:cNvSpPr>
            <a:spLocks noGrp="1"/>
          </p:cNvSpPr>
          <p:nvPr>
            <p:ph type="dt" sz="quarter" idx="1"/>
          </p:nvPr>
        </p:nvSpPr>
        <p:spPr>
          <a:noFill/>
          <a:ln>
            <a:headEnd/>
            <a:tailEnd/>
          </a:ln>
        </p:spPr>
        <p:txBody>
          <a:bodyPr numCol="1" anchorCtr="0">
            <a:prstTxWarp prst="textNoShape">
              <a:avLst/>
            </a:prstTxWarp>
          </a:bodyPr>
          <a:lstStyle/>
          <a:p>
            <a:fld id="{9614ED3B-07E2-489D-A476-A4721C699BFA}" type="datetime8">
              <a:rPr lang="en-US" smtClean="0">
                <a:solidFill>
                  <a:schemeClr val="tx1"/>
                </a:solidFill>
                <a:latin typeface="Times New Roman" pitchFamily="18" charset="0"/>
                <a:cs typeface="Arial" pitchFamily="34" charset="0"/>
              </a:rPr>
              <a:pPr/>
              <a:t>2/18/2009 7:03 PM</a:t>
            </a:fld>
            <a:endParaRPr lang="en-US" smtClean="0">
              <a:solidFill>
                <a:schemeClr val="tx1"/>
              </a:solidFill>
              <a:latin typeface="Times New Roman" pitchFamily="18" charset="0"/>
              <a:cs typeface="Arial" pitchFamily="34" charset="0"/>
            </a:endParaRPr>
          </a:p>
        </p:txBody>
      </p:sp>
      <p:sp>
        <p:nvSpPr>
          <p:cNvPr id="54277" name="Shape 4"/>
          <p:cNvSpPr>
            <a:spLocks noGrp="1"/>
          </p:cNvSpPr>
          <p:nvPr>
            <p:ph type="ftr" sz="quarter" idx="4"/>
          </p:nvPr>
        </p:nvSpPr>
        <p:spPr>
          <a:noFill/>
          <a:ln>
            <a:headEnd/>
            <a:tailEnd/>
          </a:ln>
        </p:spPr>
        <p:txBody>
          <a:bodyPr numCol="1" anchorCtr="0">
            <a:prstTxWarp prst="textNoShape">
              <a:avLst/>
            </a:prstTxWarp>
          </a:bodyPr>
          <a:lstStyle/>
          <a:p>
            <a:r>
              <a:rPr lang="en-US"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cs typeface="Arial" pitchFamily="34" charset="0"/>
              </a:rPr>
            </a:br>
            <a:r>
              <a:rPr lang="en-US" smtClean="0">
                <a:solidFill>
                  <a:schemeClr val="tx1"/>
                </a:solidFill>
                <a:cs typeface="Arial" pitchFamily="34" charset="0"/>
              </a:rPr>
              <a:t>MICROSOFT MAKES NO WARRANTIES, EXPRESS, IMPLIED OR STATUTORY, AS TO THE INFORMATION IN THIS PRESENTATION.</a:t>
            </a:r>
          </a:p>
        </p:txBody>
      </p:sp>
      <p:sp>
        <p:nvSpPr>
          <p:cNvPr id="54278" name="Shape 5"/>
          <p:cNvSpPr>
            <a:spLocks noGrp="1"/>
          </p:cNvSpPr>
          <p:nvPr>
            <p:ph type="sldNum" sz="quarter" idx="5"/>
          </p:nvPr>
        </p:nvSpPr>
        <p:spPr>
          <a:noFill/>
          <a:ln>
            <a:headEnd/>
            <a:tailEnd/>
          </a:ln>
        </p:spPr>
        <p:txBody>
          <a:bodyPr numCol="1" anchorCtr="0">
            <a:prstTxWarp prst="textNoShape">
              <a:avLst/>
            </a:prstTxWarp>
          </a:bodyPr>
          <a:lstStyle/>
          <a:p>
            <a:fld id="{4DF4930C-91DF-4768-BD3F-5D09EACFBC49}" type="slidenum">
              <a:rPr lang="en-US" smtClean="0">
                <a:solidFill>
                  <a:schemeClr val="tx1"/>
                </a:solidFill>
                <a:latin typeface="Times New Roman" pitchFamily="18" charset="0"/>
                <a:cs typeface="Arial" pitchFamily="34" charset="0"/>
              </a:rPr>
              <a:pPr/>
              <a:t>45</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Demand Start</a:t>
            </a:r>
            <a:r>
              <a:rPr lang="en-US" dirty="0" smtClean="0"/>
              <a:t> is done manually (via</a:t>
            </a:r>
            <a:r>
              <a:rPr lang="en-US" baseline="0" dirty="0" smtClean="0"/>
              <a:t> MMC Service Snap-In or SC.EXE) or by calling the </a:t>
            </a:r>
            <a:r>
              <a:rPr lang="en-US" baseline="0" dirty="0" err="1" smtClean="0"/>
              <a:t>StartService</a:t>
            </a:r>
            <a:r>
              <a:rPr lang="en-US" baseline="0" dirty="0" smtClean="0"/>
              <a:t>() API.</a:t>
            </a:r>
            <a:endParaRPr lang="en-US" dirty="0"/>
          </a:p>
        </p:txBody>
      </p:sp>
      <p:sp>
        <p:nvSpPr>
          <p:cNvPr id="4" name="Slide Number Placeholder 3"/>
          <p:cNvSpPr>
            <a:spLocks noGrp="1"/>
          </p:cNvSpPr>
          <p:nvPr>
            <p:ph type="sldNum" sz="quarter" idx="10"/>
          </p:nvPr>
        </p:nvSpPr>
        <p:spPr/>
        <p:txBody>
          <a:bodyPr/>
          <a:lstStyle/>
          <a:p>
            <a:fld id="{D01D6FF0-6D33-4C48-BC8D-3925D0056D78}"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7"/>
          <p:cNvSpPr>
            <a:spLocks noGrp="1" noChangeArrowheads="1"/>
          </p:cNvSpPr>
          <p:nvPr>
            <p:ph type="sldNum" sz="quarter" idx="5"/>
          </p:nvPr>
        </p:nvSpPr>
        <p:spPr>
          <a:noFill/>
        </p:spPr>
        <p:txBody>
          <a:bodyPr/>
          <a:lstStyle/>
          <a:p>
            <a:fld id="{A458483D-BCA8-4B7B-9970-75BF6B11AA5C}" type="slidenum">
              <a:rPr lang="en-US" smtClean="0"/>
              <a:pPr/>
              <a:t>53</a:t>
            </a:fld>
            <a:endParaRPr lang="en-US" smtClean="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D403D9-A97C-4E50-9449-9C946944019D}" type="datetime8">
              <a:rPr lang="en-US" smtClean="0"/>
              <a:pPr fontAlgn="base">
                <a:spcBef>
                  <a:spcPct val="0"/>
                </a:spcBef>
                <a:spcAft>
                  <a:spcPct val="0"/>
                </a:spcAft>
                <a:defRPr/>
              </a:pPr>
              <a:t>2/18/2009 7:39 PM</a:t>
            </a:fld>
            <a:endParaRPr lang="en-US" smtClean="0"/>
          </a:p>
        </p:txBody>
      </p:sp>
      <p:sp>
        <p:nvSpPr>
          <p:cNvPr id="1617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61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8FD429-D3C4-4C48-B1DA-DCCC9C682960}"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4032"/>
          <p:cNvSpPr>
            <a:spLocks noGrp="1" noRot="1" noChangeAspect="1" noTextEdit="1"/>
          </p:cNvSpPr>
          <p:nvPr>
            <p:ph type="sldImg"/>
          </p:nvPr>
        </p:nvSpPr>
        <p:spPr bwMode="auto">
          <a:noFill/>
          <a:ln w="9525">
            <a:noFill/>
          </a:ln>
        </p:spPr>
      </p:sp>
      <p:sp>
        <p:nvSpPr>
          <p:cNvPr id="150531" name="Rectangle 4403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UAC Patching:  http://msdn2.microsoft.com/en-us/library/aa372388(VS.85).aspx</a:t>
            </a:r>
          </a:p>
        </p:txBody>
      </p:sp>
      <p:sp>
        <p:nvSpPr>
          <p:cNvPr id="162820" name="Shape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41ACD33-3EAD-4B79-9C52-4E7B7B22DF73}" type="datetime8">
              <a:rPr lang="en-US" smtClean="0"/>
              <a:pPr fontAlgn="base">
                <a:spcBef>
                  <a:spcPct val="0"/>
                </a:spcBef>
                <a:spcAft>
                  <a:spcPct val="0"/>
                </a:spcAft>
                <a:defRPr/>
              </a:pPr>
              <a:t>2/18/2009 7:03 PM</a:t>
            </a:fld>
            <a:endParaRPr lang="en-US" smtClean="0"/>
          </a:p>
        </p:txBody>
      </p:sp>
      <p:sp>
        <p:nvSpPr>
          <p:cNvPr id="162821" name="Shape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62822" name="Shape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F98B8-1734-408E-A7F0-4768F98F75FC}"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220965-6554-472F-B711-DBEBE190C1E4}" type="datetime8">
              <a:rPr lang="en-US" smtClean="0"/>
              <a:pPr fontAlgn="base">
                <a:spcBef>
                  <a:spcPct val="0"/>
                </a:spcBef>
                <a:spcAft>
                  <a:spcPct val="0"/>
                </a:spcAft>
                <a:defRPr/>
              </a:pPr>
              <a:t>2/18/2009 7:03 PM</a:t>
            </a:fld>
            <a:endParaRPr lang="en-US" smtClean="0"/>
          </a:p>
        </p:txBody>
      </p:sp>
      <p:sp>
        <p:nvSpPr>
          <p:cNvPr id="16384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6384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1AC1C7-3071-4608-8B66-C41198D6B72D}"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hape 4"/>
          <p:cNvSpPr>
            <a:spLocks noGrp="1" noChangeArrowheads="1"/>
          </p:cNvSpPr>
          <p:nvPr>
            <p:ph type="sldNum" sz="quarter" idx="5"/>
          </p:nvPr>
        </p:nvSpPr>
        <p:spPr>
          <a:noFill/>
          <a:ln>
            <a:headEnd/>
            <a:tailEnd/>
          </a:ln>
        </p:spPr>
        <p:txBody>
          <a:bodyPr/>
          <a:lstStyle/>
          <a:p>
            <a:fld id="{85F4039B-DAB8-460B-A595-61FEB340F425}" type="slidenum">
              <a:rPr lang="en-US" smtClean="0"/>
              <a:pPr/>
              <a:t>5</a:t>
            </a:fld>
            <a:endParaRPr lang="en-US" smtClean="0"/>
          </a:p>
        </p:txBody>
      </p:sp>
      <p:sp>
        <p:nvSpPr>
          <p:cNvPr id="43012"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43013" name="Rectangle 41987"/>
          <p:cNvSpPr>
            <a:spLocks noGrp="1" noRot="1" noChangeAspect="1" noChangeArrowheads="1" noTextEdit="1"/>
          </p:cNvSpPr>
          <p:nvPr>
            <p:ph type="sldImg"/>
          </p:nvPr>
        </p:nvSpPr>
        <p:spPr>
          <a:ln>
            <a:noFill/>
          </a:ln>
        </p:spPr>
      </p:sp>
      <p:sp>
        <p:nvSpPr>
          <p:cNvPr id="43014" name="Rectangle 848898"/>
          <p:cNvSpPr>
            <a:spLocks noGrp="1" noChangeArrowheads="1"/>
          </p:cNvSpPr>
          <p:nvPr>
            <p:ph type="body" idx="1"/>
          </p:nvPr>
        </p:nvSpPr>
        <p:spPr>
          <a:noFill/>
          <a:ln/>
        </p:spPr>
        <p:txBody>
          <a:bodyPr/>
          <a:lstStyle/>
          <a:p>
            <a:pPr marL="228587" indent="-228587"/>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95DF78-961A-4E49-AFDB-EF4B6153EF40}" type="datetime8">
              <a:rPr lang="en-US" smtClean="0"/>
              <a:pPr fontAlgn="base">
                <a:spcBef>
                  <a:spcPct val="0"/>
                </a:spcBef>
                <a:spcAft>
                  <a:spcPct val="0"/>
                </a:spcAft>
                <a:defRPr/>
              </a:pPr>
              <a:t>2/18/2009 7:03 PM</a:t>
            </a:fld>
            <a:endParaRPr lang="en-US" smtClean="0"/>
          </a:p>
        </p:txBody>
      </p:sp>
      <p:sp>
        <p:nvSpPr>
          <p:cNvPr id="16486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64870"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28ED3-360C-4E8A-B23D-5611EA41C864}"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5056"/>
          <p:cNvSpPr>
            <a:spLocks noGrp="1" noRot="1" noChangeAspect="1" noTextEdit="1"/>
          </p:cNvSpPr>
          <p:nvPr>
            <p:ph type="sldImg"/>
          </p:nvPr>
        </p:nvSpPr>
        <p:spPr bwMode="auto">
          <a:noFill/>
          <a:ln w="9525">
            <a:noFill/>
          </a:ln>
        </p:spPr>
      </p:sp>
      <p:sp>
        <p:nvSpPr>
          <p:cNvPr id="153603" name="Rectangle 45057"/>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hape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CC00281-0C36-4395-B601-48643AC47484}" type="datetime8">
              <a:rPr lang="en-US" smtClean="0"/>
              <a:pPr fontAlgn="base">
                <a:spcBef>
                  <a:spcPct val="0"/>
                </a:spcBef>
                <a:spcAft>
                  <a:spcPct val="0"/>
                </a:spcAft>
                <a:defRPr/>
              </a:pPr>
              <a:t>2/18/2009 7:42 PM</a:t>
            </a:fld>
            <a:endParaRPr lang="en-US" smtClean="0"/>
          </a:p>
        </p:txBody>
      </p:sp>
      <p:sp>
        <p:nvSpPr>
          <p:cNvPr id="165893" name="Shape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65894" name="Shape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48F439-7B77-4DBA-8FE3-2275F0BDD159}"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7"/>
          <p:cNvSpPr>
            <a:spLocks noGrp="1" noChangeArrowheads="1"/>
          </p:cNvSpPr>
          <p:nvPr>
            <p:ph type="sldNum" sz="quarter" idx="5"/>
          </p:nvPr>
        </p:nvSpPr>
        <p:spPr>
          <a:noFill/>
        </p:spPr>
        <p:txBody>
          <a:bodyPr/>
          <a:lstStyle/>
          <a:p>
            <a:fld id="{A458483D-BCA8-4B7B-9970-75BF6B11AA5C}" type="slidenum">
              <a:rPr lang="en-US" smtClean="0"/>
              <a:pPr/>
              <a:t>59</a:t>
            </a:fld>
            <a:endParaRPr lang="en-US" smtClean="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a:t>
            </a:r>
            <a:r>
              <a:rPr lang="en-US" baseline="0" dirty="0" smtClean="0"/>
              <a:t> version incompatibility </a:t>
            </a:r>
            <a:r>
              <a:rPr lang="en-US" dirty="0" smtClean="0"/>
              <a:t>remains the</a:t>
            </a:r>
            <a:r>
              <a:rPr lang="en-US" baseline="0" dirty="0" smtClean="0"/>
              <a:t> largest bucket of failure for </a:t>
            </a:r>
            <a:endParaRPr lang="en-US" dirty="0" smtClean="0"/>
          </a:p>
          <a:p>
            <a:r>
              <a:rPr lang="en-US" dirty="0" smtClean="0"/>
              <a:t>Version check is easy to get around, it is just a way to ensure incompatibility and a bad user experience!</a:t>
            </a:r>
            <a:r>
              <a:rPr lang="en-US" baseline="0" dirty="0" smtClean="0"/>
              <a:t> Avoid it</a:t>
            </a:r>
          </a:p>
          <a:p>
            <a:r>
              <a:rPr lang="en-US" baseline="0" dirty="0" smtClean="0"/>
              <a:t>If you must, check the OS version as &gt;= so that you can work on future releases of the OS</a:t>
            </a:r>
          </a:p>
          <a:p>
            <a:r>
              <a:rPr lang="en-US" baseline="0" dirty="0" smtClean="0"/>
              <a:t>Allow apps to execute after version check</a:t>
            </a:r>
          </a:p>
          <a:p>
            <a:r>
              <a:rPr lang="en-US" baseline="0" dirty="0" smtClean="0"/>
              <a:t>A very few set of apps need to run this since </a:t>
            </a:r>
          </a:p>
          <a:p>
            <a:r>
              <a:rPr lang="en-US" baseline="0" dirty="0" smtClean="0"/>
              <a:t>Windows 7 version 6.1 – the reason for this is for compatibility, so that apps from Vista continue to work on Win 7</a:t>
            </a:r>
            <a:endParaRPr lang="en-US" dirty="0"/>
          </a:p>
        </p:txBody>
      </p:sp>
      <p:sp>
        <p:nvSpPr>
          <p:cNvPr id="4" name="Slide Number Placeholder 3"/>
          <p:cNvSpPr>
            <a:spLocks noGrp="1"/>
          </p:cNvSpPr>
          <p:nvPr>
            <p:ph type="sldNum" sz="quarter" idx="10"/>
          </p:nvPr>
        </p:nvSpPr>
        <p:spPr/>
        <p:txBody>
          <a:bodyPr/>
          <a:lstStyle/>
          <a:p>
            <a:fld id="{744713EB-FC9A-4BFB-85E5-4DD1D8B59358}" type="slidenum">
              <a:rPr lang="en-US" smtClean="0"/>
              <a:pPr/>
              <a:t>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E8AE7A8-4F19-4E92-AD49-BC3DCD60DA58}" type="datetime8">
              <a:rPr lang="en-US" smtClean="0"/>
              <a:pPr fontAlgn="base">
                <a:spcBef>
                  <a:spcPct val="0"/>
                </a:spcBef>
                <a:spcAft>
                  <a:spcPct val="0"/>
                </a:spcAft>
                <a:defRPr/>
              </a:pPr>
              <a:t>2/18/2009 7:03 PM</a:t>
            </a:fld>
            <a:endParaRPr lang="en-US" smtClean="0"/>
          </a:p>
        </p:txBody>
      </p:sp>
      <p:sp>
        <p:nvSpPr>
          <p:cNvPr id="17510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75110"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DB9BDD-D0A0-4A01-9643-A30A6BF4C6DC}"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97B17F6-E0F3-49EC-9D6F-F7AF7C452168}" type="datetime8">
              <a:rPr lang="en-US" smtClean="0"/>
              <a:pPr fontAlgn="base">
                <a:spcBef>
                  <a:spcPct val="0"/>
                </a:spcBef>
                <a:spcAft>
                  <a:spcPct val="0"/>
                </a:spcAft>
                <a:defRPr/>
              </a:pPr>
              <a:t>2/18/2009 7:03 PM</a:t>
            </a:fld>
            <a:endParaRPr lang="en-US" smtClean="0"/>
          </a:p>
        </p:txBody>
      </p:sp>
      <p:sp>
        <p:nvSpPr>
          <p:cNvPr id="176131"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5E96A-0D15-4FBD-A993-0272DEB048C0}" type="slidenum">
              <a:rPr lang="en-US" smtClean="0"/>
              <a:pPr fontAlgn="base">
                <a:spcBef>
                  <a:spcPct val="0"/>
                </a:spcBef>
                <a:spcAft>
                  <a:spcPct val="0"/>
                </a:spcAft>
                <a:defRPr/>
              </a:pPr>
              <a:t>63</a:t>
            </a:fld>
            <a:endParaRPr lang="en-US" smtClean="0"/>
          </a:p>
        </p:txBody>
      </p:sp>
      <p:sp>
        <p:nvSpPr>
          <p:cNvPr id="162820" name="Rectangle 203778"/>
          <p:cNvSpPr>
            <a:spLocks noGrp="1" noRot="1" noChangeAspect="1" noChangeArrowheads="1" noTextEdit="1"/>
          </p:cNvSpPr>
          <p:nvPr>
            <p:ph type="sldImg"/>
          </p:nvPr>
        </p:nvSpPr>
        <p:spPr bwMode="auto">
          <a:xfrm>
            <a:off x="1500188" y="266700"/>
            <a:ext cx="4202112" cy="3152775"/>
          </a:xfrm>
          <a:noFill/>
          <a:ln cap="flat">
            <a:solidFill>
              <a:srgbClr val="000000"/>
            </a:solidFill>
            <a:miter lim="800000"/>
            <a:headEnd type="none" w="med" len="med"/>
            <a:tailEnd type="none" w="med" len="med"/>
          </a:ln>
        </p:spPr>
      </p:sp>
      <p:sp>
        <p:nvSpPr>
          <p:cNvPr id="162821" name="Rectangle 208898"/>
          <p:cNvSpPr>
            <a:spLocks noGrp="1" noChangeArrowheads="1"/>
          </p:cNvSpPr>
          <p:nvPr>
            <p:ph type="body" idx="1"/>
          </p:nvPr>
        </p:nvSpPr>
        <p:spPr bwMode="auto">
          <a:noFill/>
        </p:spPr>
        <p:txBody>
          <a:bodyPr wrap="square" lIns="91415" tIns="45709" rIns="91415" bIns="45709" numCol="1" anchor="t" anchorCtr="0" compatLnSpc="1">
            <a:prstTxWarp prst="textNoShape">
              <a:avLst/>
            </a:prstTxWarp>
          </a:bodyPr>
          <a:lstStyle/>
          <a:p>
            <a:pPr eaLnBrk="1" hangingPunct="1">
              <a:spcBef>
                <a:spcPct val="0"/>
              </a:spcBef>
            </a:pPr>
            <a:r>
              <a:rPr lang="en-US" smtClean="0">
                <a:latin typeface="Times New Roman" pitchFamily="18" charset="0"/>
              </a:rPr>
              <a:t>The My Documents location and structure has changed in Windows Vista/WS08 to provide a better user experience. The user data is now stored in \users\%username%\ folder structure. Pictures, Music, Documents, Desktop, and Favorites are all new folders directly under this structure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3253A41-2B82-4E59-BD55-1F1370E8F8EA}" type="datetime8">
              <a:rPr lang="en-US" smtClean="0"/>
              <a:pPr fontAlgn="base">
                <a:spcBef>
                  <a:spcPct val="0"/>
                </a:spcBef>
                <a:spcAft>
                  <a:spcPct val="0"/>
                </a:spcAft>
                <a:defRPr/>
              </a:pPr>
              <a:t>2/18/2009 7:03 PM</a:t>
            </a:fld>
            <a:endParaRPr lang="en-US" smtClean="0"/>
          </a:p>
        </p:txBody>
      </p:sp>
      <p:sp>
        <p:nvSpPr>
          <p:cNvPr id="177155"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CE220-C310-4180-A5B9-660D91DACD16}" type="slidenum">
              <a:rPr lang="en-US" smtClean="0"/>
              <a:pPr fontAlgn="base">
                <a:spcBef>
                  <a:spcPct val="0"/>
                </a:spcBef>
                <a:spcAft>
                  <a:spcPct val="0"/>
                </a:spcAft>
                <a:defRPr/>
              </a:pPr>
              <a:t>64</a:t>
            </a:fld>
            <a:endParaRPr lang="en-US" smtClean="0"/>
          </a:p>
        </p:txBody>
      </p:sp>
      <p:sp>
        <p:nvSpPr>
          <p:cNvPr id="177156"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63845" name="Rectangle 55299"/>
          <p:cNvSpPr>
            <a:spLocks noGrp="1" noRot="1" noChangeAspect="1" noChangeArrowheads="1" noTextEdit="1"/>
          </p:cNvSpPr>
          <p:nvPr>
            <p:ph type="sldImg"/>
          </p:nvPr>
        </p:nvSpPr>
        <p:spPr bwMode="auto">
          <a:noFill/>
          <a:ln w="9525">
            <a:noFill/>
          </a:ln>
        </p:spPr>
      </p:sp>
      <p:sp>
        <p:nvSpPr>
          <p:cNvPr id="163846" name="Rectangle 82432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Windows 7 introduces a new folder like experience</a:t>
            </a:r>
            <a:r>
              <a:rPr lang="en-US" baseline="0" dirty="0" smtClean="0"/>
              <a:t> called libraries</a:t>
            </a:r>
          </a:p>
          <a:p>
            <a:r>
              <a:rPr lang="en-US" baseline="0" dirty="0" smtClean="0"/>
              <a:t>Libraries can contain links to multiple folders and provide a consolidated view to the user, they are searchable like folders</a:t>
            </a:r>
          </a:p>
          <a:p>
            <a:r>
              <a:rPr lang="en-US" baseline="0" dirty="0" smtClean="0"/>
              <a:t>It will be the default save location in Windows 7.</a:t>
            </a:r>
          </a:p>
          <a:p>
            <a:r>
              <a:rPr lang="en-US" baseline="0" dirty="0" smtClean="0"/>
              <a:t>It is actually a file, so, path manipulation will not work.</a:t>
            </a:r>
          </a:p>
          <a:p>
            <a:r>
              <a:rPr lang="en-US" baseline="0" dirty="0" smtClean="0"/>
              <a:t>Apps can create their own libraries</a:t>
            </a:r>
            <a:endParaRPr lang="en-US" dirty="0"/>
          </a:p>
        </p:txBody>
      </p:sp>
      <p:sp>
        <p:nvSpPr>
          <p:cNvPr id="4" name="Slide Number Placeholder 3"/>
          <p:cNvSpPr>
            <a:spLocks noGrp="1"/>
          </p:cNvSpPr>
          <p:nvPr>
            <p:ph type="sldNum" sz="quarter" idx="10"/>
          </p:nvPr>
        </p:nvSpPr>
        <p:spPr/>
        <p:txBody>
          <a:bodyPr/>
          <a:lstStyle/>
          <a:p>
            <a:fld id="{744713EB-FC9A-4BFB-85E5-4DD1D8B59358}"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Box 47104"/>
          <p:cNvSpPr txBox="1">
            <a:spLocks noGrp="1" noChangeArrowheads="1"/>
          </p:cNvSpPr>
          <p:nvPr/>
        </p:nvSpPr>
        <p:spPr bwMode="auto">
          <a:xfrm>
            <a:off x="3884613" y="0"/>
            <a:ext cx="2971800" cy="457200"/>
          </a:xfrm>
          <a:prstGeom prst="rect">
            <a:avLst/>
          </a:prstGeom>
          <a:noFill/>
          <a:ln w="9525" algn="ctr">
            <a:noFill/>
            <a:miter lim="800000"/>
            <a:headEnd/>
            <a:tailEnd/>
          </a:ln>
        </p:spPr>
        <p:txBody>
          <a:bodyPr lIns="91435" tIns="45718" rIns="91435" bIns="45718"/>
          <a:lstStyle/>
          <a:p>
            <a:pPr algn="r"/>
            <a:fld id="{71CC4F15-77DD-4AA2-9BBE-D7C05E79BDB5}" type="datetime8">
              <a:rPr lang="en-US" sz="1200">
                <a:latin typeface="Times New Roman" pitchFamily="18" charset="0"/>
              </a:rPr>
              <a:pPr algn="r"/>
              <a:t>2/18/2009 7:03 PM</a:t>
            </a:fld>
            <a:endParaRPr lang="en-US" sz="1200">
              <a:latin typeface="Times New Roman" pitchFamily="18" charset="0"/>
            </a:endParaRPr>
          </a:p>
        </p:txBody>
      </p:sp>
      <p:sp>
        <p:nvSpPr>
          <p:cNvPr id="164867" name="TextBox 47105"/>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a:fld id="{0FACE0DA-3CEB-459A-9632-DFD9F80C6753}" type="slidenum">
              <a:rPr lang="en-US" sz="1200">
                <a:latin typeface="Times New Roman" pitchFamily="18" charset="0"/>
              </a:rPr>
              <a:pPr algn="r"/>
              <a:t>66</a:t>
            </a:fld>
            <a:endParaRPr lang="en-US" sz="1200">
              <a:latin typeface="Times New Roman" pitchFamily="18" charset="0"/>
            </a:endParaRPr>
          </a:p>
        </p:txBody>
      </p:sp>
      <p:sp>
        <p:nvSpPr>
          <p:cNvPr id="164868" name="TextBox 47106"/>
          <p:cNvSpPr txBox="1">
            <a:spLocks noGrp="1" noChangeArrowheads="1"/>
          </p:cNvSpPr>
          <p:nvPr/>
        </p:nvSpPr>
        <p:spPr bwMode="auto">
          <a:xfrm>
            <a:off x="0" y="8791575"/>
            <a:ext cx="5667375" cy="350838"/>
          </a:xfrm>
          <a:prstGeom prst="rect">
            <a:avLst/>
          </a:prstGeom>
          <a:noFill/>
          <a:ln w="9525" algn="ctr">
            <a:noFill/>
            <a:miter lim="800000"/>
            <a:headEnd/>
            <a:tailEnd/>
          </a:ln>
        </p:spPr>
        <p:txBody>
          <a:bodyPr lIns="91435" tIns="45718" rIns="91435" bIns="45718" anchor="b"/>
          <a:lstStyle/>
          <a:p>
            <a:pPr>
              <a:lnSpc>
                <a:spcPct val="85000"/>
              </a:lnSpc>
              <a:spcBef>
                <a:spcPct val="20000"/>
              </a:spcBef>
            </a:pPr>
            <a:r>
              <a:rPr lang="en-US" sz="700">
                <a:latin typeface="Segoe Semibold"/>
              </a:rPr>
              <a:t>© 2006 Microsoft Corporation. All rights reserved. Microsoft, Windows, Windows Vista and other product names are or may be registered trademarks and/or trademarks in the U.S. and/or other countries.</a:t>
            </a:r>
            <a:endParaRPr lang="en-US">
              <a:latin typeface="Calibri" pitchFamily="34" charset="0"/>
            </a:endParaRPr>
          </a:p>
          <a:p>
            <a:pPr>
              <a:lnSpc>
                <a:spcPct val="85000"/>
              </a:lnSpc>
              <a:spcBef>
                <a:spcPct val="20000"/>
              </a:spcBef>
            </a:pPr>
            <a:r>
              <a:rPr lang="en-US" sz="700">
                <a:latin typeface="Segoe Semibold"/>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latin typeface="Segoe Semibold"/>
              </a:rPr>
            </a:br>
            <a:r>
              <a:rPr lang="en-US" sz="700">
                <a:latin typeface="Segoe Semibold"/>
              </a:rPr>
              <a:t>MICROSOFT MAKES NO WARRANTIES, EXPRESS, IMPLIED OR STATUTORY, AS TO THE INFORMATION IN THIS PRESENTATION.</a:t>
            </a:r>
          </a:p>
        </p:txBody>
      </p:sp>
      <p:sp>
        <p:nvSpPr>
          <p:cNvPr id="164869" name="Rectangle 49155"/>
          <p:cNvSpPr>
            <a:spLocks noGrp="1" noRot="1" noChangeAspect="1" noTextEdit="1"/>
          </p:cNvSpPr>
          <p:nvPr>
            <p:ph type="sldImg"/>
          </p:nvPr>
        </p:nvSpPr>
        <p:spPr bwMode="auto">
          <a:xfrm>
            <a:off x="1144588" y="685800"/>
            <a:ext cx="4572000" cy="3429000"/>
          </a:xfrm>
          <a:noFill/>
          <a:ln w="9525">
            <a:noFill/>
          </a:ln>
        </p:spPr>
      </p:sp>
      <p:sp>
        <p:nvSpPr>
          <p:cNvPr id="164870" name="Rectangle 49156"/>
          <p:cNvSpPr>
            <a:spLocks noGrp="1" noChangeArrowheads="1"/>
          </p:cNvSpPr>
          <p:nvPr>
            <p:ph type="body" idx="1"/>
          </p:nvPr>
        </p:nvSpPr>
        <p:spPr bwMode="auto">
          <a:noFill/>
        </p:spPr>
        <p:txBody>
          <a:bodyPr wrap="square" lIns="91806" tIns="45903" rIns="91806" bIns="45903" numCol="1" anchor="t" anchorCtr="0" compatLnSpc="1">
            <a:prstTxWarp prst="textNoShape">
              <a:avLst/>
            </a:prstTxWarp>
          </a:bodyPr>
          <a:lstStyle/>
          <a:p>
            <a:pPr eaLnBrk="1" hangingPunct="1">
              <a:spcBef>
                <a:spcPct val="0"/>
              </a:spcBef>
            </a:pPr>
            <a:endParaRPr lang="en-US" smtClean="0"/>
          </a:p>
        </p:txBody>
      </p:sp>
      <p:sp>
        <p:nvSpPr>
          <p:cNvPr id="164871" name="Rectangle 47109"/>
          <p:cNvSpPr>
            <a:spLocks noChangeArrowheads="1"/>
          </p:cNvSpPr>
          <p:nvPr/>
        </p:nvSpPr>
        <p:spPr bwMode="auto">
          <a:xfrm>
            <a:off x="3884613" y="0"/>
            <a:ext cx="2971800" cy="457200"/>
          </a:xfrm>
          <a:prstGeom prst="rect">
            <a:avLst/>
          </a:prstGeom>
          <a:noFill/>
          <a:ln w="9525" algn="ctr">
            <a:noFill/>
            <a:miter lim="800000"/>
            <a:headEnd/>
            <a:tailEnd/>
          </a:ln>
        </p:spPr>
        <p:txBody>
          <a:bodyPr lIns="91806" tIns="45903" rIns="91806" bIns="45903"/>
          <a:lstStyle/>
          <a:p>
            <a:pPr algn="r" defTabSz="885825"/>
            <a:fld id="{4681757B-3F39-4388-8261-884312BF91C8}" type="datetime8">
              <a:rPr lang="en-US" sz="1200">
                <a:latin typeface="Times New Roman" pitchFamily="18" charset="0"/>
              </a:rPr>
              <a:pPr algn="r" defTabSz="885825"/>
              <a:t>2/18/2009 7:03 PM</a:t>
            </a:fld>
            <a:endParaRPr lang="en-US" sz="1200">
              <a:latin typeface="Times New Roman" pitchFamily="18" charset="0"/>
            </a:endParaRPr>
          </a:p>
        </p:txBody>
      </p:sp>
      <p:sp>
        <p:nvSpPr>
          <p:cNvPr id="164872" name="Rectangle 47110"/>
          <p:cNvSpPr>
            <a:spLocks noChangeArrowheads="1"/>
          </p:cNvSpPr>
          <p:nvPr/>
        </p:nvSpPr>
        <p:spPr bwMode="auto">
          <a:xfrm>
            <a:off x="5762625" y="8685213"/>
            <a:ext cx="1093788" cy="457200"/>
          </a:xfrm>
          <a:prstGeom prst="rect">
            <a:avLst/>
          </a:prstGeom>
          <a:noFill/>
          <a:ln w="9525" algn="ctr">
            <a:noFill/>
            <a:miter lim="800000"/>
            <a:headEnd/>
            <a:tailEnd/>
          </a:ln>
        </p:spPr>
        <p:txBody>
          <a:bodyPr lIns="91806" tIns="45903" rIns="91806" bIns="45903" anchor="b"/>
          <a:lstStyle/>
          <a:p>
            <a:pPr algn="r" defTabSz="885825"/>
            <a:fld id="{9AA2CF32-F870-4326-8C01-59DC61BC9CE7}" type="slidenum">
              <a:rPr lang="en-US" sz="1200">
                <a:latin typeface="Times New Roman" pitchFamily="18" charset="0"/>
              </a:rPr>
              <a:pPr algn="r" defTabSz="885825"/>
              <a:t>66</a:t>
            </a:fld>
            <a:endParaRPr lang="en-US" sz="1200">
              <a:latin typeface="Times New Roman" pitchFamily="18" charset="0"/>
            </a:endParaRPr>
          </a:p>
        </p:txBody>
      </p:sp>
      <p:sp>
        <p:nvSpPr>
          <p:cNvPr id="164873" name="Rectangle 47111"/>
          <p:cNvSpPr>
            <a:spLocks noChangeArrowheads="1"/>
          </p:cNvSpPr>
          <p:nvPr/>
        </p:nvSpPr>
        <p:spPr bwMode="auto">
          <a:xfrm>
            <a:off x="0" y="8685213"/>
            <a:ext cx="5675313" cy="457200"/>
          </a:xfrm>
          <a:prstGeom prst="rect">
            <a:avLst/>
          </a:prstGeom>
          <a:noFill/>
          <a:ln w="9525" algn="ctr">
            <a:noFill/>
            <a:miter lim="800000"/>
            <a:headEnd/>
            <a:tailEnd/>
          </a:ln>
        </p:spPr>
        <p:txBody>
          <a:bodyPr lIns="91806" tIns="45903" rIns="91806" bIns="45903" anchor="b"/>
          <a:lstStyle/>
          <a:p>
            <a:pPr defTabSz="885825"/>
            <a:r>
              <a:rPr lang="en-US" sz="800">
                <a:latin typeface="Calibri" pitchFamily="34" charset="0"/>
              </a:rPr>
              <a:t>© 2005 Microsoft Corporation. All rights reserved.</a:t>
            </a:r>
            <a:endParaRPr lang="en-US">
              <a:latin typeface="Calibri" pitchFamily="34" charset="0"/>
            </a:endParaRPr>
          </a:p>
          <a:p>
            <a:pPr defTabSz="885825" eaLnBrk="0" hangingPunct="0"/>
            <a:r>
              <a:rPr lang="en-US" sz="800">
                <a:latin typeface="Calibri" pitchFamily="34" charset="0"/>
              </a:rPr>
              <a:t>This presentation is for informational purposes only. Microsoft makes no warranties, express or implied, in this summary.</a:t>
            </a:r>
            <a:endParaRPr lang="en-US" sz="120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0176"/>
          <p:cNvSpPr>
            <a:spLocks noGrp="1" noRot="1" noChangeAspect="1" noTextEdit="1"/>
          </p:cNvSpPr>
          <p:nvPr>
            <p:ph type="sldImg"/>
          </p:nvPr>
        </p:nvSpPr>
        <p:spPr bwMode="auto">
          <a:noFill/>
          <a:ln w="9525">
            <a:noFill/>
          </a:ln>
        </p:spPr>
      </p:sp>
      <p:sp>
        <p:nvSpPr>
          <p:cNvPr id="165891" name="Shape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smtClean="0"/>
          </a:p>
        </p:txBody>
      </p:sp>
      <p:sp>
        <p:nvSpPr>
          <p:cNvPr id="179204" name="Shape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D1A8F1F-46BE-48ED-8759-07F9E121099F}" type="datetime8">
              <a:rPr lang="en-US" smtClean="0"/>
              <a:pPr fontAlgn="base">
                <a:spcBef>
                  <a:spcPct val="0"/>
                </a:spcBef>
                <a:spcAft>
                  <a:spcPct val="0"/>
                </a:spcAft>
                <a:defRPr/>
              </a:pPr>
              <a:t>2/18/2009 7:03 PM</a:t>
            </a:fld>
            <a:endParaRPr lang="en-US" smtClean="0"/>
          </a:p>
        </p:txBody>
      </p:sp>
      <p:sp>
        <p:nvSpPr>
          <p:cNvPr id="179205" name="Shape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79206" name="Shape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D79C9-76A4-4212-ACB7-B51D2BBBC9F6}"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hape 4"/>
          <p:cNvSpPr>
            <a:spLocks noGrp="1" noChangeArrowheads="1"/>
          </p:cNvSpPr>
          <p:nvPr>
            <p:ph type="sldNum" sz="quarter" idx="5"/>
          </p:nvPr>
        </p:nvSpPr>
        <p:spPr>
          <a:noFill/>
          <a:ln>
            <a:headEnd/>
            <a:tailEnd/>
          </a:ln>
        </p:spPr>
        <p:txBody>
          <a:bodyPr/>
          <a:lstStyle/>
          <a:p>
            <a:fld id="{1927FA28-8BDD-4B3A-9FE8-61B3FEB77197}" type="slidenum">
              <a:rPr lang="en-US" smtClean="0"/>
              <a:pPr/>
              <a:t>6</a:t>
            </a:fld>
            <a:endParaRPr lang="en-US" smtClean="0"/>
          </a:p>
        </p:txBody>
      </p:sp>
      <p:sp>
        <p:nvSpPr>
          <p:cNvPr id="44036"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44037" name="Rectangle 43011"/>
          <p:cNvSpPr>
            <a:spLocks noGrp="1" noRot="1" noChangeAspect="1" noChangeArrowheads="1" noTextEdit="1"/>
          </p:cNvSpPr>
          <p:nvPr>
            <p:ph type="sldImg"/>
          </p:nvPr>
        </p:nvSpPr>
        <p:spPr>
          <a:ln>
            <a:noFill/>
          </a:ln>
        </p:spPr>
      </p:sp>
      <p:sp>
        <p:nvSpPr>
          <p:cNvPr id="44038" name="Rectangle 850946"/>
          <p:cNvSpPr>
            <a:spLocks noGrp="1" noChangeArrowheads="1"/>
          </p:cNvSpPr>
          <p:nvPr>
            <p:ph type="body" idx="1"/>
          </p:nvPr>
        </p:nvSpPr>
        <p:spPr>
          <a:noFill/>
          <a:ln/>
        </p:spPr>
        <p:txBody>
          <a:bodyPr/>
          <a:lstStyle/>
          <a:p>
            <a:pPr marL="228587" indent="-228587"/>
            <a:endParaRPr lang="en-US" dirty="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235683-E768-4D3D-A18D-E000D930BF67}" type="datetime8">
              <a:rPr lang="en-US" smtClean="0"/>
              <a:pPr fontAlgn="base">
                <a:spcBef>
                  <a:spcPct val="0"/>
                </a:spcBef>
                <a:spcAft>
                  <a:spcPct val="0"/>
                </a:spcAft>
                <a:defRPr/>
              </a:pPr>
              <a:t>2/18/2009 7:52 PM</a:t>
            </a:fld>
            <a:endParaRPr lang="en-US" smtClean="0"/>
          </a:p>
        </p:txBody>
      </p:sp>
      <p:sp>
        <p:nvSpPr>
          <p:cNvPr id="18022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80230"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22B65-F2B1-4961-86EE-7FE20DAA555F}"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hape 44032"/>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F72735D-701F-4DE3-8588-087E117637A1}" type="datetime8">
              <a:rPr lang="en-US" smtClean="0"/>
              <a:pPr fontAlgn="base">
                <a:spcBef>
                  <a:spcPct val="0"/>
                </a:spcBef>
                <a:spcAft>
                  <a:spcPct val="0"/>
                </a:spcAft>
                <a:defRPr/>
              </a:pPr>
              <a:t>2/18/2009 7:03 PM</a:t>
            </a:fld>
            <a:endParaRPr lang="en-US" smtClean="0"/>
          </a:p>
        </p:txBody>
      </p:sp>
      <p:sp>
        <p:nvSpPr>
          <p:cNvPr id="182275" name="Shape 4403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C0062-38EB-44D7-A1A8-CF8FE9E3CD2E}" type="slidenum">
              <a:rPr lang="en-US" smtClean="0"/>
              <a:pPr fontAlgn="base">
                <a:spcBef>
                  <a:spcPct val="0"/>
                </a:spcBef>
                <a:spcAft>
                  <a:spcPct val="0"/>
                </a:spcAft>
                <a:defRPr/>
              </a:pPr>
              <a:t>69</a:t>
            </a:fld>
            <a:endParaRPr lang="en-US" smtClean="0"/>
          </a:p>
        </p:txBody>
      </p:sp>
      <p:sp>
        <p:nvSpPr>
          <p:cNvPr id="182276" name="Shape 44034"/>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67941" name="Rectangle 52227"/>
          <p:cNvSpPr>
            <a:spLocks noGrp="1" noRot="1" noChangeAspect="1" noTextEdit="1"/>
          </p:cNvSpPr>
          <p:nvPr>
            <p:ph type="sldImg"/>
          </p:nvPr>
        </p:nvSpPr>
        <p:spPr bwMode="auto">
          <a:xfrm>
            <a:off x="1144588" y="685800"/>
            <a:ext cx="4572000" cy="3429000"/>
          </a:xfrm>
          <a:noFill/>
          <a:ln w="9525">
            <a:noFill/>
          </a:ln>
        </p:spPr>
      </p:sp>
      <p:sp>
        <p:nvSpPr>
          <p:cNvPr id="167942" name="Rectangle 52228"/>
          <p:cNvSpPr>
            <a:spLocks noGrp="1" noChangeArrowheads="1"/>
          </p:cNvSpPr>
          <p:nvPr>
            <p:ph type="body" idx="1"/>
          </p:nvPr>
        </p:nvSpPr>
        <p:spPr bwMode="auto">
          <a:noFill/>
        </p:spPr>
        <p:txBody>
          <a:bodyPr wrap="square" lIns="91806" tIns="45903" rIns="91806" bIns="45903" numCol="1" anchor="t" anchorCtr="0" compatLnSpc="1">
            <a:prstTxWarp prst="textNoShape">
              <a:avLst/>
            </a:prstTxWarp>
          </a:bodyPr>
          <a:lstStyle/>
          <a:p>
            <a:pPr eaLnBrk="1" hangingPunct="1">
              <a:spcBef>
                <a:spcPct val="0"/>
              </a:spcBef>
            </a:pPr>
            <a:endParaRPr lang="en-US" smtClean="0"/>
          </a:p>
        </p:txBody>
      </p:sp>
      <p:sp>
        <p:nvSpPr>
          <p:cNvPr id="167943" name="Rectangle 44037"/>
          <p:cNvSpPr>
            <a:spLocks noChangeArrowheads="1"/>
          </p:cNvSpPr>
          <p:nvPr/>
        </p:nvSpPr>
        <p:spPr bwMode="auto">
          <a:xfrm>
            <a:off x="3884613" y="0"/>
            <a:ext cx="2971800" cy="457200"/>
          </a:xfrm>
          <a:prstGeom prst="rect">
            <a:avLst/>
          </a:prstGeom>
          <a:noFill/>
          <a:ln w="9525" algn="ctr">
            <a:noFill/>
            <a:miter lim="800000"/>
            <a:headEnd/>
            <a:tailEnd/>
          </a:ln>
        </p:spPr>
        <p:txBody>
          <a:bodyPr lIns="91806" tIns="45903" rIns="91806" bIns="45903"/>
          <a:lstStyle/>
          <a:p>
            <a:pPr algn="r" defTabSz="885825"/>
            <a:fld id="{D4E3FE6A-25FD-4D8B-A78B-BD63F31CEBCF}" type="datetime8">
              <a:rPr lang="en-US" sz="1200">
                <a:latin typeface="Times New Roman" pitchFamily="18" charset="0"/>
              </a:rPr>
              <a:pPr algn="r" defTabSz="885825"/>
              <a:t>2/18/2009 7:03 PM</a:t>
            </a:fld>
            <a:endParaRPr lang="en-US" sz="1200">
              <a:latin typeface="Times New Roman" pitchFamily="18" charset="0"/>
            </a:endParaRPr>
          </a:p>
        </p:txBody>
      </p:sp>
      <p:sp>
        <p:nvSpPr>
          <p:cNvPr id="167944" name="Rectangle 44038"/>
          <p:cNvSpPr>
            <a:spLocks noChangeArrowheads="1"/>
          </p:cNvSpPr>
          <p:nvPr/>
        </p:nvSpPr>
        <p:spPr bwMode="auto">
          <a:xfrm>
            <a:off x="5762625" y="8685213"/>
            <a:ext cx="1093788" cy="457200"/>
          </a:xfrm>
          <a:prstGeom prst="rect">
            <a:avLst/>
          </a:prstGeom>
          <a:noFill/>
          <a:ln w="9525" algn="ctr">
            <a:noFill/>
            <a:miter lim="800000"/>
            <a:headEnd/>
            <a:tailEnd/>
          </a:ln>
        </p:spPr>
        <p:txBody>
          <a:bodyPr lIns="91806" tIns="45903" rIns="91806" bIns="45903" anchor="b"/>
          <a:lstStyle/>
          <a:p>
            <a:pPr algn="r" defTabSz="885825"/>
            <a:fld id="{E0648A02-F928-4EFA-B10D-98189FAE64B6}" type="slidenum">
              <a:rPr lang="en-US" sz="1200">
                <a:latin typeface="Times New Roman" pitchFamily="18" charset="0"/>
              </a:rPr>
              <a:pPr algn="r" defTabSz="885825"/>
              <a:t>69</a:t>
            </a:fld>
            <a:endParaRPr lang="en-US" sz="1200">
              <a:latin typeface="Times New Roman" pitchFamily="18" charset="0"/>
            </a:endParaRPr>
          </a:p>
        </p:txBody>
      </p:sp>
      <p:sp>
        <p:nvSpPr>
          <p:cNvPr id="167945" name="Rectangle 44039"/>
          <p:cNvSpPr>
            <a:spLocks noChangeArrowheads="1"/>
          </p:cNvSpPr>
          <p:nvPr/>
        </p:nvSpPr>
        <p:spPr bwMode="auto">
          <a:xfrm>
            <a:off x="0" y="8685213"/>
            <a:ext cx="5675313" cy="457200"/>
          </a:xfrm>
          <a:prstGeom prst="rect">
            <a:avLst/>
          </a:prstGeom>
          <a:noFill/>
          <a:ln w="9525" algn="ctr">
            <a:noFill/>
            <a:miter lim="800000"/>
            <a:headEnd/>
            <a:tailEnd/>
          </a:ln>
        </p:spPr>
        <p:txBody>
          <a:bodyPr lIns="91806" tIns="45903" rIns="91806" bIns="45903" anchor="b"/>
          <a:lstStyle/>
          <a:p>
            <a:pPr defTabSz="885825"/>
            <a:r>
              <a:rPr lang="en-US" sz="800">
                <a:latin typeface="Calibri" pitchFamily="34" charset="0"/>
              </a:rPr>
              <a:t>© 2005 Microsoft Corporation. All rights reserved.</a:t>
            </a:r>
            <a:endParaRPr lang="en-US">
              <a:latin typeface="Calibri" pitchFamily="34" charset="0"/>
            </a:endParaRPr>
          </a:p>
          <a:p>
            <a:pPr defTabSz="885825" eaLnBrk="0" hangingPunct="0"/>
            <a:r>
              <a:rPr lang="en-US" sz="800">
                <a:latin typeface="Calibri" pitchFamily="34" charset="0"/>
              </a:rPr>
              <a:t>This presentation is for informational purposes only. Microsoft makes no warranties, express or implied, in this summary.</a:t>
            </a:r>
            <a:endParaRPr lang="en-US" sz="120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3248"/>
          <p:cNvSpPr>
            <a:spLocks noGrp="1" noRot="1" noChangeAspect="1" noTextEdit="1"/>
          </p:cNvSpPr>
          <p:nvPr>
            <p:ph type="sldImg"/>
          </p:nvPr>
        </p:nvSpPr>
        <p:spPr bwMode="auto">
          <a:noFill/>
          <a:ln w="9525">
            <a:noFill/>
          </a:ln>
        </p:spPr>
      </p:sp>
      <p:sp>
        <p:nvSpPr>
          <p:cNvPr id="168963" name="Rectangle 53249"/>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Compound TCP</a:t>
            </a:r>
          </a:p>
          <a:p>
            <a:pPr lvl="1" eaLnBrk="1" hangingPunct="1">
              <a:spcBef>
                <a:spcPct val="0"/>
              </a:spcBef>
            </a:pPr>
            <a:r>
              <a:rPr lang="en-US" smtClean="0"/>
              <a:t>Goal: prevent flooding of network by restricting data sent out</a:t>
            </a:r>
          </a:p>
          <a:p>
            <a:pPr lvl="1" eaLnBrk="1" hangingPunct="1">
              <a:spcBef>
                <a:spcPct val="0"/>
              </a:spcBef>
            </a:pPr>
            <a:r>
              <a:rPr lang="en-US" smtClean="0"/>
              <a:t>Old way, increase segments sent based on acknowledgements</a:t>
            </a:r>
          </a:p>
          <a:p>
            <a:pPr lvl="1" eaLnBrk="1" hangingPunct="1">
              <a:spcBef>
                <a:spcPct val="0"/>
              </a:spcBef>
            </a:pPr>
            <a:r>
              <a:rPr lang="en-US" smtClean="0"/>
              <a:t>Problem: could take lots of time to reach maximum throughput on high bandwidth (lots of potential segments), high latency (longer time to receive ack) networks (e.g. high bandwidth WAN)</a:t>
            </a:r>
          </a:p>
          <a:p>
            <a:pPr lvl="1" eaLnBrk="1" hangingPunct="1">
              <a:spcBef>
                <a:spcPct val="0"/>
              </a:spcBef>
            </a:pPr>
            <a:r>
              <a:rPr lang="en-US" smtClean="0"/>
              <a:t>Solution Compound TCP (CTCP)</a:t>
            </a:r>
          </a:p>
          <a:p>
            <a:pPr lvl="1" eaLnBrk="1" hangingPunct="1">
              <a:spcBef>
                <a:spcPct val="0"/>
              </a:spcBef>
            </a:pPr>
            <a:r>
              <a:rPr lang="en-US" smtClean="0"/>
              <a:t>More aggressive about size increase</a:t>
            </a:r>
          </a:p>
          <a:p>
            <a:pPr lvl="1" eaLnBrk="1" hangingPunct="1">
              <a:spcBef>
                <a:spcPct val="0"/>
              </a:spcBef>
            </a:pPr>
            <a:r>
              <a:rPr lang="en-US" smtClean="0"/>
              <a:t>Works hand in hand with Receive auto tuning below</a:t>
            </a:r>
          </a:p>
          <a:p>
            <a:pPr lvl="1" eaLnBrk="1" hangingPunct="1">
              <a:spcBef>
                <a:spcPct val="0"/>
              </a:spcBef>
            </a:pPr>
            <a:r>
              <a:rPr lang="en-US" smtClean="0"/>
              <a:t>monitoring delay variations and losses. </a:t>
            </a:r>
          </a:p>
          <a:p>
            <a:pPr lvl="1" eaLnBrk="1" hangingPunct="1">
              <a:spcBef>
                <a:spcPct val="0"/>
              </a:spcBef>
            </a:pPr>
            <a:r>
              <a:rPr lang="en-US" smtClean="0"/>
              <a:t>substantial performance gains for large bandwidth-delay product connections.</a:t>
            </a:r>
          </a:p>
          <a:p>
            <a:pPr lvl="1" eaLnBrk="1" hangingPunct="1">
              <a:spcBef>
                <a:spcPct val="0"/>
              </a:spcBef>
            </a:pPr>
            <a:r>
              <a:rPr lang="en-US" smtClean="0"/>
              <a:t>CTCP is enabled by default in computers running beta versions of Windows </a:t>
            </a:r>
          </a:p>
          <a:p>
            <a:pPr lvl="1" eaLnBrk="1" hangingPunct="1">
              <a:spcBef>
                <a:spcPct val="0"/>
              </a:spcBef>
            </a:pPr>
            <a:r>
              <a:rPr lang="en-US" smtClean="0"/>
              <a:t>Server 2008 and disabled by default in computers running Windows Vista. </a:t>
            </a:r>
          </a:p>
          <a:p>
            <a:pPr lvl="1" eaLnBrk="1" hangingPunct="1">
              <a:spcBef>
                <a:spcPct val="0"/>
              </a:spcBef>
            </a:pPr>
            <a:r>
              <a:rPr lang="en-US" smtClean="0"/>
              <a:t>You can enable CTCP with the netsh interface tcp set global </a:t>
            </a:r>
          </a:p>
          <a:p>
            <a:pPr lvl="1" eaLnBrk="1" hangingPunct="1">
              <a:spcBef>
                <a:spcPct val="0"/>
              </a:spcBef>
            </a:pPr>
            <a:r>
              <a:rPr lang="en-US" smtClean="0"/>
              <a:t>congestionprovider=ctcp command. </a:t>
            </a:r>
          </a:p>
          <a:p>
            <a:pPr lvl="1" eaLnBrk="1" hangingPunct="1">
              <a:spcBef>
                <a:spcPct val="0"/>
              </a:spcBef>
            </a:pPr>
            <a:r>
              <a:rPr lang="en-US" smtClean="0"/>
              <a:t>You can disable CTCP with the netsh </a:t>
            </a:r>
          </a:p>
          <a:p>
            <a:pPr lvl="1" eaLnBrk="1" hangingPunct="1">
              <a:spcBef>
                <a:spcPct val="0"/>
              </a:spcBef>
            </a:pPr>
            <a:r>
              <a:rPr lang="en-US" smtClean="0"/>
              <a:t>Interface tcp set global congestionprovider=none command.</a:t>
            </a:r>
          </a:p>
          <a:p>
            <a:pPr eaLnBrk="1" hangingPunct="1">
              <a:spcBef>
                <a:spcPct val="0"/>
              </a:spcBef>
            </a:pPr>
            <a:endParaRPr lang="en-US" smtClean="0"/>
          </a:p>
          <a:p>
            <a:pPr eaLnBrk="1" hangingPunct="1">
              <a:spcBef>
                <a:spcPct val="0"/>
              </a:spcBef>
            </a:pPr>
            <a:r>
              <a:rPr lang="en-US" smtClean="0"/>
              <a:t>Receive window auto-tuning</a:t>
            </a:r>
          </a:p>
          <a:p>
            <a:pPr lvl="1" eaLnBrk="1" hangingPunct="1">
              <a:spcBef>
                <a:spcPct val="0"/>
              </a:spcBef>
            </a:pPr>
            <a:r>
              <a:rPr lang="en-US" smtClean="0"/>
              <a:t>Goal: maximize throughput by looking at bandwidth delay product (bandwidth * round trip time – rtt)  and app retrieve time</a:t>
            </a:r>
          </a:p>
          <a:p>
            <a:pPr lvl="1" eaLnBrk="1" hangingPunct="1">
              <a:spcBef>
                <a:spcPct val="0"/>
              </a:spcBef>
            </a:pPr>
            <a:r>
              <a:rPr lang="en-US" smtClean="0"/>
              <a:t>Old way: Can be dynamically set, but for all TCP connections and does not vary with network conditions – registry key also</a:t>
            </a:r>
          </a:p>
          <a:p>
            <a:pPr lvl="1" eaLnBrk="1" hangingPunct="1">
              <a:spcBef>
                <a:spcPct val="0"/>
              </a:spcBef>
            </a:pPr>
            <a:r>
              <a:rPr lang="en-US" smtClean="0"/>
              <a:t>New way: measures above continually and adjusts with changing conditions</a:t>
            </a:r>
          </a:p>
          <a:p>
            <a:pPr lvl="1" eaLnBrk="1" hangingPunct="1">
              <a:spcBef>
                <a:spcPct val="0"/>
              </a:spcBef>
            </a:pPr>
            <a:endParaRPr lang="en-US" smtClean="0"/>
          </a:p>
          <a:p>
            <a:pPr eaLnBrk="1" hangingPunct="1">
              <a:spcBef>
                <a:spcPct val="0"/>
              </a:spcBef>
            </a:pPr>
            <a:r>
              <a:rPr lang="en-US" smtClean="0"/>
              <a:t>Note Some Internet gateway devices and firewalls block packet flows because they do not correctly interpret the scaling factor used in TCP connections. Because of this, Internet Explorer in Windows Vista uses an initial scaling factor of 2. Other applications use a default initial scaling factor of 8. Microsoft is investigating changing the initial scaling factor for Internet Explorer-based connections to 8 in a future update of Windows Vista. Microsoft is working with the manufacturers of these devices so that they can be updated for compliance with TCP window scaling.</a:t>
            </a:r>
          </a:p>
          <a:p>
            <a:pPr eaLnBrk="1" hangingPunct="1">
              <a:spcBef>
                <a:spcPct val="0"/>
              </a:spcBef>
            </a:pPr>
            <a:r>
              <a:rPr lang="en-US" smtClean="0"/>
              <a:t> </a:t>
            </a:r>
          </a:p>
          <a:p>
            <a:pPr eaLnBrk="1" hangingPunct="1">
              <a:spcBef>
                <a:spcPct val="0"/>
              </a:spcBef>
            </a:pPr>
            <a:endParaRPr lang="en-US" smtClean="0"/>
          </a:p>
        </p:txBody>
      </p:sp>
      <p:sp>
        <p:nvSpPr>
          <p:cNvPr id="183300" name="Shape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EF45245-CF76-4898-91A3-C1198B1EE078}" type="datetime8">
              <a:rPr lang="en-US" smtClean="0"/>
              <a:pPr fontAlgn="base">
                <a:spcBef>
                  <a:spcPct val="0"/>
                </a:spcBef>
                <a:spcAft>
                  <a:spcPct val="0"/>
                </a:spcAft>
                <a:defRPr/>
              </a:pPr>
              <a:t>2/18/2009 7:03 PM</a:t>
            </a:fld>
            <a:endParaRPr lang="en-US" smtClean="0"/>
          </a:p>
        </p:txBody>
      </p:sp>
      <p:sp>
        <p:nvSpPr>
          <p:cNvPr id="183301" name="Shape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83302" name="Shape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5ED7E-68ED-49D5-B1AB-B9B9C82A86C4}"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hape 37888"/>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F8B0D90-8FC6-4344-8A35-B51D66329D43}" type="datetime8">
              <a:rPr lang="en-US" smtClean="0"/>
              <a:pPr fontAlgn="base">
                <a:spcBef>
                  <a:spcPct val="0"/>
                </a:spcBef>
                <a:spcAft>
                  <a:spcPct val="0"/>
                </a:spcAft>
                <a:defRPr/>
              </a:pPr>
              <a:t>2/18/2009 7:03 PM</a:t>
            </a:fld>
            <a:endParaRPr lang="en-US" smtClean="0"/>
          </a:p>
        </p:txBody>
      </p:sp>
      <p:sp>
        <p:nvSpPr>
          <p:cNvPr id="184323" name="Shape 3788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ECD21-F8F1-4766-9AD9-0A40D242563E}" type="slidenum">
              <a:rPr lang="en-US" smtClean="0"/>
              <a:pPr fontAlgn="base">
                <a:spcBef>
                  <a:spcPct val="0"/>
                </a:spcBef>
                <a:spcAft>
                  <a:spcPct val="0"/>
                </a:spcAft>
                <a:defRPr/>
              </a:pPr>
              <a:t>71</a:t>
            </a:fld>
            <a:endParaRPr lang="en-US" smtClean="0"/>
          </a:p>
        </p:txBody>
      </p:sp>
      <p:sp>
        <p:nvSpPr>
          <p:cNvPr id="184324" name="Shape 37890"/>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69989" name="Rectangle 55299"/>
          <p:cNvSpPr>
            <a:spLocks noGrp="1" noRot="1" noChangeAspect="1" noTextEdit="1"/>
          </p:cNvSpPr>
          <p:nvPr>
            <p:ph type="sldImg"/>
          </p:nvPr>
        </p:nvSpPr>
        <p:spPr bwMode="auto">
          <a:xfrm>
            <a:off x="1144588" y="685800"/>
            <a:ext cx="4572000" cy="3429000"/>
          </a:xfrm>
          <a:noFill/>
          <a:ln w="9525">
            <a:noFill/>
          </a:ln>
        </p:spPr>
      </p:sp>
      <p:sp>
        <p:nvSpPr>
          <p:cNvPr id="169990" name="Rectangle 55300"/>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91" name="Rectangle 37893"/>
          <p:cNvSpPr>
            <a:spLocks noChangeArrowheads="1"/>
          </p:cNvSpPr>
          <p:nvPr/>
        </p:nvSpPr>
        <p:spPr bwMode="auto">
          <a:xfrm>
            <a:off x="3884613" y="0"/>
            <a:ext cx="2971800" cy="457200"/>
          </a:xfrm>
          <a:prstGeom prst="rect">
            <a:avLst/>
          </a:prstGeom>
          <a:noFill/>
          <a:ln w="9525" algn="ctr">
            <a:noFill/>
            <a:miter lim="800000"/>
            <a:headEnd/>
            <a:tailEnd/>
          </a:ln>
        </p:spPr>
        <p:txBody>
          <a:bodyPr lIns="91806" tIns="45903" rIns="91806" bIns="45903"/>
          <a:lstStyle/>
          <a:p>
            <a:pPr defTabSz="885825"/>
            <a:fld id="{207F7C5A-EAD1-467D-837A-BFA13F822F9C}" type="datetime8">
              <a:rPr lang="en-US" sz="1200">
                <a:latin typeface="Times New Roman" pitchFamily="18" charset="0"/>
              </a:rPr>
              <a:pPr defTabSz="885825"/>
              <a:t>2/18/2009 7:03 PM</a:t>
            </a:fld>
            <a:endParaRPr kumimoji="1" lang="en-US" sz="1700">
              <a:latin typeface="Calibri" pitchFamily="34" charset="0"/>
            </a:endParaRPr>
          </a:p>
        </p:txBody>
      </p:sp>
      <p:sp>
        <p:nvSpPr>
          <p:cNvPr id="169992" name="Rectangle 37894"/>
          <p:cNvSpPr>
            <a:spLocks noChangeArrowheads="1"/>
          </p:cNvSpPr>
          <p:nvPr/>
        </p:nvSpPr>
        <p:spPr bwMode="auto">
          <a:xfrm>
            <a:off x="0" y="8685213"/>
            <a:ext cx="5675313" cy="457200"/>
          </a:xfrm>
          <a:prstGeom prst="rect">
            <a:avLst/>
          </a:prstGeom>
          <a:noFill/>
          <a:ln w="9525" algn="ctr">
            <a:noFill/>
            <a:miter lim="800000"/>
            <a:headEnd/>
            <a:tailEnd/>
          </a:ln>
        </p:spPr>
        <p:txBody>
          <a:bodyPr lIns="91806" tIns="45903" rIns="91806" bIns="45903" anchor="b"/>
          <a:lstStyle/>
          <a:p>
            <a:pPr defTabSz="885825"/>
            <a:r>
              <a:rPr lang="en-US" sz="800">
                <a:latin typeface="Calibri" pitchFamily="34" charset="0"/>
              </a:rPr>
              <a:t>© 2005 Microsoft Corporation. All rights reserved.</a:t>
            </a:r>
            <a:endParaRPr lang="en-US">
              <a:latin typeface="Calibri" pitchFamily="34" charset="0"/>
            </a:endParaRPr>
          </a:p>
          <a:p>
            <a:pPr defTabSz="885825" eaLnBrk="0" hangingPunct="0"/>
            <a:r>
              <a:rPr lang="en-US" sz="800">
                <a:latin typeface="Calibri" pitchFamily="34" charset="0"/>
              </a:rPr>
              <a:t>This presentation is for informational purposes only. Microsoft makes no warranties, express or implied, in this summary.</a:t>
            </a:r>
            <a:endParaRPr lang="en-US" sz="1700">
              <a:latin typeface="Calibri" pitchFamily="34" charset="0"/>
            </a:endParaRPr>
          </a:p>
        </p:txBody>
      </p:sp>
      <p:sp>
        <p:nvSpPr>
          <p:cNvPr id="169993" name="Rectangle 37895"/>
          <p:cNvSpPr>
            <a:spLocks noChangeArrowheads="1"/>
          </p:cNvSpPr>
          <p:nvPr/>
        </p:nvSpPr>
        <p:spPr bwMode="auto">
          <a:xfrm>
            <a:off x="5762625" y="8685213"/>
            <a:ext cx="1093788" cy="457200"/>
          </a:xfrm>
          <a:prstGeom prst="rect">
            <a:avLst/>
          </a:prstGeom>
          <a:noFill/>
          <a:ln w="9525" algn="ctr">
            <a:noFill/>
            <a:miter lim="800000"/>
            <a:headEnd/>
            <a:tailEnd/>
          </a:ln>
        </p:spPr>
        <p:txBody>
          <a:bodyPr lIns="91806" tIns="45903" rIns="91806" bIns="45903" anchor="b"/>
          <a:lstStyle/>
          <a:p>
            <a:pPr defTabSz="885825"/>
            <a:fld id="{A88C316D-6210-47ED-B813-696EDCC9F29F}" type="slidenum">
              <a:rPr lang="en-US" sz="1200">
                <a:latin typeface="Times New Roman" pitchFamily="18" charset="0"/>
              </a:rPr>
              <a:pPr defTabSz="885825"/>
              <a:t>71</a:t>
            </a:fld>
            <a:endParaRPr kumimoji="1" lang="en-US" sz="1700">
              <a:latin typeface="Calibri" pitchFamily="34" charset="0"/>
            </a:endParaRPr>
          </a:p>
        </p:txBody>
      </p:sp>
      <p:sp>
        <p:nvSpPr>
          <p:cNvPr id="169994" name="Rectangle 55304"/>
          <p:cNvSpPr>
            <a:spLocks noChangeArrowheads="1"/>
          </p:cNvSpPr>
          <p:nvPr/>
        </p:nvSpPr>
        <p:spPr bwMode="auto">
          <a:xfrm>
            <a:off x="0" y="0"/>
            <a:ext cx="2971800" cy="457200"/>
          </a:xfrm>
          <a:prstGeom prst="rect">
            <a:avLst/>
          </a:prstGeom>
          <a:noFill/>
          <a:ln w="9525" algn="ctr">
            <a:noFill/>
            <a:miter lim="800000"/>
            <a:headEnd/>
            <a:tailEnd/>
          </a:ln>
        </p:spPr>
        <p:txBody>
          <a:bodyPr lIns="91806" tIns="45903" rIns="91806" bIns="45903"/>
          <a:lstStyle/>
          <a:p>
            <a:pPr defTabSz="885825"/>
            <a:endParaRPr lang="en-US" sz="17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Windows mail is deprecated</a:t>
            </a:r>
          </a:p>
          <a:p>
            <a:r>
              <a:rPr lang="en-US" baseline="0" dirty="0" smtClean="0"/>
              <a:t>photo gallery, Windows movie maker – are removed from Windows 7</a:t>
            </a:r>
            <a:endParaRPr lang="en-US" dirty="0" smtClean="0"/>
          </a:p>
          <a:p>
            <a:r>
              <a:rPr lang="en-US" dirty="0" smtClean="0"/>
              <a:t>Other</a:t>
            </a:r>
            <a:r>
              <a:rPr lang="en-US" baseline="0" dirty="0" smtClean="0"/>
              <a:t> mail API are deprecated, and will be removed later release; not all are deprecated, and these will continue to work fine</a:t>
            </a:r>
            <a:endParaRPr lang="en-US" dirty="0"/>
          </a:p>
        </p:txBody>
      </p:sp>
      <p:sp>
        <p:nvSpPr>
          <p:cNvPr id="4" name="Slide Number Placeholder 3"/>
          <p:cNvSpPr>
            <a:spLocks noGrp="1"/>
          </p:cNvSpPr>
          <p:nvPr>
            <p:ph type="sldNum" sz="quarter" idx="10"/>
          </p:nvPr>
        </p:nvSpPr>
        <p:spPr/>
        <p:txBody>
          <a:bodyPr/>
          <a:lstStyle/>
          <a:p>
            <a:fld id="{744713EB-FC9A-4BFB-85E5-4DD1D8B59358}" type="slidenum">
              <a:rPr lang="en-US" smtClean="0"/>
              <a:pPr/>
              <a:t>73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Date Placeholder 53248"/>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46C3D0F-4AD5-40CC-80A4-C1F0512426B1}" type="datetime8">
              <a:rPr lang="en-US" smtClean="0"/>
              <a:pPr fontAlgn="base">
                <a:spcBef>
                  <a:spcPct val="0"/>
                </a:spcBef>
                <a:spcAft>
                  <a:spcPct val="0"/>
                </a:spcAft>
                <a:defRPr/>
              </a:pPr>
              <a:t>2/18/2009 7:03 PM</a:t>
            </a:fld>
            <a:endParaRPr lang="en-US" smtClean="0"/>
          </a:p>
        </p:txBody>
      </p:sp>
      <p:sp>
        <p:nvSpPr>
          <p:cNvPr id="229379" name="Slide Number Placeholder 5324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33E77-0167-4740-B338-7549B2785C86}" type="slidenum">
              <a:rPr lang="en-US" smtClean="0"/>
              <a:pPr fontAlgn="base">
                <a:spcBef>
                  <a:spcPct val="0"/>
                </a:spcBef>
                <a:spcAft>
                  <a:spcPct val="0"/>
                </a:spcAft>
                <a:defRPr/>
              </a:pPr>
              <a:t>74</a:t>
            </a:fld>
            <a:endParaRPr lang="en-US" smtClean="0"/>
          </a:p>
        </p:txBody>
      </p:sp>
      <p:sp>
        <p:nvSpPr>
          <p:cNvPr id="229380" name="Footer Placeholder 53250"/>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12997" name="Slide Image Placeholder 58371"/>
          <p:cNvSpPr>
            <a:spLocks noGrp="1" noRot="1" noChangeAspect="1" noTextEdit="1"/>
          </p:cNvSpPr>
          <p:nvPr>
            <p:ph type="sldImg"/>
          </p:nvPr>
        </p:nvSpPr>
        <p:spPr bwMode="auto">
          <a:xfrm>
            <a:off x="1144588" y="685800"/>
            <a:ext cx="4572000" cy="3429000"/>
          </a:xfrm>
          <a:noFill/>
          <a:ln cap="flat" algn="ctr">
            <a:solidFill>
              <a:srgbClr val="000000"/>
            </a:solidFill>
            <a:round/>
            <a:headEnd type="none" w="med" len="med"/>
            <a:tailEnd type="none" w="med" len="med"/>
          </a:ln>
        </p:spPr>
      </p:sp>
      <p:sp>
        <p:nvSpPr>
          <p:cNvPr id="212998" name="Notes Placeholder 5837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212999" name="Rectangle 53253"/>
          <p:cNvSpPr>
            <a:spLocks noChangeArrowheads="1"/>
          </p:cNvSpPr>
          <p:nvPr/>
        </p:nvSpPr>
        <p:spPr bwMode="auto">
          <a:xfrm>
            <a:off x="3884613" y="0"/>
            <a:ext cx="2971800" cy="457200"/>
          </a:xfrm>
          <a:prstGeom prst="rect">
            <a:avLst/>
          </a:prstGeom>
          <a:noFill/>
          <a:ln w="9525" algn="ctr">
            <a:noFill/>
            <a:miter lim="800000"/>
            <a:headEnd/>
            <a:tailEnd/>
          </a:ln>
        </p:spPr>
        <p:txBody>
          <a:bodyPr lIns="93550" tIns="46776" rIns="93550" bIns="46776"/>
          <a:lstStyle/>
          <a:p>
            <a:pPr defTabSz="901700"/>
            <a:fld id="{4E639D0F-79B8-45D8-8D61-0C8DC6C256BC}" type="datetime8">
              <a:rPr lang="en-US" sz="1200">
                <a:latin typeface="Times New Roman" pitchFamily="18" charset="0"/>
              </a:rPr>
              <a:pPr defTabSz="901700"/>
              <a:t>2/18/2009 7:03 PM</a:t>
            </a:fld>
            <a:endParaRPr kumimoji="1" lang="en-US" sz="1700">
              <a:latin typeface="Calibri" pitchFamily="34" charset="0"/>
            </a:endParaRPr>
          </a:p>
        </p:txBody>
      </p:sp>
      <p:sp>
        <p:nvSpPr>
          <p:cNvPr id="213000" name="Rectangle 53254"/>
          <p:cNvSpPr>
            <a:spLocks noChangeArrowheads="1"/>
          </p:cNvSpPr>
          <p:nvPr/>
        </p:nvSpPr>
        <p:spPr bwMode="auto">
          <a:xfrm>
            <a:off x="0" y="8685213"/>
            <a:ext cx="5675313" cy="457200"/>
          </a:xfrm>
          <a:prstGeom prst="rect">
            <a:avLst/>
          </a:prstGeom>
          <a:noFill/>
          <a:ln w="9525" algn="ctr">
            <a:noFill/>
            <a:miter lim="800000"/>
            <a:headEnd/>
            <a:tailEnd/>
          </a:ln>
        </p:spPr>
        <p:txBody>
          <a:bodyPr lIns="93550" tIns="46776" rIns="93550" bIns="46776" anchor="b"/>
          <a:lstStyle/>
          <a:p>
            <a:pPr defTabSz="901700"/>
            <a:r>
              <a:rPr lang="en-US" sz="800">
                <a:latin typeface="Calibri" pitchFamily="34" charset="0"/>
              </a:rPr>
              <a:t>© 2005 Microsoft Corporation. All rights reserved.</a:t>
            </a:r>
            <a:endParaRPr lang="en-US">
              <a:latin typeface="Calibri" pitchFamily="34" charset="0"/>
            </a:endParaRPr>
          </a:p>
          <a:p>
            <a:pPr defTabSz="901700" eaLnBrk="0" hangingPunct="0"/>
            <a:r>
              <a:rPr lang="en-US" sz="800">
                <a:latin typeface="Calibri" pitchFamily="34" charset="0"/>
              </a:rPr>
              <a:t>This presentation is for informational purposes only. Microsoft makes no warranties, express or implied, in this summary.</a:t>
            </a:r>
            <a:endParaRPr lang="en-US" sz="1700">
              <a:latin typeface="Calibri" pitchFamily="34" charset="0"/>
            </a:endParaRPr>
          </a:p>
        </p:txBody>
      </p:sp>
      <p:sp>
        <p:nvSpPr>
          <p:cNvPr id="213001" name="Rectangle 53255"/>
          <p:cNvSpPr>
            <a:spLocks noChangeArrowheads="1"/>
          </p:cNvSpPr>
          <p:nvPr/>
        </p:nvSpPr>
        <p:spPr bwMode="auto">
          <a:xfrm>
            <a:off x="5762625" y="8685213"/>
            <a:ext cx="1093788" cy="457200"/>
          </a:xfrm>
          <a:prstGeom prst="rect">
            <a:avLst/>
          </a:prstGeom>
          <a:noFill/>
          <a:ln w="9525" algn="ctr">
            <a:noFill/>
            <a:miter lim="800000"/>
            <a:headEnd/>
            <a:tailEnd/>
          </a:ln>
        </p:spPr>
        <p:txBody>
          <a:bodyPr lIns="93550" tIns="46776" rIns="93550" bIns="46776" anchor="b"/>
          <a:lstStyle/>
          <a:p>
            <a:pPr defTabSz="901700"/>
            <a:fld id="{D1B033C1-CBE3-44ED-908F-7B8D175AEDF4}" type="slidenum">
              <a:rPr lang="en-US" sz="1200">
                <a:latin typeface="Times New Roman" pitchFamily="18" charset="0"/>
              </a:rPr>
              <a:pPr defTabSz="901700"/>
              <a:t>74</a:t>
            </a:fld>
            <a:endParaRPr kumimoji="1" lang="en-US" sz="1700">
              <a:latin typeface="Calibri" pitchFamily="34" charset="0"/>
            </a:endParaRPr>
          </a:p>
        </p:txBody>
      </p:sp>
      <p:sp>
        <p:nvSpPr>
          <p:cNvPr id="213002" name="Rectangle 58376"/>
          <p:cNvSpPr>
            <a:spLocks noChangeArrowheads="1"/>
          </p:cNvSpPr>
          <p:nvPr/>
        </p:nvSpPr>
        <p:spPr bwMode="auto">
          <a:xfrm>
            <a:off x="0" y="0"/>
            <a:ext cx="2971800" cy="457200"/>
          </a:xfrm>
          <a:prstGeom prst="rect">
            <a:avLst/>
          </a:prstGeom>
          <a:noFill/>
          <a:ln w="9525" algn="ctr">
            <a:noFill/>
            <a:miter lim="800000"/>
            <a:headEnd/>
            <a:tailEnd/>
          </a:ln>
        </p:spPr>
        <p:txBody>
          <a:bodyPr lIns="93550" tIns="46776" rIns="93550" bIns="46776"/>
          <a:lstStyle/>
          <a:p>
            <a:pPr defTabSz="901700"/>
            <a:endParaRPr lang="en-US" sz="17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hape 7"/>
          <p:cNvSpPr>
            <a:spLocks noGrp="1" noChangeArrowheads="1"/>
          </p:cNvSpPr>
          <p:nvPr>
            <p:ph type="sldNum" sz="quarter" idx="5"/>
          </p:nvPr>
        </p:nvSpPr>
        <p:spPr>
          <a:noFill/>
          <a:ln>
            <a:headEnd/>
            <a:tailEnd/>
          </a:ln>
        </p:spPr>
        <p:txBody>
          <a:bodyPr/>
          <a:lstStyle/>
          <a:p>
            <a:fld id="{C8882643-783A-49F7-AA97-E958F022A909}" type="slidenum">
              <a:rPr lang="en-US" smtClean="0"/>
              <a:pPr/>
              <a:t>8</a:t>
            </a:fld>
            <a:endParaRPr lang="en-US" smtClean="0"/>
          </a:p>
        </p:txBody>
      </p:sp>
      <p:sp>
        <p:nvSpPr>
          <p:cNvPr id="45060" name="Shape 8"/>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45061" name="TextBox 3"/>
          <p:cNvSpPr txBox="1">
            <a:spLocks noGrp="1" noChangeArrowheads="1"/>
          </p:cNvSpPr>
          <p:nvPr/>
        </p:nvSpPr>
        <p:spPr bwMode="auto">
          <a:xfrm>
            <a:off x="3884613" y="0"/>
            <a:ext cx="2971800" cy="457200"/>
          </a:xfrm>
          <a:prstGeom prst="rect">
            <a:avLst/>
          </a:prstGeom>
          <a:noFill/>
          <a:ln w="9525" algn="ctr">
            <a:noFill/>
            <a:miter lim="800000"/>
            <a:headEnd/>
            <a:tailEnd/>
          </a:ln>
        </p:spPr>
        <p:txBody>
          <a:bodyPr lIns="91435" tIns="45718" rIns="91435" bIns="45718"/>
          <a:lstStyle/>
          <a:p>
            <a:pPr algn="r"/>
            <a:fld id="{5A9EC7AB-9EC4-43BE-9DBE-B08501DEA465}" type="datetime8">
              <a:rPr lang="en-US" sz="1200">
                <a:latin typeface="Times New Roman" pitchFamily="18" charset="0"/>
              </a:rPr>
              <a:pPr algn="r"/>
              <a:t>2/18/2009 7:03 PM</a:t>
            </a:fld>
            <a:endParaRPr lang="en-US" sz="1200" dirty="0">
              <a:latin typeface="Times New Roman" pitchFamily="18" charset="0"/>
            </a:endParaRPr>
          </a:p>
        </p:txBody>
      </p:sp>
      <p:sp>
        <p:nvSpPr>
          <p:cNvPr id="45062" name="TextBox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a:fld id="{8D04BA4F-66C3-4961-98AF-238FA6561284}" type="slidenum">
              <a:rPr lang="en-US" sz="1200">
                <a:latin typeface="Times New Roman" pitchFamily="18" charset="0"/>
              </a:rPr>
              <a:pPr algn="r"/>
              <a:t>8</a:t>
            </a:fld>
            <a:endParaRPr lang="en-US" sz="1200" dirty="0">
              <a:latin typeface="Times New Roman" pitchFamily="18" charset="0"/>
            </a:endParaRPr>
          </a:p>
        </p:txBody>
      </p:sp>
      <p:sp>
        <p:nvSpPr>
          <p:cNvPr id="45063" name="TextBox 5"/>
          <p:cNvSpPr txBox="1">
            <a:spLocks noGrp="1" noChangeArrowheads="1"/>
          </p:cNvSpPr>
          <p:nvPr/>
        </p:nvSpPr>
        <p:spPr bwMode="auto">
          <a:xfrm>
            <a:off x="1" y="8791575"/>
            <a:ext cx="5667375" cy="350838"/>
          </a:xfrm>
          <a:prstGeom prst="rect">
            <a:avLst/>
          </a:prstGeom>
          <a:noFill/>
          <a:ln w="9525" algn="ctr">
            <a:noFill/>
            <a:miter lim="800000"/>
            <a:headEnd/>
            <a:tailEnd/>
          </a:ln>
        </p:spPr>
        <p:txBody>
          <a:bodyPr lIns="91435" tIns="45718" rIns="91435" bIns="45718" anchor="b"/>
          <a:lstStyle/>
          <a:p>
            <a:pPr eaLnBrk="0" hangingPunct="0">
              <a:lnSpc>
                <a:spcPct val="85000"/>
              </a:lnSpc>
              <a:spcBef>
                <a:spcPct val="20000"/>
              </a:spcBef>
            </a:pPr>
            <a:r>
              <a:rPr lang="en-US" sz="700" dirty="0">
                <a:latin typeface="Segoe Semibold"/>
              </a:rPr>
              <a:t>©2005 Microsoft Corporation. All rights reserved.</a:t>
            </a:r>
            <a:endParaRPr lang="en-US" sz="800" dirty="0">
              <a:latin typeface="Segoe"/>
            </a:endParaRPr>
          </a:p>
          <a:p>
            <a:pPr eaLnBrk="0" hangingPunct="0">
              <a:lnSpc>
                <a:spcPct val="85000"/>
              </a:lnSpc>
              <a:spcBef>
                <a:spcPct val="20000"/>
              </a:spcBef>
            </a:pPr>
            <a:r>
              <a:rPr lang="en-US" sz="700" dirty="0">
                <a:latin typeface="Segoe Semibold"/>
              </a:rPr>
              <a:t>This presentation is for informational purposes only. Microsoft makes no warranties, express or implied, in this summary.</a:t>
            </a:r>
          </a:p>
        </p:txBody>
      </p:sp>
      <p:sp>
        <p:nvSpPr>
          <p:cNvPr id="45064" name="Rectangle 44038"/>
          <p:cNvSpPr>
            <a:spLocks noGrp="1" noRot="1" noChangeAspect="1" noChangeArrowheads="1" noTextEdit="1"/>
          </p:cNvSpPr>
          <p:nvPr>
            <p:ph type="sldImg"/>
          </p:nvPr>
        </p:nvSpPr>
        <p:spPr>
          <a:ln>
            <a:noFill/>
          </a:ln>
        </p:spPr>
      </p:sp>
      <p:sp>
        <p:nvSpPr>
          <p:cNvPr id="45065" name="Rectangle 44039"/>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hape 7"/>
          <p:cNvSpPr>
            <a:spLocks noGrp="1" noChangeArrowheads="1"/>
          </p:cNvSpPr>
          <p:nvPr>
            <p:ph type="sldNum" sz="quarter" idx="5"/>
          </p:nvPr>
        </p:nvSpPr>
        <p:spPr>
          <a:noFill/>
          <a:ln>
            <a:headEnd/>
            <a:tailEnd/>
          </a:ln>
        </p:spPr>
        <p:txBody>
          <a:bodyPr/>
          <a:lstStyle/>
          <a:p>
            <a:fld id="{35B2A3A5-4C9A-417C-9A03-A015DB6F9785}" type="slidenum">
              <a:rPr lang="en-US" smtClean="0"/>
              <a:pPr/>
              <a:t>9</a:t>
            </a:fld>
            <a:endParaRPr lang="en-US" smtClean="0"/>
          </a:p>
        </p:txBody>
      </p:sp>
      <p:sp>
        <p:nvSpPr>
          <p:cNvPr id="46084" name="Shape 8"/>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46085" name="TextBox 3"/>
          <p:cNvSpPr txBox="1">
            <a:spLocks noGrp="1" noChangeArrowheads="1"/>
          </p:cNvSpPr>
          <p:nvPr/>
        </p:nvSpPr>
        <p:spPr bwMode="auto">
          <a:xfrm>
            <a:off x="3884613" y="0"/>
            <a:ext cx="2971800" cy="457200"/>
          </a:xfrm>
          <a:prstGeom prst="rect">
            <a:avLst/>
          </a:prstGeom>
          <a:noFill/>
          <a:ln w="9525" algn="ctr">
            <a:noFill/>
            <a:miter lim="800000"/>
            <a:headEnd/>
            <a:tailEnd/>
          </a:ln>
        </p:spPr>
        <p:txBody>
          <a:bodyPr lIns="91435" tIns="45718" rIns="91435" bIns="45718"/>
          <a:lstStyle/>
          <a:p>
            <a:pPr algn="r"/>
            <a:fld id="{2CD7DA7D-C21A-4FE3-BE87-EA46C9B73DCE}" type="datetime8">
              <a:rPr lang="en-US" sz="1200">
                <a:latin typeface="Times New Roman" pitchFamily="18" charset="0"/>
              </a:rPr>
              <a:pPr algn="r"/>
              <a:t>2/18/2009 7:03 PM</a:t>
            </a:fld>
            <a:endParaRPr lang="en-US" sz="1200" dirty="0">
              <a:latin typeface="Times New Roman" pitchFamily="18" charset="0"/>
            </a:endParaRPr>
          </a:p>
        </p:txBody>
      </p:sp>
      <p:sp>
        <p:nvSpPr>
          <p:cNvPr id="46086" name="TextBox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a:fld id="{0DB93142-85C4-4A9D-948D-A8C1A511A5A2}" type="slidenum">
              <a:rPr lang="en-US" sz="1200">
                <a:latin typeface="Times New Roman" pitchFamily="18" charset="0"/>
              </a:rPr>
              <a:pPr algn="r"/>
              <a:t>9</a:t>
            </a:fld>
            <a:endParaRPr lang="en-US" sz="1200" dirty="0">
              <a:latin typeface="Times New Roman" pitchFamily="18" charset="0"/>
            </a:endParaRPr>
          </a:p>
        </p:txBody>
      </p:sp>
      <p:sp>
        <p:nvSpPr>
          <p:cNvPr id="46087" name="TextBox 5"/>
          <p:cNvSpPr txBox="1">
            <a:spLocks noGrp="1" noChangeArrowheads="1"/>
          </p:cNvSpPr>
          <p:nvPr/>
        </p:nvSpPr>
        <p:spPr bwMode="auto">
          <a:xfrm>
            <a:off x="1" y="8791575"/>
            <a:ext cx="5667375" cy="350838"/>
          </a:xfrm>
          <a:prstGeom prst="rect">
            <a:avLst/>
          </a:prstGeom>
          <a:noFill/>
          <a:ln w="9525" algn="ctr">
            <a:noFill/>
            <a:miter lim="800000"/>
            <a:headEnd/>
            <a:tailEnd/>
          </a:ln>
        </p:spPr>
        <p:txBody>
          <a:bodyPr lIns="91435" tIns="45718" rIns="91435" bIns="45718" anchor="b"/>
          <a:lstStyle/>
          <a:p>
            <a:pPr eaLnBrk="0" hangingPunct="0">
              <a:lnSpc>
                <a:spcPct val="85000"/>
              </a:lnSpc>
              <a:spcBef>
                <a:spcPct val="20000"/>
              </a:spcBef>
            </a:pPr>
            <a:r>
              <a:rPr lang="en-US" sz="700" dirty="0">
                <a:latin typeface="Segoe Semibold"/>
              </a:rPr>
              <a:t>©2005 Microsoft Corporation. All rights reserved.</a:t>
            </a:r>
            <a:endParaRPr lang="en-US" sz="800" dirty="0">
              <a:latin typeface="Segoe"/>
            </a:endParaRPr>
          </a:p>
          <a:p>
            <a:pPr eaLnBrk="0" hangingPunct="0">
              <a:lnSpc>
                <a:spcPct val="85000"/>
              </a:lnSpc>
              <a:spcBef>
                <a:spcPct val="20000"/>
              </a:spcBef>
            </a:pPr>
            <a:r>
              <a:rPr lang="en-US" sz="700" dirty="0">
                <a:latin typeface="Segoe Semibold"/>
              </a:rPr>
              <a:t>This presentation is for informational purposes only. Microsoft makes no warranties, express or implied, in this summary.</a:t>
            </a:r>
          </a:p>
        </p:txBody>
      </p:sp>
      <p:sp>
        <p:nvSpPr>
          <p:cNvPr id="46088" name="Rectangle 45062"/>
          <p:cNvSpPr>
            <a:spLocks noGrp="1" noRot="1" noChangeAspect="1" noChangeArrowheads="1" noTextEdit="1"/>
          </p:cNvSpPr>
          <p:nvPr>
            <p:ph type="sldImg"/>
          </p:nvPr>
        </p:nvSpPr>
        <p:spPr>
          <a:ln>
            <a:noFill/>
          </a:ln>
        </p:spPr>
      </p:sp>
      <p:sp>
        <p:nvSpPr>
          <p:cNvPr id="46089" name="Rectangle 4506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2/18/2009 7:03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4EAA6F-5D5A-4298-96AE-914369B53E51}" type="datetimeFigureOut">
              <a:rPr lang="en-US"/>
              <a:pPr>
                <a:defRPr/>
              </a:pPr>
              <a:t>2/18/2009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05F9E-7C5E-4F6F-BA1B-3458B33956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rtlCol="0"/>
          <a:lstStyle>
            <a:lvl1pPr>
              <a:buClr>
                <a:schemeClr val="tx2">
                  <a:lumMod val="60000"/>
                  <a:lumOff val="40000"/>
                </a:schemeClr>
              </a:buClr>
              <a:buFont typeface="Wingdings" pitchFamily="2" charset="2"/>
              <a:buChar char="q"/>
              <a:defRPr/>
            </a:lvl1pPr>
            <a:lvl2pPr>
              <a:buClr>
                <a:schemeClr val="tx2">
                  <a:lumMod val="60000"/>
                  <a:lumOff val="40000"/>
                </a:schemeClr>
              </a:buClr>
              <a:buFont typeface="Wingdings" pitchFamily="2" charset="2"/>
              <a:buChar char="Ø"/>
              <a:defRPr/>
            </a:lvl2pPr>
            <a:lvl3pPr>
              <a:buClr>
                <a:schemeClr val="tx2">
                  <a:lumMod val="60000"/>
                  <a:lumOff val="40000"/>
                </a:schemeClr>
              </a:buCl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1">
                <a:lumMod val="95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2941F9-B038-4C95-A84A-BCC4CE923A91}" type="datetimeFigureOut">
              <a:rPr lang="en-US"/>
              <a:pPr>
                <a:defRPr/>
              </a:pPr>
              <a:t>2/18/2009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84851A-22EE-462D-8099-AAAC59EA62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65" r:id="rId2"/>
  </p:sldLayoutIdLst>
  <p:txStyles>
    <p:titleStyle>
      <a:lvl1pPr algn="ctr" rtl="0" eaLnBrk="0" fontAlgn="base" hangingPunct="0">
        <a:spcBef>
          <a:spcPct val="0"/>
        </a:spcBef>
        <a:spcAft>
          <a:spcPct val="0"/>
        </a:spcAft>
        <a:defRPr lang="en-US" sz="4400" kern="12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ctr" rtl="0" eaLnBrk="0" fontAlgn="base" hangingPunct="0">
        <a:spcBef>
          <a:spcPct val="0"/>
        </a:spcBef>
        <a:spcAft>
          <a:spcPct val="0"/>
        </a:spcAft>
        <a:defRPr sz="4400">
          <a:solidFill>
            <a:schemeClr val="tx1"/>
          </a:solidFill>
          <a:latin typeface="Segoe"/>
          <a:cs typeface="Arial" pitchFamily="34" charset="0"/>
        </a:defRPr>
      </a:lvl2pPr>
      <a:lvl3pPr algn="ctr" rtl="0" eaLnBrk="0" fontAlgn="base" hangingPunct="0">
        <a:spcBef>
          <a:spcPct val="0"/>
        </a:spcBef>
        <a:spcAft>
          <a:spcPct val="0"/>
        </a:spcAft>
        <a:defRPr sz="4400">
          <a:solidFill>
            <a:schemeClr val="tx1"/>
          </a:solidFill>
          <a:latin typeface="Segoe"/>
          <a:cs typeface="Arial" pitchFamily="34" charset="0"/>
        </a:defRPr>
      </a:lvl3pPr>
      <a:lvl4pPr algn="ctr" rtl="0" eaLnBrk="0" fontAlgn="base" hangingPunct="0">
        <a:spcBef>
          <a:spcPct val="0"/>
        </a:spcBef>
        <a:spcAft>
          <a:spcPct val="0"/>
        </a:spcAft>
        <a:defRPr sz="4400">
          <a:solidFill>
            <a:schemeClr val="tx1"/>
          </a:solidFill>
          <a:latin typeface="Segoe"/>
          <a:cs typeface="Arial" pitchFamily="34" charset="0"/>
        </a:defRPr>
      </a:lvl4pPr>
      <a:lvl5pPr algn="ctr" rtl="0" eaLnBrk="0" fontAlgn="base" hangingPunct="0">
        <a:spcBef>
          <a:spcPct val="0"/>
        </a:spcBef>
        <a:spcAft>
          <a:spcPct val="0"/>
        </a:spcAft>
        <a:defRPr sz="4400">
          <a:solidFill>
            <a:schemeClr val="tx1"/>
          </a:solidFill>
          <a:latin typeface="Segoe"/>
          <a:cs typeface="Arial" pitchFamily="34" charset="0"/>
        </a:defRPr>
      </a:lvl5pPr>
      <a:lvl6pPr marL="457200" algn="ctr" rtl="0" fontAlgn="base">
        <a:spcBef>
          <a:spcPct val="0"/>
        </a:spcBef>
        <a:spcAft>
          <a:spcPct val="0"/>
        </a:spcAft>
        <a:defRPr sz="4400">
          <a:solidFill>
            <a:schemeClr val="tx1"/>
          </a:solidFill>
          <a:latin typeface="Segoe"/>
          <a:cs typeface="Arial" pitchFamily="34" charset="0"/>
        </a:defRPr>
      </a:lvl6pPr>
      <a:lvl7pPr marL="914400" algn="ctr" rtl="0" fontAlgn="base">
        <a:spcBef>
          <a:spcPct val="0"/>
        </a:spcBef>
        <a:spcAft>
          <a:spcPct val="0"/>
        </a:spcAft>
        <a:defRPr sz="4400">
          <a:solidFill>
            <a:schemeClr val="tx1"/>
          </a:solidFill>
          <a:latin typeface="Segoe"/>
          <a:cs typeface="Arial" pitchFamily="34" charset="0"/>
        </a:defRPr>
      </a:lvl7pPr>
      <a:lvl8pPr marL="1371600" algn="ctr" rtl="0" fontAlgn="base">
        <a:spcBef>
          <a:spcPct val="0"/>
        </a:spcBef>
        <a:spcAft>
          <a:spcPct val="0"/>
        </a:spcAft>
        <a:defRPr sz="4400">
          <a:solidFill>
            <a:schemeClr val="tx1"/>
          </a:solidFill>
          <a:latin typeface="Segoe"/>
          <a:cs typeface="Arial" pitchFamily="34" charset="0"/>
        </a:defRPr>
      </a:lvl8pPr>
      <a:lvl9pPr marL="1828800" algn="ctr" rtl="0" fontAlgn="base">
        <a:spcBef>
          <a:spcPct val="0"/>
        </a:spcBef>
        <a:spcAft>
          <a:spcPct val="0"/>
        </a:spcAft>
        <a:defRPr sz="4400">
          <a:solidFill>
            <a:schemeClr val="tx1"/>
          </a:solidFill>
          <a:latin typeface="Segoe"/>
          <a:cs typeface="Arial" pitchFamily="34" charset="0"/>
        </a:defRPr>
      </a:lvl9pPr>
    </p:titleStyle>
    <p:bodyStyle>
      <a:lvl1pPr marL="342900" indent="-342900" algn="l" rtl="0" eaLnBrk="0" fontAlgn="base" hangingPunct="0">
        <a:spcBef>
          <a:spcPct val="20000"/>
        </a:spcBef>
        <a:spcAft>
          <a:spcPct val="0"/>
        </a:spcAft>
        <a:buSzPct val="75000"/>
        <a:buFontTx/>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Tx/>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75000"/>
        <a:buFontTx/>
        <a:buBlip>
          <a:blip r:embed="rId4"/>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msdn.microsoft.com/library/default.asp?url=/library/en-us/ietechcol/dnwebgen/protectedmode.a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sdn.microsoft.com/en-us/library/ms537316.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msdn.microsoft.com/en-us/library/ms537315.aspx" TargetMode="External"/><Relationship Id="rId5" Type="http://schemas.openxmlformats.org/officeDocument/2006/relationships/hyperlink" Target="http://msdn.microsoft.com/en-us/library/bb762188(VS.85).aspx" TargetMode="External"/><Relationship Id="rId4" Type="http://schemas.openxmlformats.org/officeDocument/2006/relationships/hyperlink" Target="http://msdn.microsoft.com/en-us/library/ms537314.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msdn.microsoft.com/en-us/library/ms537503(VS.85).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msdn.microsoft.com/library/default.asp?url=/library/en-us/shellcc/platform/shell/programmersguide/dwm/dwm_bestpractices_ovw.asp"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msdn2.microsoft.com/en-us/library/ms969894.aspx"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msdn2.microsoft.com/en-us/library/aa364931.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msdn2.microsoft.com/en-us/library/ms738649.asp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3" name="Title 389142"/>
          <p:cNvSpPr>
            <a:spLocks noGrp="1" noChangeArrowheads="1"/>
          </p:cNvSpPr>
          <p:nvPr>
            <p:ph type="ctrTitle"/>
          </p:nvPr>
        </p:nvSpPr>
        <p:spPr/>
        <p:txBody>
          <a:bodyPr>
            <a:normAutofit fontScale="90000"/>
          </a:bodyPr>
          <a:lstStyle/>
          <a:p>
            <a:pPr defTabSz="914363" eaLnBrk="1" fontAlgn="auto" hangingPunct="1">
              <a:spcAft>
                <a:spcPts val="0"/>
              </a:spcAft>
              <a:defRPr/>
            </a:pPr>
            <a:r>
              <a:rPr sz="4900"/>
              <a:t>Windows Application Compatibility</a:t>
            </a:r>
            <a:r>
              <a:rPr/>
              <a:t/>
            </a:r>
            <a:br>
              <a:rPr/>
            </a:br>
            <a:r>
              <a:rPr/>
              <a:t> </a:t>
            </a:r>
            <a:endParaRPr sz="4000"/>
          </a:p>
        </p:txBody>
      </p:sp>
      <p:sp>
        <p:nvSpPr>
          <p:cNvPr id="5" name="Subtitle 4"/>
          <p:cNvSpPr>
            <a:spLocks noGrp="1"/>
          </p:cNvSpPr>
          <p:nvPr>
            <p:ph type="subTitle" idx="1"/>
          </p:nvPr>
        </p:nvSpPr>
        <p:spPr/>
        <p:txBody>
          <a:bodyPr/>
          <a:lstStyle/>
          <a:p>
            <a:pPr algn="l">
              <a:spcBef>
                <a:spcPts val="0"/>
              </a:spcBef>
            </a:pPr>
            <a:r>
              <a:rPr lang="en-US" dirty="0" smtClean="0"/>
              <a:t>Vineet Sarda</a:t>
            </a:r>
          </a:p>
          <a:p>
            <a:pPr algn="l">
              <a:spcBef>
                <a:spcPts val="0"/>
              </a:spcBef>
            </a:pPr>
            <a:r>
              <a:rPr lang="en-US" dirty="0" smtClean="0"/>
              <a:t>Application Development Consultant</a:t>
            </a:r>
          </a:p>
          <a:p>
            <a:pPr algn="l">
              <a:spcBef>
                <a:spcPts val="0"/>
              </a:spcBef>
            </a:pPr>
            <a:r>
              <a:rPr lang="en-US" dirty="0" smtClean="0"/>
              <a:t>Vineet.Sarda@microsoft.com</a:t>
            </a:r>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UAC Split Tokens</a:t>
            </a:r>
            <a:endParaRPr lang="en-US" dirty="0"/>
          </a:p>
        </p:txBody>
      </p:sp>
      <p:sp>
        <p:nvSpPr>
          <p:cNvPr id="4" name="Text Placeholder 3"/>
          <p:cNvSpPr>
            <a:spLocks noGrp="1"/>
          </p:cNvSpPr>
          <p:nvPr>
            <p:ph type="subTitle" idx="1"/>
          </p:nvPr>
        </p:nvSpPr>
        <p:spPr/>
        <p:txBody>
          <a:bodyPr/>
          <a:lstStyle/>
          <a:p>
            <a:r>
              <a:rPr lang="en-US" i="1" dirty="0" smtClean="0"/>
              <a:t> Demo</a:t>
            </a:r>
            <a:endParaRPr lang="en-US" i="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http://msdn2.microsoft.com/en-us/library/Aa905330.wvduac01(en-us,MSDN.10).gif"/>
          <p:cNvPicPr>
            <a:picLocks noChangeAspect="1" noChangeArrowheads="1"/>
          </p:cNvPicPr>
          <p:nvPr/>
        </p:nvPicPr>
        <p:blipFill>
          <a:blip r:embed="rId3" cstate="print"/>
          <a:srcRect/>
          <a:stretch>
            <a:fillRect/>
          </a:stretch>
        </p:blipFill>
        <p:spPr bwMode="auto">
          <a:xfrm>
            <a:off x="6019800" y="1257300"/>
            <a:ext cx="2952627" cy="5448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UAC Architecture</a:t>
            </a:r>
            <a:endParaRPr lang="en-US" dirty="0"/>
          </a:p>
        </p:txBody>
      </p:sp>
      <p:sp>
        <p:nvSpPr>
          <p:cNvPr id="5" name="Text Placeholder 4"/>
          <p:cNvSpPr>
            <a:spLocks noGrp="1"/>
          </p:cNvSpPr>
          <p:nvPr>
            <p:ph type="body" idx="1"/>
          </p:nvPr>
        </p:nvSpPr>
        <p:spPr/>
        <p:txBody>
          <a:bodyPr/>
          <a:lstStyle/>
          <a:p>
            <a:r>
              <a:rPr lang="en-US" smtClean="0"/>
              <a:t>Elevation happens per process </a:t>
            </a:r>
          </a:p>
          <a:p>
            <a:r>
              <a:rPr lang="en-US" smtClean="0"/>
              <a:t>1 process = 1 elevation level</a:t>
            </a:r>
          </a:p>
          <a:p>
            <a:r>
              <a:rPr lang="en-US" smtClean="0"/>
              <a:t>Immutable for life of process</a:t>
            </a:r>
          </a:p>
          <a:p>
            <a:r>
              <a:rPr lang="en-US" smtClean="0"/>
              <a:t>Process creation API choice!</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779265"/>
          <p:cNvSpPr>
            <a:spLocks noGrp="1" noChangeArrowheads="1"/>
          </p:cNvSpPr>
          <p:nvPr>
            <p:ph type="title"/>
          </p:nvPr>
        </p:nvSpPr>
        <p:spPr/>
        <p:txBody>
          <a:bodyPr anchor="t">
            <a:normAutofit/>
          </a:bodyPr>
          <a:lstStyle/>
          <a:p>
            <a:pPr defTabSz="914363" eaLnBrk="1" fontAlgn="auto" hangingPunct="1">
              <a:spcAft>
                <a:spcPts val="0"/>
              </a:spcAft>
              <a:defRPr/>
            </a:pPr>
            <a:r>
              <a:rPr lang="en-GB" dirty="0" smtClean="0"/>
              <a:t>Designing for UAC</a:t>
            </a:r>
            <a:endParaRPr/>
          </a:p>
        </p:txBody>
      </p:sp>
      <p:sp>
        <p:nvSpPr>
          <p:cNvPr id="13315" name="Shape 779266"/>
          <p:cNvSpPr>
            <a:spLocks noGrp="1" noChangeArrowheads="1"/>
          </p:cNvSpPr>
          <p:nvPr>
            <p:ph type="body" idx="1"/>
          </p:nvPr>
        </p:nvSpPr>
        <p:spPr/>
        <p:txBody>
          <a:bodyPr/>
          <a:lstStyle/>
          <a:p>
            <a:pPr marL="447675" indent="-447675" eaLnBrk="1" hangingPunct="1"/>
            <a:r>
              <a:rPr lang="en-US" dirty="0" smtClean="0"/>
              <a:t>1</a:t>
            </a:r>
            <a:r>
              <a:rPr lang="en-US" baseline="30000" dirty="0" smtClean="0"/>
              <a:t>st</a:t>
            </a:r>
            <a:r>
              <a:rPr lang="en-US" dirty="0" smtClean="0"/>
              <a:t> Choice: Make application run as Standard User only</a:t>
            </a:r>
          </a:p>
          <a:p>
            <a:pPr marL="447675" indent="-447675" eaLnBrk="1" hangingPunct="1"/>
            <a:r>
              <a:rPr lang="en-US" dirty="0" smtClean="0"/>
              <a:t>2</a:t>
            </a:r>
            <a:r>
              <a:rPr lang="en-US" baseline="30000" dirty="0" smtClean="0"/>
              <a:t>nd</a:t>
            </a:r>
            <a:r>
              <a:rPr lang="en-US" dirty="0" smtClean="0"/>
              <a:t> Choice: Clearly identify Administrative tasks</a:t>
            </a:r>
          </a:p>
          <a:p>
            <a:pPr marL="833438" lvl="1" indent="-354013" eaLnBrk="1" hangingPunct="1"/>
            <a:r>
              <a:rPr lang="en-US" b="1" dirty="0" smtClean="0"/>
              <a:t>Ensure Standard users can be fully productive</a:t>
            </a:r>
          </a:p>
          <a:p>
            <a:pPr marL="833438" lvl="1" indent="-354013" eaLnBrk="1" hangingPunct="1"/>
            <a:r>
              <a:rPr lang="en-US" dirty="0" smtClean="0"/>
              <a:t>Identify tasks that need elevation with a “shield” </a:t>
            </a:r>
          </a:p>
          <a:p>
            <a:pPr marL="447675" indent="-447675" eaLnBrk="1" hangingPunct="1"/>
            <a:endParaRPr lang="en-GB" dirty="0" smtClean="0"/>
          </a:p>
        </p:txBody>
      </p:sp>
      <p:pic>
        <p:nvPicPr>
          <p:cNvPr id="13316" name="Rectangle 13314"/>
          <p:cNvPicPr>
            <a:picLocks noChangeAspect="1" noChangeArrowheads="1"/>
          </p:cNvPicPr>
          <p:nvPr/>
        </p:nvPicPr>
        <p:blipFill>
          <a:blip r:embed="rId3" cstate="print"/>
          <a:srcRect/>
          <a:stretch>
            <a:fillRect/>
          </a:stretch>
        </p:blipFill>
        <p:spPr bwMode="auto">
          <a:xfrm>
            <a:off x="7854950" y="2005013"/>
            <a:ext cx="977900"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781313"/>
          <p:cNvSpPr>
            <a:spLocks noGrp="1" noChangeArrowheads="1"/>
          </p:cNvSpPr>
          <p:nvPr>
            <p:ph type="title"/>
          </p:nvPr>
        </p:nvSpPr>
        <p:spPr/>
        <p:txBody>
          <a:bodyPr anchor="t"/>
          <a:lstStyle/>
          <a:p>
            <a:pPr eaLnBrk="1" hangingPunct="1"/>
            <a:r>
              <a:rPr lang="en-GB" smtClean="0"/>
              <a:t>UX: The Shield</a:t>
            </a:r>
            <a:endParaRPr lang="en-US" smtClean="0"/>
          </a:p>
        </p:txBody>
      </p:sp>
      <p:sp>
        <p:nvSpPr>
          <p:cNvPr id="18435" name="Shape 781314"/>
          <p:cNvSpPr>
            <a:spLocks noGrp="1" noChangeArrowheads="1"/>
          </p:cNvSpPr>
          <p:nvPr>
            <p:ph type="body" idx="1"/>
          </p:nvPr>
        </p:nvSpPr>
        <p:spPr>
          <a:xfrm>
            <a:off x="457200" y="1600200"/>
            <a:ext cx="8229600" cy="4876800"/>
          </a:xfrm>
        </p:spPr>
        <p:txBody>
          <a:bodyPr/>
          <a:lstStyle/>
          <a:p>
            <a:pPr marL="447675" indent="-447675" eaLnBrk="1" hangingPunct="1"/>
            <a:r>
              <a:rPr lang="en-US" dirty="0" smtClean="0"/>
              <a:t>Attached to controls to indicate that elevation is required to use their associated feature</a:t>
            </a:r>
          </a:p>
          <a:p>
            <a:pPr marL="447675" indent="-447675" eaLnBrk="1" hangingPunct="1"/>
            <a:r>
              <a:rPr lang="en-US" dirty="0" smtClean="0"/>
              <a:t>Has only one state (i.e. no hover, disabled etc.)</a:t>
            </a:r>
          </a:p>
          <a:p>
            <a:pPr marL="447675" indent="-447675" eaLnBrk="1" hangingPunct="1"/>
            <a:r>
              <a:rPr lang="en-US" dirty="0" smtClean="0"/>
              <a:t>Does not remember elevated state</a:t>
            </a:r>
          </a:p>
          <a:p>
            <a:pPr marL="833438" lvl="1" indent="-354013" eaLnBrk="1" hangingPunct="1"/>
            <a:r>
              <a:rPr lang="en-GB" i="1" dirty="0" smtClean="0"/>
              <a:t>Not</a:t>
            </a:r>
            <a:r>
              <a:rPr lang="en-GB" dirty="0" smtClean="0"/>
              <a:t> an unlock operation</a:t>
            </a:r>
          </a:p>
          <a:p>
            <a:pPr marL="467678" indent="-354013"/>
            <a:r>
              <a:rPr lang="en-GB" dirty="0" smtClean="0"/>
              <a:t>Can be programmatically set:</a:t>
            </a:r>
          </a:p>
          <a:p>
            <a:pPr marL="833438" lvl="1" indent="-354013">
              <a:buNone/>
            </a:pPr>
            <a:r>
              <a:rPr lang="en-GB" sz="1600" dirty="0" smtClean="0">
                <a:latin typeface="Consolas" pitchFamily="49" charset="0"/>
              </a:rPr>
              <a:t>HICON </a:t>
            </a:r>
            <a:r>
              <a:rPr lang="en-GB" sz="1600" dirty="0" err="1" smtClean="0">
                <a:latin typeface="Consolas" pitchFamily="49" charset="0"/>
              </a:rPr>
              <a:t>shieldIcon</a:t>
            </a:r>
            <a:r>
              <a:rPr lang="en-GB" sz="1600" dirty="0" smtClean="0">
                <a:latin typeface="Consolas" pitchFamily="49" charset="0"/>
              </a:rPr>
              <a:t> = </a:t>
            </a:r>
            <a:r>
              <a:rPr lang="en-GB" sz="1600" dirty="0" err="1" smtClean="0">
                <a:latin typeface="Consolas" pitchFamily="49" charset="0"/>
              </a:rPr>
              <a:t>LoadIcon</a:t>
            </a:r>
            <a:r>
              <a:rPr lang="en-GB" sz="1600" dirty="0" smtClean="0">
                <a:latin typeface="Consolas" pitchFamily="49" charset="0"/>
              </a:rPr>
              <a:t>(NULL, IDI_SHIELD)</a:t>
            </a:r>
          </a:p>
          <a:p>
            <a:pPr marL="833438" lvl="1" indent="-354013">
              <a:buNone/>
            </a:pPr>
            <a:r>
              <a:rPr lang="en-GB" sz="1600" dirty="0" err="1" smtClean="0">
                <a:latin typeface="Consolas" pitchFamily="49" charset="0"/>
              </a:rPr>
              <a:t>SendMessage</a:t>
            </a:r>
            <a:r>
              <a:rPr lang="en-GB" sz="1600" dirty="0" smtClean="0">
                <a:latin typeface="Consolas" pitchFamily="49" charset="0"/>
              </a:rPr>
              <a:t>(button, BCM_SETSHIELD, 0, TRUE)</a:t>
            </a:r>
            <a:br>
              <a:rPr lang="en-GB" sz="1600" dirty="0" smtClean="0">
                <a:latin typeface="Consolas" pitchFamily="49" charset="0"/>
              </a:rPr>
            </a:br>
            <a:r>
              <a:rPr lang="en-GB" sz="1600" dirty="0" smtClean="0">
                <a:latin typeface="Consolas" pitchFamily="49" charset="0"/>
              </a:rPr>
              <a:t>       or using the macro in </a:t>
            </a:r>
            <a:r>
              <a:rPr lang="en-US" sz="1600" dirty="0" err="1" smtClean="0"/>
              <a:t>Commctrl.h</a:t>
            </a:r>
            <a:r>
              <a:rPr lang="en-US" sz="1600" dirty="0" smtClean="0"/>
              <a:t>:</a:t>
            </a:r>
          </a:p>
          <a:p>
            <a:pPr marL="833438" lvl="1" indent="-354013">
              <a:buNone/>
            </a:pPr>
            <a:r>
              <a:rPr lang="en-US" sz="1600" dirty="0" err="1" smtClean="0">
                <a:latin typeface="Consolas" pitchFamily="49" charset="0"/>
              </a:rPr>
              <a:t>Button_SetElevationRequiredState</a:t>
            </a:r>
            <a:r>
              <a:rPr lang="en-US" sz="1600" dirty="0" smtClean="0">
                <a:latin typeface="Consolas" pitchFamily="49" charset="0"/>
              </a:rPr>
              <a:t>(</a:t>
            </a:r>
            <a:r>
              <a:rPr lang="en-US" sz="1600" dirty="0" err="1" smtClean="0">
                <a:latin typeface="Consolas" pitchFamily="49" charset="0"/>
              </a:rPr>
              <a:t>commandLink</a:t>
            </a:r>
            <a:r>
              <a:rPr lang="en-US" sz="1600" dirty="0" smtClean="0">
                <a:latin typeface="Consolas" pitchFamily="49" charset="0"/>
              </a:rPr>
              <a:t>, TRUE</a:t>
            </a:r>
            <a:r>
              <a:rPr lang="en-US" sz="1800" dirty="0" smtClean="0">
                <a:latin typeface="Consolas" pitchFamily="49" charset="0"/>
              </a:rPr>
              <a:t>)</a:t>
            </a:r>
            <a:endParaRPr lang="en-GB" sz="1800" dirty="0" smtClean="0">
              <a:latin typeface="Consolas" pitchFamily="49" charset="0"/>
            </a:endParaRPr>
          </a:p>
          <a:p>
            <a:pPr marL="833438" lvl="1" indent="-354013"/>
            <a:endParaRPr lang="en-GB" sz="2000" dirty="0" smtClean="0">
              <a:latin typeface="Consolas" pitchFamily="49" charset="0"/>
            </a:endParaRPr>
          </a:p>
        </p:txBody>
      </p:sp>
      <p:pic>
        <p:nvPicPr>
          <p:cNvPr id="18436" name="Rectangle 14338"/>
          <p:cNvPicPr>
            <a:picLocks noChangeAspect="1" noChangeArrowheads="1"/>
          </p:cNvPicPr>
          <p:nvPr/>
        </p:nvPicPr>
        <p:blipFill>
          <a:blip r:embed="rId3" cstate="print"/>
          <a:srcRect/>
          <a:stretch>
            <a:fillRect/>
          </a:stretch>
        </p:blipFill>
        <p:spPr bwMode="auto">
          <a:xfrm>
            <a:off x="7499350" y="0"/>
            <a:ext cx="1644650" cy="1538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Rectangle 9222"/>
          <p:cNvPicPr>
            <a:picLocks noChangeAspect="1" noChangeArrowheads="1"/>
          </p:cNvPicPr>
          <p:nvPr/>
        </p:nvPicPr>
        <p:blipFill>
          <a:blip r:embed="rId3" cstate="print"/>
          <a:srcRect/>
          <a:stretch>
            <a:fillRect/>
          </a:stretch>
        </p:blipFill>
        <p:spPr bwMode="auto">
          <a:xfrm>
            <a:off x="3578493" y="5240338"/>
            <a:ext cx="1077912" cy="571500"/>
          </a:xfrm>
          <a:prstGeom prst="rect">
            <a:avLst/>
          </a:prstGeom>
          <a:noFill/>
          <a:ln w="9525">
            <a:noFill/>
            <a:miter lim="800000"/>
            <a:headEnd/>
            <a:tailEnd/>
          </a:ln>
        </p:spPr>
      </p:pic>
      <p:sp>
        <p:nvSpPr>
          <p:cNvPr id="9" name="Title 8"/>
          <p:cNvSpPr>
            <a:spLocks noGrp="1"/>
          </p:cNvSpPr>
          <p:nvPr>
            <p:ph type="title"/>
          </p:nvPr>
        </p:nvSpPr>
        <p:spPr/>
        <p:txBody>
          <a:bodyPr/>
          <a:lstStyle/>
          <a:p>
            <a:r>
              <a:rPr lang="en-GB" dirty="0" smtClean="0"/>
              <a:t>Security Shield UI Examples</a:t>
            </a:r>
            <a:endParaRPr lang="en-US" dirty="0"/>
          </a:p>
        </p:txBody>
      </p:sp>
      <p:sp>
        <p:nvSpPr>
          <p:cNvPr id="10" name="Text Placeholder 9"/>
          <p:cNvSpPr>
            <a:spLocks noGrp="1"/>
          </p:cNvSpPr>
          <p:nvPr>
            <p:ph type="body" idx="1"/>
          </p:nvPr>
        </p:nvSpPr>
        <p:spPr/>
        <p:txBody>
          <a:bodyPr/>
          <a:lstStyle/>
          <a:p>
            <a:endParaRPr lang="en-US"/>
          </a:p>
        </p:txBody>
      </p:sp>
      <p:grpSp>
        <p:nvGrpSpPr>
          <p:cNvPr id="2" name="Group 16"/>
          <p:cNvGrpSpPr/>
          <p:nvPr/>
        </p:nvGrpSpPr>
        <p:grpSpPr>
          <a:xfrm>
            <a:off x="228600" y="1371600"/>
            <a:ext cx="8343900" cy="4552950"/>
            <a:chOff x="228600" y="1371600"/>
            <a:chExt cx="8343900" cy="4552950"/>
          </a:xfrm>
        </p:grpSpPr>
        <p:pic>
          <p:nvPicPr>
            <p:cNvPr id="2051" name="Picture 3"/>
            <p:cNvPicPr>
              <a:picLocks noChangeAspect="1" noChangeArrowheads="1"/>
            </p:cNvPicPr>
            <p:nvPr/>
          </p:nvPicPr>
          <p:blipFill>
            <a:blip r:embed="rId4" cstate="print"/>
            <a:srcRect/>
            <a:stretch>
              <a:fillRect/>
            </a:stretch>
          </p:blipFill>
          <p:spPr bwMode="auto">
            <a:xfrm>
              <a:off x="571500" y="1371600"/>
              <a:ext cx="8001000" cy="4552950"/>
            </a:xfrm>
            <a:prstGeom prst="rect">
              <a:avLst/>
            </a:prstGeom>
            <a:noFill/>
            <a:ln w="9525">
              <a:noFill/>
              <a:miter lim="800000"/>
              <a:headEnd/>
              <a:tailEnd/>
            </a:ln>
            <a:effectLst/>
          </p:spPr>
        </p:pic>
        <p:sp>
          <p:nvSpPr>
            <p:cNvPr id="14" name="Right Arrow 13"/>
            <p:cNvSpPr/>
            <p:nvPr/>
          </p:nvSpPr>
          <p:spPr>
            <a:xfrm>
              <a:off x="228600" y="2503717"/>
              <a:ext cx="3810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28600" y="5181600"/>
              <a:ext cx="3810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7671197">
              <a:off x="6919880" y="3033680"/>
              <a:ext cx="3810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858113"/>
          <p:cNvSpPr>
            <a:spLocks noGrp="1" noChangeArrowheads="1"/>
          </p:cNvSpPr>
          <p:nvPr>
            <p:ph type="title"/>
          </p:nvPr>
        </p:nvSpPr>
        <p:spPr/>
        <p:txBody>
          <a:bodyPr anchor="t">
            <a:normAutofit fontScale="90000"/>
          </a:bodyPr>
          <a:lstStyle/>
          <a:p>
            <a:pPr defTabSz="914363" eaLnBrk="1" fontAlgn="auto" hangingPunct="1">
              <a:spcAft>
                <a:spcPts val="0"/>
              </a:spcAft>
              <a:defRPr/>
            </a:pPr>
            <a:r>
              <a:rPr lang="en-GB"/>
              <a:t>Separation of Admin Code </a:t>
            </a:r>
            <a:br>
              <a:rPr lang="en-GB"/>
            </a:br>
            <a:endParaRPr/>
          </a:p>
        </p:txBody>
      </p:sp>
      <p:sp>
        <p:nvSpPr>
          <p:cNvPr id="76803" name="Shape 858114"/>
          <p:cNvSpPr>
            <a:spLocks noGrp="1" noChangeArrowheads="1"/>
          </p:cNvSpPr>
          <p:nvPr>
            <p:ph type="body" idx="1"/>
          </p:nvPr>
        </p:nvSpPr>
        <p:spPr/>
        <p:txBody>
          <a:bodyPr>
            <a:normAutofit lnSpcReduction="10000"/>
          </a:bodyPr>
          <a:lstStyle/>
          <a:p>
            <a:pPr marL="447675" indent="-447675" eaLnBrk="1" fontAlgn="auto" hangingPunct="1">
              <a:spcAft>
                <a:spcPts val="0"/>
              </a:spcAft>
              <a:defRPr/>
            </a:pPr>
            <a:r>
              <a:rPr lang="en-US" sz="3000" smtClean="0"/>
              <a:t>Cannot elevate a running process</a:t>
            </a:r>
          </a:p>
          <a:p>
            <a:pPr marL="447675" indent="-447675" eaLnBrk="1" fontAlgn="auto" hangingPunct="1">
              <a:spcAft>
                <a:spcPts val="0"/>
              </a:spcAft>
              <a:defRPr/>
            </a:pPr>
            <a:r>
              <a:rPr lang="en-US" sz="3000" smtClean="0"/>
              <a:t>Three Design Patterns</a:t>
            </a:r>
          </a:p>
          <a:p>
            <a:pPr marL="833438" lvl="1" indent="-354013" eaLnBrk="1" fontAlgn="auto" hangingPunct="1">
              <a:spcAft>
                <a:spcPts val="0"/>
              </a:spcAft>
              <a:defRPr/>
            </a:pPr>
            <a:r>
              <a:rPr lang="en-US" sz="2700" smtClean="0"/>
              <a:t>Creation of an Administrator COM object to perform elevated task.</a:t>
            </a:r>
          </a:p>
          <a:p>
            <a:pPr marL="1208088" lvl="2" indent="-373063" eaLnBrk="1" fontAlgn="auto" hangingPunct="1">
              <a:spcAft>
                <a:spcPts val="0"/>
              </a:spcAft>
              <a:defRPr/>
            </a:pPr>
            <a:r>
              <a:rPr lang="en-US" sz="2500" smtClean="0"/>
              <a:t>COM Elevation Moniker</a:t>
            </a:r>
            <a:endParaRPr lang="en-US" smtClean="0"/>
          </a:p>
          <a:p>
            <a:pPr marL="833438" lvl="1" indent="-354013" eaLnBrk="1" fontAlgn="auto" hangingPunct="1">
              <a:spcAft>
                <a:spcPts val="0"/>
              </a:spcAft>
              <a:defRPr/>
            </a:pPr>
            <a:r>
              <a:rPr lang="en-US" sz="2700" smtClean="0"/>
              <a:t>Side by Side Processes</a:t>
            </a:r>
          </a:p>
          <a:p>
            <a:pPr marL="1208088" lvl="2" indent="-373063" eaLnBrk="1" fontAlgn="auto" hangingPunct="1">
              <a:spcAft>
                <a:spcPts val="0"/>
              </a:spcAft>
              <a:defRPr/>
            </a:pPr>
            <a:r>
              <a:rPr lang="en-US" sz="2500" smtClean="0"/>
              <a:t>Shared memory</a:t>
            </a:r>
          </a:p>
          <a:p>
            <a:pPr marL="1208088" lvl="2" indent="-373063" eaLnBrk="1" fontAlgn="auto" hangingPunct="1">
              <a:spcAft>
                <a:spcPts val="0"/>
              </a:spcAft>
              <a:defRPr/>
            </a:pPr>
            <a:r>
              <a:rPr lang="en-US" sz="2500" smtClean="0"/>
              <a:t>RPC</a:t>
            </a:r>
          </a:p>
          <a:p>
            <a:pPr marL="833438" lvl="1" indent="-354013" eaLnBrk="1" fontAlgn="auto" hangingPunct="1">
              <a:spcAft>
                <a:spcPts val="0"/>
              </a:spcAft>
              <a:defRPr/>
            </a:pPr>
            <a:r>
              <a:rPr lang="en-US" sz="2700" smtClean="0"/>
              <a:t>Service Broker Model  (no  consent dialog)</a:t>
            </a:r>
          </a:p>
          <a:p>
            <a:pPr marL="1208088" lvl="2" indent="-373063" eaLnBrk="1" fontAlgn="auto" hangingPunct="1">
              <a:spcAft>
                <a:spcPts val="0"/>
              </a:spcAft>
              <a:defRPr/>
            </a:pPr>
            <a:r>
              <a:rPr lang="en-US" sz="2500" smtClean="0"/>
              <a:t>RPC, named pipes, etc</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839681"/>
          <p:cNvSpPr>
            <a:spLocks noGrp="1" noChangeArrowheads="1"/>
          </p:cNvSpPr>
          <p:nvPr>
            <p:ph type="title"/>
          </p:nvPr>
        </p:nvSpPr>
        <p:spPr/>
        <p:txBody>
          <a:bodyPr anchor="ctr">
            <a:normAutofit/>
          </a:bodyPr>
          <a:lstStyle/>
          <a:p>
            <a:pPr eaLnBrk="1" hangingPunct="1"/>
            <a:r>
              <a:rPr lang="en-US" dirty="0" smtClean="0"/>
              <a:t>Application Manifests</a:t>
            </a:r>
          </a:p>
        </p:txBody>
      </p:sp>
      <p:sp>
        <p:nvSpPr>
          <p:cNvPr id="4" name="Content Placeholder 3"/>
          <p:cNvSpPr>
            <a:spLocks noGrp="1"/>
          </p:cNvSpPr>
          <p:nvPr>
            <p:ph type="body" idx="1"/>
          </p:nvPr>
        </p:nvSpPr>
        <p:spPr/>
        <p:txBody>
          <a:bodyPr>
            <a:normAutofit/>
          </a:bodyPr>
          <a:lstStyle/>
          <a:p>
            <a:r>
              <a:rPr lang="en-US" dirty="0" smtClean="0"/>
              <a:t>Vista-aware applications embed an XML manifest</a:t>
            </a:r>
          </a:p>
          <a:p>
            <a:r>
              <a:rPr lang="en-US" dirty="0" smtClean="0"/>
              <a:t>Manifest contains a </a:t>
            </a:r>
            <a:r>
              <a:rPr lang="en-US" dirty="0" err="1" smtClean="0"/>
              <a:t>RequestedExecutionLevel</a:t>
            </a:r>
            <a:r>
              <a:rPr lang="en-US" dirty="0" smtClean="0"/>
              <a:t>:</a:t>
            </a:r>
          </a:p>
          <a:p>
            <a:endParaRPr lang="en-US" dirty="0" smtClean="0"/>
          </a:p>
          <a:p>
            <a:endParaRPr lang="en-US" dirty="0" smtClean="0"/>
          </a:p>
          <a:p>
            <a:endParaRPr lang="en-US" dirty="0" smtClean="0"/>
          </a:p>
        </p:txBody>
      </p:sp>
      <p:graphicFrame>
        <p:nvGraphicFramePr>
          <p:cNvPr id="5" name="Table 4"/>
          <p:cNvGraphicFramePr>
            <a:graphicFrameLocks noGrp="1"/>
          </p:cNvGraphicFramePr>
          <p:nvPr/>
        </p:nvGraphicFramePr>
        <p:xfrm>
          <a:off x="969580" y="3413760"/>
          <a:ext cx="7641020" cy="1432560"/>
        </p:xfrm>
        <a:graphic>
          <a:graphicData uri="http://schemas.openxmlformats.org/drawingml/2006/table">
            <a:tbl>
              <a:tblPr firstCol="1">
                <a:tableStyleId>{8A107856-5554-42FB-B03E-39F5DBC370BA}</a:tableStyleId>
              </a:tblPr>
              <a:tblGrid>
                <a:gridCol w="2459420"/>
                <a:gridCol w="5181600"/>
              </a:tblGrid>
              <a:tr h="370840">
                <a:tc>
                  <a:txBody>
                    <a:bodyPr/>
                    <a:lstStyle/>
                    <a:p>
                      <a:r>
                        <a:rPr lang="en-US" sz="2000" i="1" dirty="0" err="1" smtClean="0">
                          <a:solidFill>
                            <a:schemeClr val="accent1"/>
                          </a:solidFill>
                        </a:rPr>
                        <a:t>asInvoker</a:t>
                      </a:r>
                      <a:endParaRPr lang="en-US" i="1" dirty="0">
                        <a:solidFill>
                          <a:schemeClr val="accent1"/>
                        </a:solidFill>
                      </a:endParaRPr>
                    </a:p>
                  </a:txBody>
                  <a:tcPr/>
                </a:tc>
                <a:tc>
                  <a:txBody>
                    <a:bodyPr/>
                    <a:lstStyle/>
                    <a:p>
                      <a:r>
                        <a:rPr lang="en-US" sz="1800" dirty="0" smtClean="0"/>
                        <a:t>Launch with the same token as the parent process</a:t>
                      </a:r>
                      <a:endParaRPr lang="en-US" sz="1800" dirty="0"/>
                    </a:p>
                  </a:txBody>
                  <a:tcPr/>
                </a:tc>
              </a:tr>
              <a:tr h="370840">
                <a:tc>
                  <a:txBody>
                    <a:bodyPr/>
                    <a:lstStyle/>
                    <a:p>
                      <a:r>
                        <a:rPr lang="en-US" sz="2000" i="1" dirty="0" err="1" smtClean="0">
                          <a:solidFill>
                            <a:schemeClr val="accent1"/>
                          </a:solidFill>
                        </a:rPr>
                        <a:t>highestAvailable</a:t>
                      </a:r>
                      <a:endParaRPr lang="en-US" i="1" dirty="0">
                        <a:solidFill>
                          <a:schemeClr val="accent1"/>
                        </a:solidFill>
                      </a:endParaRPr>
                    </a:p>
                  </a:txBody>
                  <a:tcPr/>
                </a:tc>
                <a:tc>
                  <a:txBody>
                    <a:bodyPr/>
                    <a:lstStyle/>
                    <a:p>
                      <a:r>
                        <a:rPr lang="en-US" dirty="0" smtClean="0"/>
                        <a:t>Launch with the highest token this user possesses</a:t>
                      </a:r>
                      <a:endParaRPr lang="en-US" dirty="0"/>
                    </a:p>
                  </a:txBody>
                  <a:tcPr/>
                </a:tc>
              </a:tr>
              <a:tr h="370840">
                <a:tc>
                  <a:txBody>
                    <a:bodyPr/>
                    <a:lstStyle/>
                    <a:p>
                      <a:r>
                        <a:rPr lang="en-US" sz="2000" i="1" dirty="0" err="1" smtClean="0">
                          <a:solidFill>
                            <a:schemeClr val="accent1"/>
                          </a:solidFill>
                        </a:rPr>
                        <a:t>requireAdministrator</a:t>
                      </a:r>
                      <a:endParaRPr lang="en-US" i="1" dirty="0">
                        <a:solidFill>
                          <a:schemeClr val="accent1"/>
                        </a:solidFill>
                      </a:endParaRPr>
                    </a:p>
                  </a:txBody>
                  <a:tcPr/>
                </a:tc>
                <a:tc>
                  <a:txBody>
                    <a:bodyPr/>
                    <a:lstStyle/>
                    <a:p>
                      <a:r>
                        <a:rPr lang="en-US" dirty="0" smtClean="0"/>
                        <a:t>Highest token of the User provided User is a member of Administrators group</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28800" y="4995747"/>
            <a:ext cx="6248400" cy="228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smtClean="0"/>
              <a:t>UAC Manifest</a:t>
            </a:r>
            <a:endParaRPr lang="en-US" dirty="0"/>
          </a:p>
        </p:txBody>
      </p:sp>
      <p:sp>
        <p:nvSpPr>
          <p:cNvPr id="24580" name="TextBox 20482"/>
          <p:cNvSpPr txBox="1">
            <a:spLocks noChangeArrowheads="1"/>
          </p:cNvSpPr>
          <p:nvPr/>
        </p:nvSpPr>
        <p:spPr bwMode="auto">
          <a:xfrm>
            <a:off x="338138" y="1634728"/>
            <a:ext cx="8467725" cy="4801314"/>
          </a:xfrm>
          <a:prstGeom prst="rect">
            <a:avLst/>
          </a:prstGeom>
          <a:noFill/>
          <a:ln>
            <a:headEnd/>
            <a:tailEnd/>
          </a:ln>
          <a:effectLst/>
        </p:spPr>
        <p:style>
          <a:lnRef idx="1">
            <a:schemeClr val="dk1"/>
          </a:lnRef>
          <a:fillRef idx="2">
            <a:schemeClr val="dk1"/>
          </a:fillRef>
          <a:effectRef idx="1">
            <a:schemeClr val="dk1"/>
          </a:effectRef>
          <a:fontRef idx="minor">
            <a:schemeClr val="dk1"/>
          </a:fontRef>
        </p:style>
        <p:txBody>
          <a:bodyPr wrap="square" lIns="182880" tIns="182880" rIns="182880" bIns="182880">
            <a:spAutoFit/>
          </a:bodyPr>
          <a:lstStyle/>
          <a:p>
            <a:pPr algn="ctr"/>
            <a:r>
              <a:rPr lang="en-US" sz="1600" b="1" noProof="1" smtClean="0">
                <a:solidFill>
                  <a:srgbClr val="0000FF"/>
                </a:solidFill>
                <a:latin typeface="Consolas" pitchFamily="49" charset="0"/>
                <a:cs typeface="Courier New" pitchFamily="49" charset="0"/>
              </a:rPr>
              <a:t>MyAdminApp.Exe.Manifest</a:t>
            </a:r>
          </a:p>
          <a:p>
            <a:pPr algn="ctr"/>
            <a:endParaRPr lang="en-US" sz="1600" b="1" noProof="1" smtClean="0">
              <a:solidFill>
                <a:srgbClr val="0000FF"/>
              </a:solidFill>
              <a:latin typeface="Consolas" pitchFamily="49" charset="0"/>
              <a:cs typeface="Courier New" pitchFamily="49" charset="0"/>
            </a:endParaRPr>
          </a:p>
          <a:p>
            <a:r>
              <a:rPr lang="en-US" sz="1600" b="1" noProof="1" smtClean="0">
                <a:solidFill>
                  <a:srgbClr val="0000FF"/>
                </a:solidFill>
                <a:latin typeface="Consolas" pitchFamily="49" charset="0"/>
                <a:cs typeface="Courier New" pitchFamily="49" charset="0"/>
              </a:rPr>
              <a:t>&lt;?</a:t>
            </a:r>
            <a:r>
              <a:rPr lang="en-US" sz="1600" b="1" noProof="1" smtClean="0">
                <a:solidFill>
                  <a:srgbClr val="A31515"/>
                </a:solidFill>
                <a:latin typeface="Consolas" pitchFamily="49" charset="0"/>
                <a:cs typeface="Courier New" pitchFamily="49" charset="0"/>
              </a:rPr>
              <a:t>xml</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version</a:t>
            </a:r>
            <a:r>
              <a:rPr lang="en-US" sz="1600" b="1" noProof="1" smtClean="0">
                <a:solidFill>
                  <a:srgbClr val="0000FF"/>
                </a:solidFill>
                <a:latin typeface="Consolas" pitchFamily="49" charset="0"/>
                <a:cs typeface="Courier New" pitchFamily="49" charset="0"/>
              </a:rPr>
              <a:t>="1.0" </a:t>
            </a:r>
            <a:r>
              <a:rPr lang="en-US" sz="1600" b="1" noProof="1" smtClean="0">
                <a:solidFill>
                  <a:srgbClr val="FF0000"/>
                </a:solidFill>
                <a:latin typeface="Consolas" pitchFamily="49" charset="0"/>
                <a:cs typeface="Courier New" pitchFamily="49" charset="0"/>
              </a:rPr>
              <a:t>encoding</a:t>
            </a:r>
            <a:r>
              <a:rPr lang="en-US" sz="1600" b="1" noProof="1" smtClean="0">
                <a:solidFill>
                  <a:srgbClr val="0000FF"/>
                </a:solidFill>
                <a:latin typeface="Consolas" pitchFamily="49" charset="0"/>
                <a:cs typeface="Courier New" pitchFamily="49" charset="0"/>
              </a:rPr>
              <a:t>="UTF-8" </a:t>
            </a:r>
            <a:r>
              <a:rPr lang="en-US" sz="1600" b="1" noProof="1" smtClean="0">
                <a:solidFill>
                  <a:srgbClr val="FF0000"/>
                </a:solidFill>
                <a:latin typeface="Consolas" pitchFamily="49" charset="0"/>
                <a:cs typeface="Courier New" pitchFamily="49" charset="0"/>
              </a:rPr>
              <a:t>standalone</a:t>
            </a:r>
            <a:r>
              <a:rPr lang="en-US" sz="1600" b="1" noProof="1" smtClean="0">
                <a:solidFill>
                  <a:srgbClr val="0000FF"/>
                </a:solidFill>
                <a:latin typeface="Consolas" pitchFamily="49" charset="0"/>
                <a:cs typeface="Courier New" pitchFamily="49" charset="0"/>
              </a:rPr>
              <a:t>="yes"?&gt;</a:t>
            </a:r>
          </a:p>
          <a:p>
            <a:r>
              <a:rPr lang="en-US" sz="1600" b="1" noProof="1" smtClean="0">
                <a:solidFill>
                  <a:srgbClr val="0000FF"/>
                </a:solidFill>
                <a:latin typeface="Consolas" pitchFamily="49" charset="0"/>
                <a:cs typeface="Courier New" pitchFamily="49" charset="0"/>
              </a:rPr>
              <a:t>&lt;</a:t>
            </a:r>
            <a:r>
              <a:rPr lang="en-US" sz="1600" b="1" noProof="1" smtClean="0">
                <a:solidFill>
                  <a:srgbClr val="A31515"/>
                </a:solidFill>
                <a:latin typeface="Consolas" pitchFamily="49" charset="0"/>
                <a:cs typeface="Courier New" pitchFamily="49" charset="0"/>
              </a:rPr>
              <a:t>assembly</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xmlns</a:t>
            </a:r>
            <a:r>
              <a:rPr lang="en-US" sz="1600" b="1" noProof="1" smtClean="0">
                <a:solidFill>
                  <a:srgbClr val="0000FF"/>
                </a:solidFill>
                <a:latin typeface="Consolas" pitchFamily="49" charset="0"/>
                <a:cs typeface="Courier New" pitchFamily="49" charset="0"/>
              </a:rPr>
              <a:t>="urn:schemas-microsoft-com:asm.v1" </a:t>
            </a:r>
            <a:r>
              <a:rPr lang="en-US" sz="1600" b="1" noProof="1" smtClean="0">
                <a:solidFill>
                  <a:srgbClr val="FF0000"/>
                </a:solidFill>
                <a:latin typeface="Consolas" pitchFamily="49" charset="0"/>
                <a:cs typeface="Courier New" pitchFamily="49" charset="0"/>
              </a:rPr>
              <a:t>manifestVersion</a:t>
            </a:r>
            <a:r>
              <a:rPr lang="en-US" sz="1600" b="1" noProof="1" smtClean="0">
                <a:solidFill>
                  <a:srgbClr val="0000FF"/>
                </a:solidFill>
                <a:latin typeface="Consolas" pitchFamily="49" charset="0"/>
                <a:cs typeface="Courier New" pitchFamily="49" charset="0"/>
              </a:rPr>
              <a:t>="1.0"&gt;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assemblyIdentity</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version</a:t>
            </a:r>
            <a:r>
              <a:rPr lang="en-US" sz="1600" b="1" noProof="1" smtClean="0">
                <a:solidFill>
                  <a:srgbClr val="0000FF"/>
                </a:solidFill>
                <a:latin typeface="Consolas" pitchFamily="49" charset="0"/>
                <a:cs typeface="Courier New" pitchFamily="49" charset="0"/>
              </a:rPr>
              <a:t>="1.0.0.0" </a:t>
            </a:r>
            <a:br>
              <a:rPr lang="en-US" sz="1600" b="1" noProof="1" smtClean="0">
                <a:solidFill>
                  <a:srgbClr val="0000FF"/>
                </a:solidFill>
                <a:latin typeface="Consolas" pitchFamily="49" charset="0"/>
                <a:cs typeface="Courier New" pitchFamily="49" charset="0"/>
              </a:rPr>
            </a:b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processorArchitecture</a:t>
            </a:r>
            <a:r>
              <a:rPr lang="en-US" sz="1600" b="1" noProof="1" smtClean="0">
                <a:solidFill>
                  <a:srgbClr val="0000FF"/>
                </a:solidFill>
                <a:latin typeface="Consolas" pitchFamily="49" charset="0"/>
                <a:cs typeface="Courier New" pitchFamily="49" charset="0"/>
              </a:rPr>
              <a:t>="X86"</a:t>
            </a:r>
            <a:br>
              <a:rPr lang="en-US" sz="1600" b="1" noProof="1" smtClean="0">
                <a:solidFill>
                  <a:srgbClr val="0000FF"/>
                </a:solidFill>
                <a:latin typeface="Consolas" pitchFamily="49" charset="0"/>
                <a:cs typeface="Courier New" pitchFamily="49" charset="0"/>
              </a:rPr>
            </a:b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name</a:t>
            </a:r>
            <a:r>
              <a:rPr lang="en-US" sz="1600" b="1" noProof="1" smtClean="0">
                <a:solidFill>
                  <a:srgbClr val="0000FF"/>
                </a:solidFill>
                <a:latin typeface="Consolas" pitchFamily="49" charset="0"/>
                <a:cs typeface="Courier New" pitchFamily="49" charset="0"/>
              </a:rPr>
              <a:t>="MyAdminApp" </a:t>
            </a:r>
            <a:br>
              <a:rPr lang="en-US" sz="1600" b="1" noProof="1" smtClean="0">
                <a:solidFill>
                  <a:srgbClr val="0000FF"/>
                </a:solidFill>
                <a:latin typeface="Consolas" pitchFamily="49" charset="0"/>
                <a:cs typeface="Courier New" pitchFamily="49" charset="0"/>
              </a:rPr>
            </a:b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type</a:t>
            </a:r>
            <a:r>
              <a:rPr lang="en-US" sz="1600" b="1" noProof="1" smtClean="0">
                <a:solidFill>
                  <a:srgbClr val="0000FF"/>
                </a:solidFill>
                <a:latin typeface="Consolas" pitchFamily="49" charset="0"/>
                <a:cs typeface="Courier New" pitchFamily="49" charset="0"/>
              </a:rPr>
              <a:t>="win32"/&gt;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008000"/>
                </a:solidFill>
                <a:latin typeface="Consolas" pitchFamily="49" charset="0"/>
                <a:cs typeface="Courier New" pitchFamily="49" charset="0"/>
              </a:rPr>
              <a:t> Identify the application security requirements. </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trustInfo</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xmlns</a:t>
            </a:r>
            <a:r>
              <a:rPr lang="en-US" sz="1600" b="1" noProof="1" smtClean="0">
                <a:solidFill>
                  <a:srgbClr val="0000FF"/>
                </a:solidFill>
                <a:latin typeface="Consolas" pitchFamily="49" charset="0"/>
                <a:cs typeface="Courier New" pitchFamily="49" charset="0"/>
              </a:rPr>
              <a:t>="urn:schemas-microsoft-com:asm.v3"&gt;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security</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requestedPrivileges</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requestedExecutionLevel</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level</a:t>
            </a:r>
            <a:r>
              <a:rPr lang="en-US" sz="1600" b="1" noProof="1" smtClean="0">
                <a:solidFill>
                  <a:srgbClr val="0000FF"/>
                </a:solidFill>
                <a:latin typeface="Consolas" pitchFamily="49" charset="0"/>
                <a:cs typeface="Courier New" pitchFamily="49" charset="0"/>
              </a:rPr>
              <a:t>="requireAdministrator"/&gt;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requestedPrivileges</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security</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trustInfo</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&lt;/</a:t>
            </a:r>
            <a:r>
              <a:rPr lang="en-US" sz="1600" b="1" noProof="1" smtClean="0">
                <a:solidFill>
                  <a:srgbClr val="A31515"/>
                </a:solidFill>
                <a:latin typeface="Consolas" pitchFamily="49" charset="0"/>
                <a:cs typeface="Courier New" pitchFamily="49" charset="0"/>
              </a:rPr>
              <a:t>assembly</a:t>
            </a:r>
            <a:r>
              <a:rPr lang="en-US" sz="1600" b="1" noProof="1" smtClean="0">
                <a:solidFill>
                  <a:srgbClr val="0000FF"/>
                </a:solidFill>
                <a:latin typeface="Consolas" pitchFamily="49" charset="0"/>
                <a:cs typeface="Courier New" pitchFamily="49" charset="0"/>
              </a:rPr>
              <a:t>&gt;</a:t>
            </a:r>
          </a:p>
        </p:txBody>
      </p:sp>
      <p:sp>
        <p:nvSpPr>
          <p:cNvPr id="10" name="Rounded Rectangle 9"/>
          <p:cNvSpPr/>
          <p:nvPr/>
        </p:nvSpPr>
        <p:spPr>
          <a:xfrm>
            <a:off x="3200400" y="1828800"/>
            <a:ext cx="2743200" cy="228600"/>
          </a:xfrm>
          <a:prstGeom prst="roundRect">
            <a:avLst/>
          </a:pr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UAC Manifest Guidance</a:t>
            </a:r>
            <a:endParaRPr lang="en-US" dirty="0"/>
          </a:p>
        </p:txBody>
      </p:sp>
      <p:sp>
        <p:nvSpPr>
          <p:cNvPr id="3" name="Text Placeholder 2"/>
          <p:cNvSpPr>
            <a:spLocks noGrp="1"/>
          </p:cNvSpPr>
          <p:nvPr>
            <p:ph type="body" idx="1"/>
          </p:nvPr>
        </p:nvSpPr>
        <p:spPr>
          <a:prstGeom prst="rect">
            <a:avLst/>
          </a:prstGeom>
        </p:spPr>
        <p:txBody>
          <a:bodyPr>
            <a:normAutofit/>
          </a:bodyPr>
          <a:lstStyle/>
          <a:p>
            <a:r>
              <a:rPr lang="en-US" dirty="0" smtClean="0"/>
              <a:t>Windows Vista: internal &gt; external</a:t>
            </a:r>
          </a:p>
          <a:p>
            <a:r>
              <a:rPr lang="en-US" dirty="0" smtClean="0"/>
              <a:t>You didn’t write code -&gt; don’t manifest</a:t>
            </a:r>
          </a:p>
          <a:p>
            <a:pPr lvl="1"/>
            <a:r>
              <a:rPr lang="en-US" dirty="0" smtClean="0"/>
              <a:t>Removes compatibility features / shims</a:t>
            </a:r>
          </a:p>
          <a:p>
            <a:r>
              <a:rPr lang="en-US" dirty="0" smtClean="0"/>
              <a:t>mt.exe</a:t>
            </a:r>
          </a:p>
          <a:p>
            <a:r>
              <a:rPr lang="en-US" dirty="0" smtClean="0"/>
              <a:t>Visual Studio 2008 native support</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defTabSz="914363" eaLnBrk="1" fontAlgn="auto" hangingPunct="1">
              <a:spcAft>
                <a:spcPts val="0"/>
              </a:spcAft>
              <a:defRPr/>
            </a:pPr>
            <a:r>
              <a:rPr/>
              <a:t>UAC Mitigations for legacy apps</a:t>
            </a:r>
          </a:p>
        </p:txBody>
      </p:sp>
      <p:sp>
        <p:nvSpPr>
          <p:cNvPr id="17411" name="Text Placeholder 2"/>
          <p:cNvSpPr>
            <a:spLocks noGrp="1"/>
          </p:cNvSpPr>
          <p:nvPr>
            <p:ph type="body" idx="1"/>
          </p:nvPr>
        </p:nvSpPr>
        <p:spPr/>
        <p:txBody>
          <a:bodyPr/>
          <a:lstStyle/>
          <a:p>
            <a:pPr eaLnBrk="1" hangingPunct="1">
              <a:buFontTx/>
              <a:buNone/>
            </a:pPr>
            <a:r>
              <a:rPr lang="en-US" dirty="0" smtClean="0"/>
              <a:t>Pre Vista aware applications (legacy) will get:</a:t>
            </a:r>
          </a:p>
          <a:p>
            <a:pPr eaLnBrk="1" hangingPunct="1"/>
            <a:r>
              <a:rPr lang="en-US" dirty="0" smtClean="0"/>
              <a:t>Installer Detection</a:t>
            </a:r>
          </a:p>
          <a:p>
            <a:pPr eaLnBrk="1" hangingPunct="1"/>
            <a:r>
              <a:rPr lang="en-US" dirty="0" smtClean="0"/>
              <a:t>Data Redirection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 y="1405719"/>
            <a:ext cx="9144002" cy="5452281"/>
            <a:chOff x="-2" y="1692876"/>
            <a:chExt cx="9144002" cy="5165124"/>
          </a:xfrm>
        </p:grpSpPr>
        <p:sp>
          <p:nvSpPr>
            <p:cNvPr id="45" name="Rectangle 44"/>
            <p:cNvSpPr/>
            <p:nvPr/>
          </p:nvSpPr>
          <p:spPr bwMode="auto">
            <a:xfrm rot="5400000">
              <a:off x="1989437" y="-296563"/>
              <a:ext cx="5165124"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grpSp>
          <p:nvGrpSpPr>
            <p:cNvPr id="3" name="Group 41"/>
            <p:cNvGrpSpPr/>
            <p:nvPr/>
          </p:nvGrpSpPr>
          <p:grpSpPr>
            <a:xfrm>
              <a:off x="341192" y="1886368"/>
              <a:ext cx="7683689" cy="1451995"/>
              <a:chOff x="681003" y="1886368"/>
              <a:chExt cx="7683689" cy="1451995"/>
            </a:xfrm>
          </p:grpSpPr>
          <p:sp>
            <p:nvSpPr>
              <p:cNvPr id="30" name="TextBox 29"/>
              <p:cNvSpPr txBox="1"/>
              <p:nvPr/>
            </p:nvSpPr>
            <p:spPr>
              <a:xfrm>
                <a:off x="681003" y="2463662"/>
                <a:ext cx="7683689" cy="874701"/>
              </a:xfrm>
              <a:prstGeom prst="rect">
                <a:avLst/>
              </a:prstGeom>
              <a:noFill/>
            </p:spPr>
            <p:txBody>
              <a:bodyPr wrap="square" rtlCol="0">
                <a:spAutoFit/>
              </a:bodyPr>
              <a:lstStyle/>
              <a:p>
                <a:pPr marL="0" lvl="1" algn="ctr"/>
                <a:r>
                  <a:rPr lang="en-US" b="1" i="1" dirty="0" smtClean="0">
                    <a:effectLst>
                      <a:outerShdw blurRad="38100" dist="38100" dir="2700000" algn="tl">
                        <a:srgbClr val="000000">
                          <a:alpha val="43137"/>
                        </a:srgbClr>
                      </a:outerShdw>
                    </a:effectLst>
                  </a:rPr>
                  <a:t>Few Changes: </a:t>
                </a:r>
                <a:r>
                  <a:rPr lang="en-US" i="1" dirty="0" smtClean="0">
                    <a:effectLst>
                      <a:outerShdw blurRad="38100" dist="38100" dir="2700000" algn="tl">
                        <a:srgbClr val="000000">
                          <a:alpha val="43137"/>
                        </a:srgbClr>
                      </a:outerShdw>
                    </a:effectLst>
                  </a:rPr>
                  <a:t>Most software that runs on Windows Vista will run on Windows 7 - exceptions will be low level code (AV, Firewall, Imaging, etc).  </a:t>
                </a:r>
              </a:p>
              <a:p>
                <a:pPr marL="0" lvl="1" algn="ctr"/>
                <a:r>
                  <a:rPr lang="en-US" i="1" dirty="0" smtClean="0">
                    <a:effectLst>
                      <a:outerShdw blurRad="38100" dist="38100" dir="2700000" algn="tl">
                        <a:srgbClr val="000000">
                          <a:alpha val="43137"/>
                        </a:srgbClr>
                      </a:outerShdw>
                    </a:effectLst>
                  </a:rPr>
                  <a:t>Hardware that runs Windows Vista well will run Windows 7 well.</a:t>
                </a:r>
              </a:p>
            </p:txBody>
          </p:sp>
          <p:grpSp>
            <p:nvGrpSpPr>
              <p:cNvPr id="4" name="Group 40"/>
              <p:cNvGrpSpPr/>
              <p:nvPr/>
            </p:nvGrpSpPr>
            <p:grpSpPr>
              <a:xfrm>
                <a:off x="3844785" y="1886368"/>
                <a:ext cx="3194444" cy="675859"/>
                <a:chOff x="174828" y="2850194"/>
                <a:chExt cx="3194444" cy="675859"/>
              </a:xfrm>
            </p:grpSpPr>
            <p:sp>
              <p:nvSpPr>
                <p:cNvPr id="10" name="Rectangle 9"/>
                <p:cNvSpPr/>
                <p:nvPr/>
              </p:nvSpPr>
              <p:spPr>
                <a:xfrm>
                  <a:off x="629700" y="2913667"/>
                  <a:ext cx="2739572" cy="534864"/>
                </a:xfrm>
                <a:prstGeom prst="rect">
                  <a:avLst/>
                </a:prstGeom>
                <a:effectLst>
                  <a:outerShdw blurRad="50800" dist="38100" dir="2700000" algn="tl" rotWithShape="0">
                    <a:prstClr val="black">
                      <a:alpha val="40000"/>
                    </a:prstClr>
                  </a:outerShdw>
                </a:effectLst>
              </p:spPr>
              <p:txBody>
                <a:bodyPr wrap="square">
                  <a:spAutoFit/>
                </a:bodyPr>
                <a:lstStyle/>
                <a:p>
                  <a:pPr algn="l" rtl="0"/>
                  <a:r>
                    <a:rPr lang="en-US" sz="2400" kern="1200" dirty="0">
                      <a:solidFill>
                        <a:prstClr val="white"/>
                      </a:solidFill>
                      <a:latin typeface="Segoe"/>
                      <a:ea typeface="+mn-ea"/>
                      <a:cs typeface="+mn-cs"/>
                    </a:rPr>
                    <a:t>Windows </a:t>
                  </a:r>
                  <a:r>
                    <a:rPr lang="en-US" sz="2400" kern="1200" dirty="0" smtClean="0">
                      <a:solidFill>
                        <a:prstClr val="white"/>
                      </a:solidFill>
                      <a:latin typeface="Segoe Light" pitchFamily="34" charset="0"/>
                    </a:rPr>
                    <a:t>7</a:t>
                  </a:r>
                </a:p>
              </p:txBody>
            </p:sp>
            <p:pic>
              <p:nvPicPr>
                <p:cNvPr id="31" name="Picture 30" descr="C:\Documents and Settings\Freelance1\Desktop\Windows Vista Logo Horizontal W.png"/>
                <p:cNvPicPr>
                  <a:picLocks noChangeAspect="1" noChangeArrowheads="1"/>
                </p:cNvPicPr>
                <p:nvPr/>
              </p:nvPicPr>
              <p:blipFill>
                <a:blip r:embed="rId3" cstate="print"/>
                <a:srcRect r="78063" b="-21499"/>
                <a:stretch>
                  <a:fillRect/>
                </a:stretch>
              </p:blipFill>
              <p:spPr bwMode="auto">
                <a:xfrm>
                  <a:off x="174828" y="2850194"/>
                  <a:ext cx="522193" cy="675859"/>
                </a:xfrm>
                <a:prstGeom prst="rect">
                  <a:avLst/>
                </a:prstGeom>
                <a:noFill/>
              </p:spPr>
            </p:pic>
          </p:grpSp>
        </p:grpSp>
      </p:grpSp>
      <p:grpSp>
        <p:nvGrpSpPr>
          <p:cNvPr id="6" name="Group 46"/>
          <p:cNvGrpSpPr/>
          <p:nvPr/>
        </p:nvGrpSpPr>
        <p:grpSpPr>
          <a:xfrm>
            <a:off x="-2" y="3695804"/>
            <a:ext cx="9144002" cy="3162196"/>
            <a:chOff x="-2" y="3695804"/>
            <a:chExt cx="9144002" cy="3162196"/>
          </a:xfrm>
        </p:grpSpPr>
        <p:sp>
          <p:nvSpPr>
            <p:cNvPr id="44" name="Rectangle 43"/>
            <p:cNvSpPr/>
            <p:nvPr/>
          </p:nvSpPr>
          <p:spPr bwMode="auto">
            <a:xfrm rot="5400000">
              <a:off x="2990901" y="704901"/>
              <a:ext cx="3162196"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21" name="Picture 20" descr="WV-SP1_h_bL_r.png"/>
            <p:cNvPicPr>
              <a:picLocks noChangeAspect="1"/>
            </p:cNvPicPr>
            <p:nvPr/>
          </p:nvPicPr>
          <p:blipFill>
            <a:blip r:embed="rId4" cstate="print"/>
            <a:stretch>
              <a:fillRect/>
            </a:stretch>
          </p:blipFill>
          <p:spPr>
            <a:xfrm>
              <a:off x="3474265" y="3902040"/>
              <a:ext cx="2195469" cy="609866"/>
            </a:xfrm>
            <a:prstGeom prst="rect">
              <a:avLst/>
            </a:prstGeom>
            <a:noFill/>
            <a:effectLst>
              <a:outerShdw blurRad="50800" dist="50800" dir="2700000" algn="tl" rotWithShape="0">
                <a:schemeClr val="tx1">
                  <a:alpha val="40000"/>
                </a:schemeClr>
              </a:outerShdw>
            </a:effectLst>
          </p:spPr>
        </p:pic>
        <p:sp>
          <p:nvSpPr>
            <p:cNvPr id="43" name="TextBox 42"/>
            <p:cNvSpPr txBox="1"/>
            <p:nvPr/>
          </p:nvSpPr>
          <p:spPr>
            <a:xfrm>
              <a:off x="1310176" y="4515172"/>
              <a:ext cx="7397087" cy="369332"/>
            </a:xfrm>
            <a:prstGeom prst="rect">
              <a:avLst/>
            </a:prstGeom>
            <a:noFill/>
          </p:spPr>
          <p:txBody>
            <a:bodyPr wrap="square" rtlCol="0">
              <a:spAutoFit/>
            </a:bodyPr>
            <a:lstStyle/>
            <a:p>
              <a:pPr algn="ctr"/>
              <a:r>
                <a:rPr lang="en-US" b="1" i="1" dirty="0" smtClean="0">
                  <a:effectLst>
                    <a:outerShdw blurRad="38100" dist="38100" dir="2700000" algn="tl">
                      <a:srgbClr val="000000">
                        <a:alpha val="43137"/>
                      </a:srgbClr>
                    </a:outerShdw>
                  </a:effectLst>
                </a:rPr>
                <a:t>Few Changes: </a:t>
              </a:r>
              <a:r>
                <a:rPr lang="en-US" i="1" dirty="0" smtClean="0">
                  <a:effectLst>
                    <a:outerShdw blurRad="38100" dist="38100" dir="2700000" algn="tl">
                      <a:srgbClr val="000000">
                        <a:alpha val="43137"/>
                      </a:srgbClr>
                    </a:outerShdw>
                  </a:effectLst>
                </a:rPr>
                <a:t>Focus on quality and reliability improvements</a:t>
              </a:r>
            </a:p>
          </p:txBody>
        </p:sp>
      </p:grpSp>
      <p:sp>
        <p:nvSpPr>
          <p:cNvPr id="5" name="Title 4"/>
          <p:cNvSpPr>
            <a:spLocks noGrp="1"/>
          </p:cNvSpPr>
          <p:nvPr>
            <p:ph type="title"/>
          </p:nvPr>
        </p:nvSpPr>
        <p:spPr/>
        <p:txBody>
          <a:bodyPr>
            <a:normAutofit fontScale="90000"/>
          </a:bodyPr>
          <a:lstStyle/>
          <a:p>
            <a:r>
              <a:rPr sz="4400" smtClean="0"/>
              <a:t>Windows 7 Builds on Windows Vista</a:t>
            </a:r>
            <a:br>
              <a:rPr sz="4400" smtClean="0"/>
            </a:br>
            <a:r>
              <a:rPr sz="2700"/>
              <a:t>Deployment, Testing, and Pilots Today Will Continue to Pay Off</a:t>
            </a:r>
            <a:endParaRPr sz="4400"/>
          </a:p>
        </p:txBody>
      </p:sp>
      <p:grpSp>
        <p:nvGrpSpPr>
          <p:cNvPr id="7" name="Group 45"/>
          <p:cNvGrpSpPr/>
          <p:nvPr/>
        </p:nvGrpSpPr>
        <p:grpSpPr>
          <a:xfrm>
            <a:off x="-2" y="5228042"/>
            <a:ext cx="9144002" cy="1629958"/>
            <a:chOff x="-2" y="5228042"/>
            <a:chExt cx="9144002" cy="1629958"/>
          </a:xfrm>
        </p:grpSpPr>
        <p:sp>
          <p:nvSpPr>
            <p:cNvPr id="16" name="Rectangle 15"/>
            <p:cNvSpPr/>
            <p:nvPr/>
          </p:nvSpPr>
          <p:spPr bwMode="auto">
            <a:xfrm rot="5400000">
              <a:off x="3757020" y="1471020"/>
              <a:ext cx="1629958"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7" name="Picture 16" descr="C:\Documents and Settings\Freelance1\Desktop\Windows Vista Logo Horizontal W.png"/>
            <p:cNvPicPr>
              <a:picLocks noChangeAspect="1" noChangeArrowheads="1"/>
            </p:cNvPicPr>
            <p:nvPr/>
          </p:nvPicPr>
          <p:blipFill>
            <a:blip r:embed="rId3" cstate="print"/>
            <a:srcRect/>
            <a:stretch>
              <a:fillRect/>
            </a:stretch>
          </p:blipFill>
          <p:spPr bwMode="auto">
            <a:xfrm>
              <a:off x="3391385" y="5350124"/>
              <a:ext cx="2361229" cy="551786"/>
            </a:xfrm>
            <a:prstGeom prst="rect">
              <a:avLst/>
            </a:prstGeom>
            <a:noFill/>
          </p:spPr>
        </p:pic>
        <p:sp>
          <p:nvSpPr>
            <p:cNvPr id="19" name="TextBox 18"/>
            <p:cNvSpPr txBox="1"/>
            <p:nvPr/>
          </p:nvSpPr>
          <p:spPr>
            <a:xfrm>
              <a:off x="2255108" y="5905176"/>
              <a:ext cx="4633783" cy="646331"/>
            </a:xfrm>
            <a:prstGeom prst="rect">
              <a:avLst/>
            </a:prstGeom>
            <a:noFill/>
          </p:spPr>
          <p:txBody>
            <a:bodyPr wrap="square" rtlCol="0">
              <a:spAutoFit/>
            </a:bodyPr>
            <a:lstStyle/>
            <a:p>
              <a:pPr algn="ctr"/>
              <a:r>
                <a:rPr lang="en-US" b="1" i="1" dirty="0" smtClean="0">
                  <a:effectLst>
                    <a:outerShdw blurRad="38100" dist="38100" dir="2700000" algn="tl">
                      <a:srgbClr val="000000">
                        <a:alpha val="43137"/>
                      </a:srgbClr>
                    </a:outerShdw>
                  </a:effectLst>
                </a:rPr>
                <a:t>Deep Changes: </a:t>
              </a:r>
              <a:r>
                <a:rPr lang="en-US" i="1" dirty="0" smtClean="0">
                  <a:effectLst>
                    <a:outerShdw blurRad="38100" dist="38100" dir="2700000" algn="tl">
                      <a:srgbClr val="000000">
                        <a:alpha val="43137"/>
                      </a:srgbClr>
                    </a:outerShdw>
                  </a:effectLst>
                </a:rPr>
                <a:t>New models for security, drivers, deployment, and networking</a:t>
              </a:r>
            </a:p>
          </p:txBody>
        </p:sp>
      </p:grpSp>
      <p:pic>
        <p:nvPicPr>
          <p:cNvPr id="1026" name="Picture 2" descr="c:\users\petermck\pictures\dvd_art\artwork_imagery\shapes and graphics\arrows - arrow\blue gradient collection\arrow 0 blue arrow curved 6.png"/>
          <p:cNvPicPr>
            <a:picLocks noChangeAspect="1" noChangeArrowheads="1"/>
          </p:cNvPicPr>
          <p:nvPr/>
        </p:nvPicPr>
        <p:blipFill>
          <a:blip r:embed="rId5" cstate="print"/>
          <a:srcRect/>
          <a:stretch>
            <a:fillRect/>
          </a:stretch>
        </p:blipFill>
        <p:spPr bwMode="auto">
          <a:xfrm rot="5400000">
            <a:off x="-88759" y="4534943"/>
            <a:ext cx="2092557" cy="1445998"/>
          </a:xfrm>
          <a:prstGeom prst="rect">
            <a:avLst/>
          </a:prstGeom>
          <a:noFill/>
        </p:spPr>
      </p:pic>
      <p:pic>
        <p:nvPicPr>
          <p:cNvPr id="50" name="Picture 2" descr="c:\users\petermck\pictures\dvd_art\artwork_imagery\shapes and graphics\arrows - arrow\blue gradient collection\arrow 0 blue arrow curved 6.png"/>
          <p:cNvPicPr>
            <a:picLocks noChangeAspect="1" noChangeArrowheads="1"/>
          </p:cNvPicPr>
          <p:nvPr/>
        </p:nvPicPr>
        <p:blipFill>
          <a:blip r:embed="rId5" cstate="print"/>
          <a:srcRect/>
          <a:stretch>
            <a:fillRect/>
          </a:stretch>
        </p:blipFill>
        <p:spPr bwMode="auto">
          <a:xfrm rot="16200000" flipH="1">
            <a:off x="7410568" y="2907969"/>
            <a:ext cx="2092557" cy="144599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defTabSz="914363" eaLnBrk="1" fontAlgn="auto" hangingPunct="1">
              <a:spcAft>
                <a:spcPts val="0"/>
              </a:spcAft>
              <a:defRPr/>
            </a:pPr>
            <a:r>
              <a:rPr/>
              <a:t>Installer Detection</a:t>
            </a:r>
          </a:p>
        </p:txBody>
      </p:sp>
      <p:sp>
        <p:nvSpPr>
          <p:cNvPr id="18435" name="Text Placeholder 2"/>
          <p:cNvSpPr>
            <a:spLocks noGrp="1"/>
          </p:cNvSpPr>
          <p:nvPr>
            <p:ph type="body" idx="1"/>
          </p:nvPr>
        </p:nvSpPr>
        <p:spPr/>
        <p:txBody>
          <a:bodyPr/>
          <a:lstStyle/>
          <a:p>
            <a:pPr eaLnBrk="1" hangingPunct="1"/>
            <a:r>
              <a:rPr lang="en-US" smtClean="0"/>
              <a:t>Without this, almost all custom (non-MSI) legacy installations would fail</a:t>
            </a:r>
          </a:p>
          <a:p>
            <a:pPr eaLnBrk="1" hangingPunct="1"/>
            <a:r>
              <a:rPr lang="en-US" smtClean="0"/>
              <a:t>Heuristics: look for Setup, Install, Update, etc.</a:t>
            </a:r>
          </a:p>
          <a:p>
            <a:pPr eaLnBrk="1" hangingPunct="1"/>
            <a:r>
              <a:rPr lang="en-US" smtClean="0"/>
              <a:t>Looks in binary name and resources</a:t>
            </a:r>
          </a:p>
          <a:p>
            <a:pPr eaLnBrk="1" hangingPunct="1"/>
            <a:r>
              <a:rPr lang="en-US" smtClean="0"/>
              <a:t>Auto adds shield icon when detected</a:t>
            </a:r>
          </a:p>
          <a:p>
            <a:pPr eaLnBrk="1" hangingPunct="1"/>
            <a:r>
              <a:rPr lang="en-US" smtClean="0"/>
              <a:t>Elevated when launched</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820225"/>
          <p:cNvSpPr>
            <a:spLocks noGrp="1" noChangeArrowheads="1"/>
          </p:cNvSpPr>
          <p:nvPr>
            <p:ph type="title"/>
          </p:nvPr>
        </p:nvSpPr>
        <p:spPr/>
        <p:txBody>
          <a:bodyPr/>
          <a:lstStyle/>
          <a:p>
            <a:r>
              <a:rPr lang="en-GB" smtClean="0"/>
              <a:t>Data Redirection</a:t>
            </a:r>
            <a:endParaRPr lang="en-US" dirty="0" smtClean="0"/>
          </a:p>
        </p:txBody>
      </p:sp>
      <p:sp>
        <p:nvSpPr>
          <p:cNvPr id="21507" name="Shape 820226"/>
          <p:cNvSpPr>
            <a:spLocks noGrp="1" noChangeArrowheads="1"/>
          </p:cNvSpPr>
          <p:nvPr>
            <p:ph type="body" idx="1"/>
          </p:nvPr>
        </p:nvSpPr>
        <p:spPr/>
        <p:txBody>
          <a:bodyPr/>
          <a:lstStyle/>
          <a:p>
            <a:r>
              <a:rPr lang="en-US" sz="2000" dirty="0" smtClean="0"/>
              <a:t>This is a intended for existing legacy applications and will be removed in a future OS version</a:t>
            </a:r>
          </a:p>
          <a:p>
            <a:r>
              <a:rPr lang="en-US" sz="2000" dirty="0" smtClean="0"/>
              <a:t>32-bit legacy interactive applications that write to administrator locations</a:t>
            </a:r>
          </a:p>
          <a:p>
            <a:pPr lvl="2"/>
            <a:r>
              <a:rPr lang="en-US" sz="1600" dirty="0" smtClean="0"/>
              <a:t>HKLM\Software; </a:t>
            </a:r>
          </a:p>
          <a:p>
            <a:pPr lvl="2"/>
            <a:r>
              <a:rPr lang="en-US" sz="1600" dirty="0" smtClean="0"/>
              <a:t>%</a:t>
            </a:r>
            <a:r>
              <a:rPr lang="en-US" sz="1600" dirty="0" err="1" smtClean="0"/>
              <a:t>SystemDrive</a:t>
            </a:r>
            <a:r>
              <a:rPr lang="en-US" sz="1600" dirty="0" smtClean="0"/>
              <a:t>%\Program Files</a:t>
            </a:r>
          </a:p>
          <a:p>
            <a:pPr lvl="2"/>
            <a:r>
              <a:rPr lang="en-US" sz="1600" dirty="0" smtClean="0"/>
              <a:t>%</a:t>
            </a:r>
            <a:r>
              <a:rPr lang="en-US" sz="1600" dirty="0" err="1" smtClean="0"/>
              <a:t>WinDir</a:t>
            </a:r>
            <a:r>
              <a:rPr lang="en-US" sz="1600" dirty="0" smtClean="0"/>
              <a:t>%\System32</a:t>
            </a:r>
          </a:p>
          <a:p>
            <a:r>
              <a:rPr lang="en-US" sz="2000" dirty="0" smtClean="0"/>
              <a:t>Redirected to:</a:t>
            </a:r>
          </a:p>
          <a:p>
            <a:pPr lvl="1"/>
            <a:r>
              <a:rPr lang="en-US" sz="1600" dirty="0" smtClean="0"/>
              <a:t>HKCU\Software\Classes\</a:t>
            </a:r>
            <a:r>
              <a:rPr lang="en-US" sz="1600" dirty="0" err="1" smtClean="0"/>
              <a:t>VirtualStore</a:t>
            </a:r>
            <a:endParaRPr lang="en-US" sz="1600" dirty="0" smtClean="0"/>
          </a:p>
          <a:p>
            <a:pPr lvl="1"/>
            <a:r>
              <a:rPr lang="en-US" sz="1600" dirty="0" smtClean="0"/>
              <a:t>%</a:t>
            </a:r>
            <a:r>
              <a:rPr lang="en-US" sz="1600" dirty="0" err="1" smtClean="0"/>
              <a:t>LocalAppData</a:t>
            </a:r>
            <a:r>
              <a:rPr lang="en-US" sz="1600" dirty="0" smtClean="0"/>
              <a:t>%\</a:t>
            </a:r>
            <a:r>
              <a:rPr lang="en-US" sz="1600" dirty="0" err="1" smtClean="0"/>
              <a:t>VirtualStore</a:t>
            </a:r>
            <a:r>
              <a:rPr lang="en-US" sz="1600" dirty="0" smtClean="0"/>
              <a:t>\</a:t>
            </a:r>
          </a:p>
          <a:p>
            <a:r>
              <a:rPr lang="en-US" sz="2000" dirty="0" smtClean="0"/>
              <a:t>Redirection removes need for elevation</a:t>
            </a:r>
          </a:p>
          <a:p>
            <a:pPr lvl="1"/>
            <a:r>
              <a:rPr lang="en-US" sz="1800" dirty="0" smtClean="0"/>
              <a:t>Writes to HKLM go to HKCU redirected store</a:t>
            </a:r>
          </a:p>
          <a:p>
            <a:pPr lvl="1"/>
            <a:r>
              <a:rPr lang="en-US" sz="1800" dirty="0" smtClean="0"/>
              <a:t>Writes to system directories redirected to per-user store</a:t>
            </a:r>
          </a:p>
          <a:p>
            <a:r>
              <a:rPr lang="en-US" sz="2000" dirty="0" smtClean="0"/>
              <a:t>When running 32-bit applications on x64, WOW64…</a:t>
            </a:r>
          </a:p>
          <a:p>
            <a:endParaRPr lang="en-US" sz="2000" dirty="0" smtClean="0"/>
          </a:p>
        </p:txBody>
      </p:sp>
      <p:pic>
        <p:nvPicPr>
          <p:cNvPr id="26627" name="Picture 3" descr="http://i.msdn.microsoft.com/Bb756960.UAC_VirtualizationConceptual(en-us,MSDN.10).gif"/>
          <p:cNvPicPr>
            <a:picLocks noChangeAspect="1" noChangeArrowheads="1"/>
          </p:cNvPicPr>
          <p:nvPr/>
        </p:nvPicPr>
        <p:blipFill>
          <a:blip r:embed="rId3" cstate="print"/>
          <a:srcRect/>
          <a:stretch>
            <a:fillRect/>
          </a:stretch>
        </p:blipFill>
        <p:spPr bwMode="auto">
          <a:xfrm>
            <a:off x="6553200" y="2902744"/>
            <a:ext cx="2221706" cy="2050256"/>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820225"/>
          <p:cNvSpPr>
            <a:spLocks noGrp="1" noChangeArrowheads="1"/>
          </p:cNvSpPr>
          <p:nvPr>
            <p:ph type="title"/>
          </p:nvPr>
        </p:nvSpPr>
        <p:spPr/>
        <p:txBody>
          <a:bodyPr anchor="t"/>
          <a:lstStyle/>
          <a:p>
            <a:pPr eaLnBrk="1" hangingPunct="1"/>
            <a:r>
              <a:rPr lang="en-GB" dirty="0" smtClean="0"/>
              <a:t>Data Redirection and explorer</a:t>
            </a: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304800" y="1295400"/>
            <a:ext cx="6095999" cy="419397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4419600" y="1828800"/>
            <a:ext cx="4476750" cy="43529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a:stretch>
            <a:fillRect/>
          </a:stretch>
        </p:blipFill>
        <p:spPr bwMode="auto">
          <a:xfrm>
            <a:off x="762000" y="3581400"/>
            <a:ext cx="7286625" cy="2324100"/>
          </a:xfrm>
          <a:prstGeom prst="rect">
            <a:avLst/>
          </a:prstGeom>
          <a:noFill/>
          <a:ln w="9525">
            <a:noFill/>
            <a:miter lim="800000"/>
            <a:headEnd/>
            <a:tailEnd/>
          </a:ln>
          <a:effectLst/>
        </p:spPr>
      </p:pic>
      <p:sp>
        <p:nvSpPr>
          <p:cNvPr id="8" name="Right Arrow 7"/>
          <p:cNvSpPr/>
          <p:nvPr/>
        </p:nvSpPr>
        <p:spPr>
          <a:xfrm rot="7494496">
            <a:off x="3230184" y="1506243"/>
            <a:ext cx="3810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Right Arrow 8"/>
          <p:cNvSpPr/>
          <p:nvPr/>
        </p:nvSpPr>
        <p:spPr>
          <a:xfrm rot="7494496">
            <a:off x="4449384" y="4249442"/>
            <a:ext cx="3810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ight Arrow 9"/>
          <p:cNvSpPr/>
          <p:nvPr/>
        </p:nvSpPr>
        <p:spPr>
          <a:xfrm rot="7494496">
            <a:off x="7497383" y="2877843"/>
            <a:ext cx="3810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Mandatory Integrity Control (MIC)</a:t>
            </a:r>
            <a:endParaRPr lang="en-US" dirty="0"/>
          </a:p>
        </p:txBody>
      </p:sp>
      <p:sp>
        <p:nvSpPr>
          <p:cNvPr id="26627" name="Text Placeholder 2"/>
          <p:cNvSpPr>
            <a:spLocks noGrp="1"/>
          </p:cNvSpPr>
          <p:nvPr>
            <p:ph type="body" idx="1"/>
          </p:nvPr>
        </p:nvSpPr>
        <p:spPr/>
        <p:txBody>
          <a:bodyPr>
            <a:normAutofit/>
          </a:bodyPr>
          <a:lstStyle/>
          <a:p>
            <a:r>
              <a:rPr lang="en-US" dirty="0" smtClean="0"/>
              <a:t>Traditional NT security revolves around process token</a:t>
            </a:r>
          </a:p>
          <a:p>
            <a:r>
              <a:rPr lang="en-US" dirty="0" smtClean="0"/>
              <a:t>Windows Vista enhances this with MIC:</a:t>
            </a:r>
          </a:p>
          <a:p>
            <a:pPr lvl="1"/>
            <a:r>
              <a:rPr lang="en-US" dirty="0" smtClean="0"/>
              <a:t>Each process gets a MIC level</a:t>
            </a:r>
          </a:p>
          <a:p>
            <a:pPr lvl="1"/>
            <a:r>
              <a:rPr lang="en-US" dirty="0" smtClean="0"/>
              <a:t>All resources get a MIC level </a:t>
            </a:r>
          </a:p>
          <a:p>
            <a:r>
              <a:rPr lang="en-US" dirty="0" smtClean="0"/>
              <a:t>There are four levels:</a:t>
            </a:r>
          </a:p>
          <a:p>
            <a:endParaRPr lang="en-US" dirty="0" smtClean="0"/>
          </a:p>
        </p:txBody>
      </p:sp>
      <p:graphicFrame>
        <p:nvGraphicFramePr>
          <p:cNvPr id="5" name="Table 4"/>
          <p:cNvGraphicFramePr>
            <a:graphicFrameLocks noGrp="1"/>
          </p:cNvGraphicFramePr>
          <p:nvPr/>
        </p:nvGraphicFramePr>
        <p:xfrm>
          <a:off x="1981200" y="4876800"/>
          <a:ext cx="5443053" cy="1371600"/>
        </p:xfrm>
        <a:graphic>
          <a:graphicData uri="http://schemas.openxmlformats.org/drawingml/2006/table">
            <a:tbl>
              <a:tblPr firstRow="1" bandRow="1">
                <a:tableStyleId>{5C22544A-7EE6-4342-B048-85BDC9FD1C3A}</a:tableStyleId>
              </a:tblPr>
              <a:tblGrid>
                <a:gridCol w="1368108"/>
                <a:gridCol w="4074945"/>
              </a:tblGrid>
              <a:tr h="182880">
                <a:tc>
                  <a:txBody>
                    <a:bodyPr/>
                    <a:lstStyle/>
                    <a:p>
                      <a:pPr algn="ctr"/>
                      <a:r>
                        <a:rPr lang="en-US" sz="1200" dirty="0" smtClean="0"/>
                        <a:t>Integrity level SID </a:t>
                      </a:r>
                      <a:endParaRPr lang="en-US" sz="1200" dirty="0"/>
                    </a:p>
                  </a:txBody>
                  <a:tcPr/>
                </a:tc>
                <a:tc>
                  <a:txBody>
                    <a:bodyPr/>
                    <a:lstStyle/>
                    <a:p>
                      <a:pPr algn="ctr"/>
                      <a:r>
                        <a:rPr lang="en-US" sz="1200" dirty="0" smtClean="0"/>
                        <a:t>Name </a:t>
                      </a:r>
                      <a:endParaRPr lang="en-US" sz="1200" dirty="0"/>
                    </a:p>
                  </a:txBody>
                  <a:tcPr/>
                </a:tc>
              </a:tr>
              <a:tr h="182880">
                <a:tc>
                  <a:txBody>
                    <a:bodyPr/>
                    <a:lstStyle/>
                    <a:p>
                      <a:pPr algn="ctr"/>
                      <a:r>
                        <a:rPr lang="en-US" sz="1200" dirty="0" smtClean="0">
                          <a:latin typeface="Consolas" pitchFamily="49" charset="0"/>
                        </a:rPr>
                        <a:t>S-1-16-4096</a:t>
                      </a:r>
                      <a:endParaRPr lang="en-US" sz="1200" dirty="0">
                        <a:latin typeface="Consolas" pitchFamily="49" charset="0"/>
                      </a:endParaRPr>
                    </a:p>
                  </a:txBody>
                  <a:tcPr/>
                </a:tc>
                <a:tc>
                  <a:txBody>
                    <a:bodyPr/>
                    <a:lstStyle/>
                    <a:p>
                      <a:r>
                        <a:rPr lang="en-US" sz="1200" dirty="0" smtClean="0"/>
                        <a:t>Mandatory Label\</a:t>
                      </a:r>
                      <a:r>
                        <a:rPr lang="en-US" sz="1200" b="1" dirty="0" smtClean="0"/>
                        <a:t>Low</a:t>
                      </a:r>
                      <a:r>
                        <a:rPr lang="en-US" sz="1200" dirty="0" smtClean="0"/>
                        <a:t> Mandatory Le</a:t>
                      </a:r>
                      <a:endParaRPr lang="en-US" sz="1200" dirty="0"/>
                    </a:p>
                  </a:txBody>
                  <a:tcP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itchFamily="49" charset="0"/>
                        </a:rPr>
                        <a:t>S-1-16-8192</a:t>
                      </a:r>
                      <a:endParaRPr lang="en-US" sz="1200" dirty="0">
                        <a:latin typeface="Consolas" pitchFamily="49" charset="0"/>
                      </a:endParaRPr>
                    </a:p>
                  </a:txBody>
                  <a:tcPr/>
                </a:tc>
                <a:tc>
                  <a:txBody>
                    <a:bodyPr/>
                    <a:lstStyle/>
                    <a:p>
                      <a:r>
                        <a:rPr lang="en-US" sz="1200" dirty="0" smtClean="0"/>
                        <a:t>Mandatory Label\</a:t>
                      </a:r>
                      <a:r>
                        <a:rPr lang="en-US" sz="1200" b="1" dirty="0" smtClean="0"/>
                        <a:t>Medium</a:t>
                      </a:r>
                      <a:r>
                        <a:rPr lang="en-US" sz="1200" dirty="0" smtClean="0"/>
                        <a:t> Mandatory Level</a:t>
                      </a:r>
                      <a:r>
                        <a:rPr lang="en-US" sz="1200" i="1" dirty="0" smtClean="0"/>
                        <a:t> (default)</a:t>
                      </a:r>
                      <a:endParaRPr lang="en-US" sz="1200" i="1" dirty="0"/>
                    </a:p>
                  </a:txBody>
                  <a:tcP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itchFamily="49" charset="0"/>
                        </a:rPr>
                        <a:t>S-1-16-12288</a:t>
                      </a:r>
                      <a:endParaRPr lang="en-US" sz="1200" dirty="0">
                        <a:latin typeface="Consolas" pitchFamily="49" charset="0"/>
                      </a:endParaRPr>
                    </a:p>
                  </a:txBody>
                  <a:tcPr/>
                </a:tc>
                <a:tc>
                  <a:txBody>
                    <a:bodyPr/>
                    <a:lstStyle/>
                    <a:p>
                      <a:r>
                        <a:rPr lang="en-US" sz="1200" dirty="0" smtClean="0"/>
                        <a:t>Mandatory Label\</a:t>
                      </a:r>
                      <a:r>
                        <a:rPr lang="en-US" sz="1200" b="1" dirty="0" smtClean="0"/>
                        <a:t>High</a:t>
                      </a:r>
                      <a:r>
                        <a:rPr lang="en-US" sz="1200" dirty="0" smtClean="0"/>
                        <a:t> Mandatory Level </a:t>
                      </a:r>
                      <a:endParaRPr lang="en-US" sz="1200" dirty="0"/>
                    </a:p>
                  </a:txBody>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itchFamily="49" charset="0"/>
                        </a:rPr>
                        <a:t>S-1-16-16384</a:t>
                      </a:r>
                      <a:endParaRPr lang="en-US" sz="1200" dirty="0">
                        <a:latin typeface="Consolas" pitchFamily="49" charset="0"/>
                      </a:endParaRPr>
                    </a:p>
                  </a:txBody>
                  <a:tcPr/>
                </a:tc>
                <a:tc>
                  <a:txBody>
                    <a:bodyPr/>
                    <a:lstStyle/>
                    <a:p>
                      <a:r>
                        <a:rPr lang="en-US" sz="1200" dirty="0" smtClean="0"/>
                        <a:t>Mandatory Label\</a:t>
                      </a:r>
                      <a:r>
                        <a:rPr lang="en-US" sz="1200" b="1" dirty="0" smtClean="0"/>
                        <a:t>System</a:t>
                      </a:r>
                      <a:r>
                        <a:rPr lang="en-US" sz="1200" dirty="0" smtClean="0"/>
                        <a:t> Mandatory Level</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790529"/>
          <p:cNvSpPr>
            <a:spLocks noGrp="1" noChangeArrowheads="1"/>
          </p:cNvSpPr>
          <p:nvPr>
            <p:ph type="title"/>
          </p:nvPr>
        </p:nvSpPr>
        <p:spPr/>
        <p:txBody>
          <a:bodyPr>
            <a:normAutofit fontScale="90000"/>
          </a:bodyPr>
          <a:lstStyle/>
          <a:p>
            <a:r>
              <a:rPr lang="en-US" dirty="0" smtClean="0"/>
              <a:t>Process Isolation with MIC:</a:t>
            </a:r>
            <a:br>
              <a:rPr lang="en-US" dirty="0" smtClean="0"/>
            </a:br>
            <a:r>
              <a:rPr lang="en-US" dirty="0" smtClean="0"/>
              <a:t>Protecting Administrative Applications </a:t>
            </a:r>
            <a:endParaRPr lang="en-GB" dirty="0" smtClean="0"/>
          </a:p>
        </p:txBody>
      </p:sp>
      <p:sp>
        <p:nvSpPr>
          <p:cNvPr id="27651" name="Shape 790530"/>
          <p:cNvSpPr>
            <a:spLocks noGrp="1" noChangeArrowheads="1"/>
          </p:cNvSpPr>
          <p:nvPr>
            <p:ph type="body" idx="1"/>
          </p:nvPr>
        </p:nvSpPr>
        <p:spPr/>
        <p:txBody>
          <a:bodyPr/>
          <a:lstStyle/>
          <a:p>
            <a:pPr marL="0" indent="0">
              <a:buNone/>
            </a:pPr>
            <a:r>
              <a:rPr lang="en-US" dirty="0" smtClean="0"/>
              <a:t>Administrative and standard user applications share the same desktop</a:t>
            </a:r>
          </a:p>
          <a:p>
            <a:pPr lvl="1"/>
            <a:r>
              <a:rPr lang="en-US" dirty="0" smtClean="0"/>
              <a:t>Primary threats</a:t>
            </a:r>
          </a:p>
          <a:p>
            <a:pPr lvl="2"/>
            <a:r>
              <a:rPr lang="en-US" dirty="0" smtClean="0"/>
              <a:t>Cross-process Window messages</a:t>
            </a:r>
          </a:p>
          <a:p>
            <a:pPr lvl="2"/>
            <a:r>
              <a:rPr lang="en-US" dirty="0" smtClean="0"/>
              <a:t>DLL injection and create remote thread</a:t>
            </a:r>
          </a:p>
          <a:p>
            <a:pPr lvl="1"/>
            <a:r>
              <a:rPr lang="en-US" dirty="0" smtClean="0"/>
              <a:t>Process Isolation mechanisms</a:t>
            </a:r>
          </a:p>
          <a:p>
            <a:pPr lvl="2"/>
            <a:r>
              <a:rPr lang="en-US" dirty="0" smtClean="0"/>
              <a:t>Integrity level for processes</a:t>
            </a:r>
          </a:p>
          <a:p>
            <a:pPr lvl="2"/>
            <a:r>
              <a:rPr lang="en-US" dirty="0" smtClean="0"/>
              <a:t>UI Privilege Isolation</a:t>
            </a:r>
          </a:p>
          <a:p>
            <a:pPr lvl="1"/>
            <a:r>
              <a:rPr lang="en-US" dirty="0" smtClean="0"/>
              <a:t>“Lower” cannot interfere with “Higher”</a:t>
            </a:r>
          </a:p>
        </p:txBody>
      </p:sp>
      <p:grpSp>
        <p:nvGrpSpPr>
          <p:cNvPr id="2" name="Group 21"/>
          <p:cNvGrpSpPr/>
          <p:nvPr/>
        </p:nvGrpSpPr>
        <p:grpSpPr>
          <a:xfrm>
            <a:off x="7020911" y="2362200"/>
            <a:ext cx="1818289" cy="3200400"/>
            <a:chOff x="6944711" y="3429000"/>
            <a:chExt cx="1818289" cy="3200400"/>
          </a:xfrm>
        </p:grpSpPr>
        <p:sp>
          <p:nvSpPr>
            <p:cNvPr id="4" name="Rectangle 3"/>
            <p:cNvSpPr/>
            <p:nvPr/>
          </p:nvSpPr>
          <p:spPr>
            <a:xfrm>
              <a:off x="6944711" y="5609897"/>
              <a:ext cx="1818289" cy="1019503"/>
            </a:xfrm>
            <a:prstGeom prst="rect">
              <a:avLst/>
            </a:prstGeom>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User Process</a:t>
              </a:r>
            </a:p>
            <a:p>
              <a:pPr algn="ctr"/>
              <a:r>
                <a:rPr lang="en-US" sz="1600" dirty="0" smtClean="0">
                  <a:effectLst>
                    <a:outerShdw blurRad="38100" dist="38100" dir="2700000" algn="tl">
                      <a:srgbClr val="000000">
                        <a:alpha val="43137"/>
                      </a:srgbClr>
                    </a:outerShdw>
                  </a:effectLst>
                </a:rPr>
                <a:t>MIC</a:t>
              </a:r>
              <a:r>
                <a:rPr lang="en-US" sz="1600" dirty="0" smtClean="0"/>
                <a:t> = Medium</a:t>
              </a:r>
              <a:endParaRPr lang="en-US" sz="1600" dirty="0"/>
            </a:p>
          </p:txBody>
        </p:sp>
        <p:sp>
          <p:nvSpPr>
            <p:cNvPr id="5" name="Rectangle 4"/>
            <p:cNvSpPr/>
            <p:nvPr/>
          </p:nvSpPr>
          <p:spPr>
            <a:xfrm>
              <a:off x="6944711" y="3429000"/>
              <a:ext cx="1818289" cy="1019503"/>
            </a:xfrm>
            <a:prstGeom prst="rect">
              <a:avLst/>
            </a:prstGeom>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Admin</a:t>
              </a:r>
              <a:r>
                <a:rPr lang="en-US" sz="1600" dirty="0" smtClean="0"/>
                <a:t> App</a:t>
              </a:r>
            </a:p>
            <a:p>
              <a:pPr algn="ctr"/>
              <a:r>
                <a:rPr lang="en-US" sz="1600" dirty="0" smtClean="0"/>
                <a:t>MIC = High</a:t>
              </a:r>
              <a:endParaRPr lang="en-US" sz="1600" dirty="0"/>
            </a:p>
          </p:txBody>
        </p:sp>
        <p:cxnSp>
          <p:nvCxnSpPr>
            <p:cNvPr id="7" name="Straight Arrow Connector 6"/>
            <p:cNvCxnSpPr>
              <a:stCxn id="4" idx="0"/>
              <a:endCxn id="5" idx="2"/>
            </p:cNvCxnSpPr>
            <p:nvPr/>
          </p:nvCxnSpPr>
          <p:spPr>
            <a:xfrm rot="5400000" flipH="1" flipV="1">
              <a:off x="7273159" y="5029200"/>
              <a:ext cx="1161394" cy="1588"/>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0"/>
            <p:cNvGrpSpPr/>
            <p:nvPr/>
          </p:nvGrpSpPr>
          <p:grpSpPr>
            <a:xfrm>
              <a:off x="7704083" y="4887314"/>
              <a:ext cx="294290" cy="283782"/>
              <a:chOff x="7378262" y="4750680"/>
              <a:chExt cx="294290" cy="283782"/>
            </a:xfrm>
          </p:grpSpPr>
          <p:cxnSp>
            <p:nvCxnSpPr>
              <p:cNvPr id="14" name="Straight Connector 13"/>
              <p:cNvCxnSpPr/>
              <p:nvPr/>
            </p:nvCxnSpPr>
            <p:spPr>
              <a:xfrm>
                <a:off x="7378262" y="4761186"/>
                <a:ext cx="294290" cy="273269"/>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73007" y="4755937"/>
                <a:ext cx="283782" cy="273267"/>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MIC and Resources</a:t>
            </a:r>
          </a:p>
        </p:txBody>
      </p:sp>
      <p:sp>
        <p:nvSpPr>
          <p:cNvPr id="28675" name="Text Placeholder 2"/>
          <p:cNvSpPr>
            <a:spLocks noGrp="1"/>
          </p:cNvSpPr>
          <p:nvPr>
            <p:ph type="body" idx="1"/>
          </p:nvPr>
        </p:nvSpPr>
        <p:spPr/>
        <p:txBody>
          <a:bodyPr/>
          <a:lstStyle/>
          <a:p>
            <a:r>
              <a:rPr lang="en-US" sz="2400" dirty="0" smtClean="0"/>
              <a:t>MIC levels apply to:</a:t>
            </a:r>
          </a:p>
          <a:p>
            <a:pPr lvl="1"/>
            <a:r>
              <a:rPr lang="en-US" sz="2000" dirty="0" smtClean="0"/>
              <a:t>Processes</a:t>
            </a:r>
          </a:p>
          <a:p>
            <a:pPr lvl="1"/>
            <a:r>
              <a:rPr lang="en-US" sz="2000" dirty="0" smtClean="0"/>
              <a:t>COM components</a:t>
            </a:r>
          </a:p>
          <a:p>
            <a:pPr lvl="1"/>
            <a:r>
              <a:rPr lang="en-US" sz="2000" dirty="0" smtClean="0"/>
              <a:t>Services</a:t>
            </a:r>
          </a:p>
          <a:p>
            <a:pPr lvl="1"/>
            <a:r>
              <a:rPr lang="en-US" sz="2000" dirty="0" smtClean="0"/>
              <a:t>Files</a:t>
            </a:r>
          </a:p>
          <a:p>
            <a:pPr lvl="1"/>
            <a:r>
              <a:rPr lang="en-US" sz="2000" dirty="0" smtClean="0"/>
              <a:t>Registry keys</a:t>
            </a:r>
          </a:p>
          <a:p>
            <a:r>
              <a:rPr lang="en-US" sz="2400" dirty="0" smtClean="0"/>
              <a:t>View MIC level on files and other resources using AccessChk.exe from </a:t>
            </a:r>
            <a:r>
              <a:rPr lang="en-US" sz="2400" dirty="0" err="1" smtClean="0"/>
              <a:t>SysInternal</a:t>
            </a:r>
            <a:endParaRPr lang="en-US" sz="2400" dirty="0" smtClean="0"/>
          </a:p>
          <a:p>
            <a:r>
              <a:rPr lang="en-US" sz="2400" dirty="0" smtClean="0"/>
              <a:t>IE currently only application that has a MIC level of Low</a:t>
            </a:r>
          </a:p>
          <a:p>
            <a:r>
              <a:rPr lang="en-US" sz="2400" dirty="0" smtClean="0"/>
              <a:t>All IE resources need low as well</a:t>
            </a:r>
          </a:p>
          <a:p>
            <a:r>
              <a:rPr lang="en-US" sz="2400" dirty="0" smtClean="0"/>
              <a:t>Resources medium by default in Vista</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a:t>MIC and Securable Objects</a:t>
            </a:r>
          </a:p>
        </p:txBody>
      </p:sp>
      <p:pic>
        <p:nvPicPr>
          <p:cNvPr id="73731" name="Picture 2" descr="Figure 19 Object and Process Accesses"/>
          <p:cNvPicPr>
            <a:picLocks noChangeAspect="1" noChangeArrowheads="1"/>
          </p:cNvPicPr>
          <p:nvPr/>
        </p:nvPicPr>
        <p:blipFill>
          <a:blip r:embed="rId2" cstate="print"/>
          <a:srcRect/>
          <a:stretch>
            <a:fillRect/>
          </a:stretch>
        </p:blipFill>
        <p:spPr bwMode="auto">
          <a:xfrm>
            <a:off x="1981200" y="1652588"/>
            <a:ext cx="5116513" cy="42481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pPr eaLnBrk="1" fontAlgn="auto" hangingPunct="1">
              <a:spcAft>
                <a:spcPts val="0"/>
              </a:spcAft>
              <a:defRPr/>
            </a:pPr>
            <a:r>
              <a:rPr lang="en-US" sz="6000" dirty="0" smtClean="0"/>
              <a:t>Internet Explorer </a:t>
            </a:r>
            <a:br>
              <a:rPr lang="en-US" sz="6000" dirty="0" smtClean="0"/>
            </a:br>
            <a:r>
              <a:rPr lang="en-US" sz="6000" dirty="0" smtClean="0"/>
              <a:t>Protected Mode </a:t>
            </a:r>
            <a:r>
              <a:rPr lang="en-US" sz="6000" dirty="0"/>
              <a:t/>
            </a:r>
            <a:br>
              <a:rPr lang="en-US" sz="6000" dirty="0"/>
            </a:br>
            <a:r>
              <a:rPr lang="en-US" dirty="0"/>
              <a:t/>
            </a:r>
            <a:br>
              <a:rPr lang="en-US" dirty="0"/>
            </a:b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 Protected Mode</a:t>
            </a:r>
            <a:endParaRPr lang="en-US"/>
          </a:p>
        </p:txBody>
      </p:sp>
      <p:sp>
        <p:nvSpPr>
          <p:cNvPr id="28675" name="Text Placeholder 2"/>
          <p:cNvSpPr>
            <a:spLocks noGrp="1"/>
          </p:cNvSpPr>
          <p:nvPr>
            <p:ph type="body" idx="1"/>
          </p:nvPr>
        </p:nvSpPr>
        <p:spPr/>
        <p:txBody>
          <a:bodyPr/>
          <a:lstStyle/>
          <a:p>
            <a:r>
              <a:rPr lang="en-US" sz="2000" dirty="0" smtClean="0"/>
              <a:t>Internet explorer runs with low permissions  (low MIC)</a:t>
            </a:r>
          </a:p>
          <a:p>
            <a:r>
              <a:rPr lang="en-US" sz="2000" dirty="0" smtClean="0"/>
              <a:t>IE cannot even modify user files, registry keys</a:t>
            </a:r>
          </a:p>
          <a:p>
            <a:r>
              <a:rPr lang="en-US" sz="2000" dirty="0" smtClean="0"/>
              <a:t>File/registry writes are redirected, visible from IE only. Different than UAC virtualization</a:t>
            </a:r>
          </a:p>
          <a:p>
            <a:r>
              <a:rPr lang="en-US" sz="2000" dirty="0" smtClean="0"/>
              <a:t>Windows Messaging blocked to non-low IL</a:t>
            </a:r>
          </a:p>
          <a:p>
            <a:r>
              <a:rPr lang="en-US" sz="2000" dirty="0" smtClean="0"/>
              <a:t>Issues</a:t>
            </a:r>
          </a:p>
          <a:p>
            <a:pPr lvl="1"/>
            <a:r>
              <a:rPr lang="en-US" sz="1800" dirty="0" smtClean="0"/>
              <a:t>Controls that share data with external processes fail</a:t>
            </a:r>
          </a:p>
          <a:p>
            <a:pPr lvl="1"/>
            <a:r>
              <a:rPr lang="en-US" sz="1800" dirty="0" smtClean="0"/>
              <a:t>New prompts requesting user permission interaction may impact some apps</a:t>
            </a:r>
          </a:p>
          <a:p>
            <a:r>
              <a:rPr lang="en-US" sz="2000" dirty="0" smtClean="0"/>
              <a:t>Mitigations</a:t>
            </a:r>
          </a:p>
          <a:p>
            <a:pPr lvl="1"/>
            <a:r>
              <a:rPr lang="en-US" sz="1800" dirty="0" smtClean="0"/>
              <a:t>Add the site to the trusted sites list (turns off protected mode)</a:t>
            </a:r>
          </a:p>
          <a:p>
            <a:r>
              <a:rPr lang="en-US" sz="2000" dirty="0" smtClean="0"/>
              <a:t>Surprising twists</a:t>
            </a:r>
          </a:p>
          <a:p>
            <a:pPr lvl="1"/>
            <a:r>
              <a:rPr lang="en-US" sz="1800" dirty="0" smtClean="0"/>
              <a:t>Creating an OOP COM component from IE fails</a:t>
            </a:r>
          </a:p>
          <a:p>
            <a:endParaRPr lang="en-US" sz="20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5360"/>
          <p:cNvSpPr>
            <a:spLocks noGrp="1" noChangeArrowheads="1"/>
          </p:cNvSpPr>
          <p:nvPr>
            <p:ph type="title"/>
          </p:nvPr>
        </p:nvSpPr>
        <p:spPr/>
        <p:txBody>
          <a:bodyPr>
            <a:normAutofit/>
          </a:bodyPr>
          <a:lstStyle/>
          <a:p>
            <a:pPr eaLnBrk="1" fontAlgn="auto" hangingPunct="1">
              <a:spcAft>
                <a:spcPts val="0"/>
              </a:spcAft>
              <a:defRPr/>
            </a:pPr>
            <a:r>
              <a:rPr lang="en-US" dirty="0" smtClean="0">
                <a:effectLst>
                  <a:outerShdw blurRad="38100" dist="38100" dir="2700000" algn="tl">
                    <a:srgbClr val="C0C0C0"/>
                  </a:outerShdw>
                </a:effectLst>
                <a:sym typeface="Wingdings" pitchFamily="2" charset="2"/>
              </a:rPr>
              <a:t>IE – Protected Mode</a:t>
            </a:r>
            <a:endParaRPr lang="en-US" dirty="0" smtClean="0">
              <a:effectLst>
                <a:outerShdw blurRad="38100" dist="38100" dir="2700000" algn="tl">
                  <a:srgbClr val="C0C0C0"/>
                </a:outerShdw>
              </a:effectLst>
              <a:ea typeface="SimSun" pitchFamily="2" charset="-120"/>
              <a:cs typeface="Times New Roman" pitchFamily="18" charset="0"/>
              <a:sym typeface="Wingdings" pitchFamily="2" charset="2"/>
            </a:endParaRPr>
          </a:p>
        </p:txBody>
      </p:sp>
      <p:sp>
        <p:nvSpPr>
          <p:cNvPr id="5" name="Content Placeholder 4"/>
          <p:cNvSpPr>
            <a:spLocks noGrp="1"/>
          </p:cNvSpPr>
          <p:nvPr>
            <p:ph type="body" idx="1"/>
          </p:nvPr>
        </p:nvSpPr>
        <p:spPr/>
        <p:txBody>
          <a:bodyPr/>
          <a:lstStyle/>
          <a:p>
            <a:pPr marL="288925" indent="-288925">
              <a:spcBef>
                <a:spcPts val="0"/>
              </a:spcBef>
              <a:buNone/>
            </a:pPr>
            <a:r>
              <a:rPr lang="en-US" sz="2400" dirty="0" smtClean="0"/>
              <a:t>Resource: </a:t>
            </a:r>
          </a:p>
          <a:p>
            <a:pPr marL="640080" lvl="2" indent="0">
              <a:spcBef>
                <a:spcPts val="0"/>
              </a:spcBef>
              <a:buNone/>
            </a:pPr>
            <a:r>
              <a:rPr lang="en-US" sz="1900" dirty="0" smtClean="0"/>
              <a:t>“Understanding and Working in Protected Mode Internet Explorer”</a:t>
            </a:r>
          </a:p>
          <a:p>
            <a:pPr marL="640080" lvl="2" indent="0">
              <a:spcBef>
                <a:spcPts val="0"/>
              </a:spcBef>
              <a:buNone/>
            </a:pPr>
            <a:r>
              <a:rPr lang="en-US" sz="1900" dirty="0" smtClean="0">
                <a:hlinkClick r:id="rId3"/>
              </a:rPr>
              <a:t>http://msdn.microsoft.com/library/default.asp?url=/library/en-us/ietechcol/dnwebgen/protectedmode.asp</a:t>
            </a:r>
            <a:r>
              <a:rPr lang="en-US" sz="1900" dirty="0" smtClean="0"/>
              <a:t> </a:t>
            </a:r>
          </a:p>
          <a:p>
            <a:endParaRPr lang="en-US" dirty="0"/>
          </a:p>
        </p:txBody>
      </p:sp>
      <p:pic>
        <p:nvPicPr>
          <p:cNvPr id="16388" name="Picture 2" descr="Figure 1: Protected Mode Compatibility Architecture"/>
          <p:cNvPicPr>
            <a:picLocks noChangeAspect="1" noChangeArrowheads="1"/>
          </p:cNvPicPr>
          <p:nvPr/>
        </p:nvPicPr>
        <p:blipFill>
          <a:blip r:embed="rId4" cstate="print"/>
          <a:srcRect/>
          <a:stretch>
            <a:fillRect/>
          </a:stretch>
        </p:blipFill>
        <p:spPr bwMode="auto">
          <a:xfrm>
            <a:off x="1471613" y="2912733"/>
            <a:ext cx="5921375" cy="32559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769025"/>
          <p:cNvSpPr>
            <a:spLocks noGrp="1" noChangeArrowheads="1"/>
          </p:cNvSpPr>
          <p:nvPr>
            <p:ph type="title"/>
          </p:nvPr>
        </p:nvSpPr>
        <p:spPr/>
        <p:txBody>
          <a:bodyPr anchor="t">
            <a:normAutofit/>
          </a:bodyPr>
          <a:lstStyle/>
          <a:p>
            <a:pPr defTabSz="914363" eaLnBrk="1" fontAlgn="auto" hangingPunct="1">
              <a:spcAft>
                <a:spcPts val="0"/>
              </a:spcAft>
              <a:defRPr/>
            </a:pPr>
            <a:r>
              <a:rPr/>
              <a:t>Windows UAC Overview</a:t>
            </a:r>
            <a:endParaRPr lang="en-GB" sz="3600">
              <a:solidFill>
                <a:schemeClr val="accent1"/>
              </a:solidFill>
              <a:latin typeface="Segoe"/>
            </a:endParaRPr>
          </a:p>
        </p:txBody>
      </p:sp>
      <p:sp>
        <p:nvSpPr>
          <p:cNvPr id="769027" name="Text Placeholder 769026"/>
          <p:cNvSpPr>
            <a:spLocks noGrp="1" noChangeArrowheads="1"/>
          </p:cNvSpPr>
          <p:nvPr>
            <p:ph type="body" idx="1"/>
          </p:nvPr>
        </p:nvSpPr>
        <p:spPr/>
        <p:txBody>
          <a:bodyPr/>
          <a:lstStyle/>
          <a:p>
            <a:pPr marL="447675" indent="-447675" eaLnBrk="1" hangingPunct="1"/>
            <a:r>
              <a:rPr lang="en-US" smtClean="0"/>
              <a:t>All users run as Standard User by default</a:t>
            </a:r>
          </a:p>
          <a:p>
            <a:pPr marL="833438" lvl="1" indent="-354013" eaLnBrk="1" hangingPunct="1">
              <a:buFont typeface="Wingdings" pitchFamily="2" charset="2"/>
              <a:buChar char="Ø"/>
            </a:pPr>
            <a:r>
              <a:rPr lang="en-US" smtClean="0"/>
              <a:t>Filtered token created during logon</a:t>
            </a:r>
          </a:p>
          <a:p>
            <a:pPr marL="1208088" lvl="2" indent="-373063" eaLnBrk="1" hangingPunct="1">
              <a:buFont typeface="Wingdings" pitchFamily="2" charset="2"/>
              <a:buChar char="Ø"/>
            </a:pPr>
            <a:r>
              <a:rPr lang="en-US" smtClean="0"/>
              <a:t>Only specially marked apps get the unfiltered token</a:t>
            </a:r>
          </a:p>
          <a:p>
            <a:pPr marL="447675" indent="-447675" eaLnBrk="1" hangingPunct="1"/>
            <a:r>
              <a:rPr lang="en-US" smtClean="0"/>
              <a:t>Explicit consent required for elevation</a:t>
            </a:r>
          </a:p>
          <a:p>
            <a:pPr marL="833438" lvl="1" indent="-354013" eaLnBrk="1" hangingPunct="1">
              <a:buFont typeface="Wingdings" pitchFamily="2" charset="2"/>
              <a:buChar char="Ø"/>
            </a:pPr>
            <a:r>
              <a:rPr lang="en-US" smtClean="0"/>
              <a:t>Predictable shell elevation paths</a:t>
            </a:r>
          </a:p>
          <a:p>
            <a:pPr marL="447675" indent="-447675" eaLnBrk="1" hangingPunct="1"/>
            <a:r>
              <a:rPr lang="en-US" smtClean="0"/>
              <a:t>High application compatibility</a:t>
            </a:r>
          </a:p>
          <a:p>
            <a:pPr marL="833438" lvl="1" indent="-354013" eaLnBrk="1" hangingPunct="1">
              <a:buFont typeface="Wingdings" pitchFamily="2" charset="2"/>
              <a:buChar char="Ø"/>
            </a:pPr>
            <a:r>
              <a:rPr lang="en-GB" smtClean="0"/>
              <a:t>Data redirection</a:t>
            </a:r>
          </a:p>
          <a:p>
            <a:pPr marL="1208088" lvl="2" indent="-373063" eaLnBrk="1" hangingPunct="1">
              <a:buFont typeface="Wingdings" pitchFamily="2" charset="2"/>
              <a:buChar char="Ø"/>
            </a:pPr>
            <a:r>
              <a:rPr lang="en-GB" smtClean="0"/>
              <a:t>Enabling legacy apps to run as standard user</a:t>
            </a:r>
          </a:p>
          <a:p>
            <a:pPr marL="833438" lvl="1" indent="-354013" eaLnBrk="1" hangingPunct="1">
              <a:buFont typeface="Wingdings" pitchFamily="2" charset="2"/>
              <a:buChar char="Ø"/>
            </a:pPr>
            <a:r>
              <a:rPr lang="en-US" smtClean="0"/>
              <a:t>Installer Detection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9027">
                                            <p:txEl>
                                              <p:pRg st="0" end="0"/>
                                            </p:txEl>
                                          </p:spTgt>
                                        </p:tgtEl>
                                        <p:attrNameLst>
                                          <p:attrName>style.visibility</p:attrName>
                                        </p:attrNameLst>
                                      </p:cBhvr>
                                      <p:to>
                                        <p:strVal val="visible"/>
                                      </p:to>
                                    </p:set>
                                    <p:animEffect transition="in" filter="box(in)">
                                      <p:cBhvr>
                                        <p:cTn id="7" dur="500"/>
                                        <p:tgtEl>
                                          <p:spTgt spid="76902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69027">
                                            <p:txEl>
                                              <p:pRg st="1" end="1"/>
                                            </p:txEl>
                                          </p:spTgt>
                                        </p:tgtEl>
                                        <p:attrNameLst>
                                          <p:attrName>style.visibility</p:attrName>
                                        </p:attrNameLst>
                                      </p:cBhvr>
                                      <p:to>
                                        <p:strVal val="visible"/>
                                      </p:to>
                                    </p:set>
                                    <p:animEffect transition="in" filter="box(in)">
                                      <p:cBhvr>
                                        <p:cTn id="10" dur="500"/>
                                        <p:tgtEl>
                                          <p:spTgt spid="76902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69027">
                                            <p:txEl>
                                              <p:pRg st="2" end="2"/>
                                            </p:txEl>
                                          </p:spTgt>
                                        </p:tgtEl>
                                        <p:attrNameLst>
                                          <p:attrName>style.visibility</p:attrName>
                                        </p:attrNameLst>
                                      </p:cBhvr>
                                      <p:to>
                                        <p:strVal val="visible"/>
                                      </p:to>
                                    </p:set>
                                    <p:animEffect transition="in" filter="box(in)">
                                      <p:cBhvr>
                                        <p:cTn id="13" dur="500"/>
                                        <p:tgtEl>
                                          <p:spTgt spid="769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69027">
                                            <p:txEl>
                                              <p:pRg st="3" end="3"/>
                                            </p:txEl>
                                          </p:spTgt>
                                        </p:tgtEl>
                                        <p:attrNameLst>
                                          <p:attrName>style.visibility</p:attrName>
                                        </p:attrNameLst>
                                      </p:cBhvr>
                                      <p:to>
                                        <p:strVal val="visible"/>
                                      </p:to>
                                    </p:set>
                                    <p:animEffect transition="in" filter="box(in)">
                                      <p:cBhvr>
                                        <p:cTn id="18" dur="500"/>
                                        <p:tgtEl>
                                          <p:spTgt spid="769027">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769027">
                                            <p:txEl>
                                              <p:pRg st="4" end="4"/>
                                            </p:txEl>
                                          </p:spTgt>
                                        </p:tgtEl>
                                        <p:attrNameLst>
                                          <p:attrName>style.visibility</p:attrName>
                                        </p:attrNameLst>
                                      </p:cBhvr>
                                      <p:to>
                                        <p:strVal val="visible"/>
                                      </p:to>
                                    </p:set>
                                    <p:animEffect transition="in" filter="box(in)">
                                      <p:cBhvr>
                                        <p:cTn id="21" dur="500"/>
                                        <p:tgtEl>
                                          <p:spTgt spid="7690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69027">
                                            <p:txEl>
                                              <p:pRg st="5" end="5"/>
                                            </p:txEl>
                                          </p:spTgt>
                                        </p:tgtEl>
                                        <p:attrNameLst>
                                          <p:attrName>style.visibility</p:attrName>
                                        </p:attrNameLst>
                                      </p:cBhvr>
                                      <p:to>
                                        <p:strVal val="visible"/>
                                      </p:to>
                                    </p:set>
                                    <p:animEffect transition="in" filter="box(in)">
                                      <p:cBhvr>
                                        <p:cTn id="26" dur="500"/>
                                        <p:tgtEl>
                                          <p:spTgt spid="769027">
                                            <p:txEl>
                                              <p:pRg st="5" end="5"/>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769027">
                                            <p:txEl>
                                              <p:pRg st="6" end="6"/>
                                            </p:txEl>
                                          </p:spTgt>
                                        </p:tgtEl>
                                        <p:attrNameLst>
                                          <p:attrName>style.visibility</p:attrName>
                                        </p:attrNameLst>
                                      </p:cBhvr>
                                      <p:to>
                                        <p:strVal val="visible"/>
                                      </p:to>
                                    </p:set>
                                    <p:animEffect transition="in" filter="box(in)">
                                      <p:cBhvr>
                                        <p:cTn id="29" dur="500"/>
                                        <p:tgtEl>
                                          <p:spTgt spid="769027">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769027">
                                            <p:txEl>
                                              <p:pRg st="7" end="7"/>
                                            </p:txEl>
                                          </p:spTgt>
                                        </p:tgtEl>
                                        <p:attrNameLst>
                                          <p:attrName>style.visibility</p:attrName>
                                        </p:attrNameLst>
                                      </p:cBhvr>
                                      <p:to>
                                        <p:strVal val="visible"/>
                                      </p:to>
                                    </p:set>
                                    <p:animEffect transition="in" filter="box(in)">
                                      <p:cBhvr>
                                        <p:cTn id="32" dur="500"/>
                                        <p:tgtEl>
                                          <p:spTgt spid="769027">
                                            <p:txEl>
                                              <p:pRg st="7" end="7"/>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769027">
                                            <p:txEl>
                                              <p:pRg st="8" end="8"/>
                                            </p:txEl>
                                          </p:spTgt>
                                        </p:tgtEl>
                                        <p:attrNameLst>
                                          <p:attrName>style.visibility</p:attrName>
                                        </p:attrNameLst>
                                      </p:cBhvr>
                                      <p:to>
                                        <p:strVal val="visible"/>
                                      </p:to>
                                    </p:set>
                                    <p:animEffect transition="in" filter="box(in)">
                                      <p:cBhvr>
                                        <p:cTn id="35" dur="500"/>
                                        <p:tgtEl>
                                          <p:spTgt spid="7690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eaLnBrk="1" fontAlgn="auto" hangingPunct="1">
              <a:spcAft>
                <a:spcPts val="0"/>
              </a:spcAft>
              <a:defRPr/>
            </a:pPr>
            <a:r>
              <a:rPr lang="en-US" sz="4400" dirty="0"/>
              <a:t>Compatibility Features</a:t>
            </a:r>
          </a:p>
        </p:txBody>
      </p:sp>
      <p:sp>
        <p:nvSpPr>
          <p:cNvPr id="17410" name="Rectangle 3"/>
          <p:cNvSpPr>
            <a:spLocks noGrp="1" noChangeArrowheads="1"/>
          </p:cNvSpPr>
          <p:nvPr>
            <p:ph type="body" idx="1"/>
          </p:nvPr>
        </p:nvSpPr>
        <p:spPr/>
        <p:txBody>
          <a:bodyPr>
            <a:normAutofit/>
          </a:bodyPr>
          <a:lstStyle/>
          <a:p>
            <a:pPr eaLnBrk="1" hangingPunct="1">
              <a:lnSpc>
                <a:spcPct val="80000"/>
              </a:lnSpc>
            </a:pPr>
            <a:r>
              <a:rPr lang="en-US" sz="2400" dirty="0" smtClean="0"/>
              <a:t>In-proc add-ons (ActiveX controls, toolbars, etc)</a:t>
            </a:r>
          </a:p>
          <a:p>
            <a:pPr lvl="1" eaLnBrk="1" hangingPunct="1">
              <a:lnSpc>
                <a:spcPct val="80000"/>
              </a:lnSpc>
            </a:pPr>
            <a:r>
              <a:rPr lang="en-US" sz="2000" dirty="0" smtClean="0"/>
              <a:t>Same privileges as Protected Mode</a:t>
            </a:r>
          </a:p>
          <a:p>
            <a:pPr lvl="1" eaLnBrk="1" hangingPunct="1">
              <a:lnSpc>
                <a:spcPct val="80000"/>
              </a:lnSpc>
            </a:pPr>
            <a:r>
              <a:rPr lang="en-US" sz="2000" dirty="0" smtClean="0"/>
              <a:t>File system writes get re-routed to the TIF via a compatibility layer</a:t>
            </a:r>
          </a:p>
          <a:p>
            <a:pPr lvl="1" eaLnBrk="1" hangingPunct="1">
              <a:lnSpc>
                <a:spcPct val="80000"/>
              </a:lnSpc>
            </a:pPr>
            <a:r>
              <a:rPr lang="en-US" sz="2000" dirty="0" smtClean="0"/>
              <a:t>Call “Save As” API (</a:t>
            </a:r>
            <a:r>
              <a:rPr lang="en-US" sz="2000" dirty="0" err="1" smtClean="0"/>
              <a:t>IESaveFile</a:t>
            </a:r>
            <a:r>
              <a:rPr lang="en-US" sz="2000" dirty="0" smtClean="0"/>
              <a:t>) to save files outside of the TIF</a:t>
            </a:r>
          </a:p>
          <a:p>
            <a:pPr lvl="1" eaLnBrk="1" hangingPunct="1">
              <a:lnSpc>
                <a:spcPct val="80000"/>
              </a:lnSpc>
              <a:buNone/>
            </a:pPr>
            <a:endParaRPr lang="en-US" sz="2000" dirty="0" smtClean="0"/>
          </a:p>
          <a:p>
            <a:pPr eaLnBrk="1" hangingPunct="1">
              <a:lnSpc>
                <a:spcPct val="80000"/>
              </a:lnSpc>
            </a:pPr>
            <a:r>
              <a:rPr lang="en-US" sz="2400" dirty="0" smtClean="0"/>
              <a:t>Out-of-proc add-ons (Doc object servers, etc)</a:t>
            </a:r>
          </a:p>
          <a:p>
            <a:pPr lvl="1" eaLnBrk="1" hangingPunct="1">
              <a:lnSpc>
                <a:spcPct val="80000"/>
              </a:lnSpc>
            </a:pPr>
            <a:r>
              <a:rPr lang="en-US" sz="2000" dirty="0" smtClean="0"/>
              <a:t>Same restrictions as Protected Mode by default</a:t>
            </a:r>
          </a:p>
          <a:p>
            <a:pPr lvl="1" eaLnBrk="1" hangingPunct="1">
              <a:lnSpc>
                <a:spcPct val="80000"/>
              </a:lnSpc>
            </a:pPr>
            <a:r>
              <a:rPr lang="en-US" sz="2000" dirty="0" smtClean="0"/>
              <a:t>Elevated privileges possible</a:t>
            </a:r>
          </a:p>
          <a:p>
            <a:pPr lvl="1" eaLnBrk="1" hangingPunct="1">
              <a:lnSpc>
                <a:spcPct val="80000"/>
              </a:lnSpc>
              <a:buNone/>
            </a:pPr>
            <a:endParaRPr lang="en-US" sz="2000" dirty="0" smtClean="0"/>
          </a:p>
          <a:p>
            <a:pPr>
              <a:lnSpc>
                <a:spcPct val="80000"/>
              </a:lnSpc>
            </a:pPr>
            <a:r>
              <a:rPr lang="en-US" sz="2400" dirty="0" smtClean="0"/>
              <a:t>Internet and Intranet sites run in Protected Mode</a:t>
            </a:r>
          </a:p>
          <a:p>
            <a:pPr lvl="1" eaLnBrk="1" hangingPunct="1"/>
            <a:r>
              <a:rPr lang="en-US" sz="2000" dirty="0" smtClean="0"/>
              <a:t>Administrators can change this through Group Policy</a:t>
            </a:r>
          </a:p>
          <a:p>
            <a:pPr lvl="1" eaLnBrk="1" hangingPunct="1">
              <a:lnSpc>
                <a:spcPct val="80000"/>
              </a:lnSpc>
            </a:pPr>
            <a:r>
              <a:rPr lang="en-US" sz="2000" dirty="0" smtClean="0"/>
              <a:t>Trusted Sites/Local Machine zone don’t run in Protected Mode</a:t>
            </a:r>
          </a:p>
          <a:p>
            <a:pPr lvl="1">
              <a:lnSpc>
                <a:spcPct val="80000"/>
              </a:lnSpc>
            </a:pPr>
            <a:r>
              <a:rPr lang="en-US" sz="2000" dirty="0" smtClean="0"/>
              <a:t>Navigation between zones in Protected Mode and zones outside of Protected Mode results in the creation of a new IE process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fontAlgn="auto" hangingPunct="1">
              <a:spcAft>
                <a:spcPts val="0"/>
              </a:spcAft>
              <a:defRPr/>
            </a:pPr>
            <a:r>
              <a:rPr lang="en-US" dirty="0"/>
              <a:t>In-proc: Compatibility Layer</a:t>
            </a:r>
          </a:p>
        </p:txBody>
      </p:sp>
      <p:sp>
        <p:nvSpPr>
          <p:cNvPr id="18434" name="Rectangle 3"/>
          <p:cNvSpPr>
            <a:spLocks noGrp="1" noChangeArrowheads="1"/>
          </p:cNvSpPr>
          <p:nvPr>
            <p:ph type="body" idx="1"/>
          </p:nvPr>
        </p:nvSpPr>
        <p:spPr/>
        <p:txBody>
          <a:bodyPr/>
          <a:lstStyle/>
          <a:p>
            <a:pPr eaLnBrk="1" hangingPunct="1"/>
            <a:r>
              <a:rPr lang="en-US" sz="2400" dirty="0" smtClean="0"/>
              <a:t>Redirects file/registry writes to a Low Integrity location</a:t>
            </a:r>
          </a:p>
          <a:p>
            <a:pPr lvl="1" eaLnBrk="1" hangingPunct="1"/>
            <a:r>
              <a:rPr lang="en-US" sz="2000" noProof="1" smtClean="0"/>
              <a:t>HKCU\Software\Microsoft\Internet Explorer</a:t>
            </a:r>
            <a:r>
              <a:rPr lang="en-US" sz="2000" b="1" noProof="1" smtClean="0"/>
              <a:t>\InternetRegistry</a:t>
            </a:r>
            <a:endParaRPr lang="en-US" sz="2000" noProof="1" smtClean="0"/>
          </a:p>
          <a:p>
            <a:pPr lvl="1" eaLnBrk="1" hangingPunct="1"/>
            <a:r>
              <a:rPr lang="en-US" sz="2000" noProof="1" smtClean="0"/>
              <a:t>%LocalAppData%\Microsoft\Windows\</a:t>
            </a:r>
            <a:br>
              <a:rPr lang="en-US" sz="2000" noProof="1" smtClean="0"/>
            </a:br>
            <a:r>
              <a:rPr lang="en-US" sz="2000" noProof="1" smtClean="0"/>
              <a:t>   Temporary Internet Files\</a:t>
            </a:r>
            <a:r>
              <a:rPr lang="en-US" sz="2000" b="1" noProof="1" smtClean="0"/>
              <a:t>Virtualized</a:t>
            </a:r>
            <a:endParaRPr lang="en-US" sz="2000" noProof="1" smtClean="0"/>
          </a:p>
          <a:p>
            <a:pPr eaLnBrk="1" hangingPunct="1"/>
            <a:r>
              <a:rPr lang="en-US" sz="2400" dirty="0" smtClean="0"/>
              <a:t>Virtualized path is the full pathname added to the virtualized directory:</a:t>
            </a:r>
          </a:p>
          <a:p>
            <a:pPr eaLnBrk="1" hangingPunct="1">
              <a:buFont typeface="Wingdings 2" pitchFamily="18" charset="2"/>
              <a:buNone/>
            </a:pPr>
            <a:endParaRPr lang="en-US" sz="2400" dirty="0" smtClean="0"/>
          </a:p>
        </p:txBody>
      </p:sp>
      <p:graphicFrame>
        <p:nvGraphicFramePr>
          <p:cNvPr id="147460" name="Group 4"/>
          <p:cNvGraphicFramePr>
            <a:graphicFrameLocks noGrp="1"/>
          </p:cNvGraphicFramePr>
          <p:nvPr/>
        </p:nvGraphicFramePr>
        <p:xfrm>
          <a:off x="693237" y="4049489"/>
          <a:ext cx="8077200" cy="1910833"/>
        </p:xfrm>
        <a:graphic>
          <a:graphicData uri="http://schemas.openxmlformats.org/drawingml/2006/table">
            <a:tbl>
              <a:tblPr/>
              <a:tblGrid>
                <a:gridCol w="2438400"/>
                <a:gridCol w="5638800"/>
              </a:tblGrid>
              <a:tr h="288742">
                <a:tc>
                  <a:txBody>
                    <a:bodyPr/>
                    <a:lstStyle/>
                    <a:p>
                      <a:pPr marL="0" marR="0" lvl="0" indent="0" algn="ctr" defTabSz="914400" rtl="0" eaLnBrk="1" fontAlgn="base" latinLnBrk="0" hangingPunct="1">
                        <a:lnSpc>
                          <a:spcPct val="100000"/>
                        </a:lnSpc>
                        <a:spcBef>
                          <a:spcPts val="0"/>
                        </a:spcBef>
                        <a:spcAft>
                          <a:spcPct val="0"/>
                        </a:spcAft>
                        <a:buClr>
                          <a:schemeClr val="tx2"/>
                        </a:buClr>
                        <a:buSzTx/>
                        <a:buFont typeface="Wingdings 2" pitchFamily="18" charset="2"/>
                        <a:buNone/>
                        <a:tabLst/>
                      </a:pPr>
                      <a:r>
                        <a:rPr kumimoji="0" lang="en-US" sz="1600" b="1" i="0" u="none" strike="noStrike" cap="none" normalizeH="0" baseline="0" dirty="0" smtClean="0">
                          <a:ln>
                            <a:noFill/>
                          </a:ln>
                          <a:solidFill>
                            <a:schemeClr val="bg1"/>
                          </a:solidFill>
                          <a:effectLst/>
                          <a:latin typeface="+mj-lt"/>
                        </a:rPr>
                        <a:t>Write Attempt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 typeface="Wingdings 2" pitchFamily="18" charset="2"/>
                        <a:buNone/>
                        <a:tabLst/>
                      </a:pPr>
                      <a:r>
                        <a:rPr kumimoji="0" lang="en-US" sz="1600" b="1" i="0" u="none" strike="noStrike" cap="none" normalizeH="0" baseline="0" dirty="0" smtClean="0">
                          <a:ln>
                            <a:noFill/>
                          </a:ln>
                          <a:solidFill>
                            <a:schemeClr val="bg1"/>
                          </a:solidFill>
                          <a:effectLst/>
                          <a:latin typeface="+mj-lt"/>
                        </a:rPr>
                        <a:t>Actual Virtualized Write 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733927">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2" pitchFamily="18" charset="2"/>
                        <a:buNone/>
                        <a:tabLst/>
                      </a:pPr>
                      <a:r>
                        <a:rPr kumimoji="0" lang="en-US" sz="1600" b="0" i="0" u="none" strike="noStrike" cap="none" normalizeH="0" baseline="0" dirty="0" smtClean="0">
                          <a:ln>
                            <a:noFill/>
                          </a:ln>
                          <a:solidFill>
                            <a:schemeClr val="tx1"/>
                          </a:solidFill>
                          <a:effectLst/>
                          <a:latin typeface="+mj-lt"/>
                        </a:rPr>
                        <a:t>HKCU\Software\</a:t>
                      </a:r>
                      <a:r>
                        <a:rPr kumimoji="0" lang="en-US" sz="1600" b="0" i="0" u="none" strike="noStrike" cap="none" normalizeH="0" baseline="0" dirty="0" err="1" smtClean="0">
                          <a:ln>
                            <a:noFill/>
                          </a:ln>
                          <a:solidFill>
                            <a:schemeClr val="tx1"/>
                          </a:solidFill>
                          <a:effectLst/>
                          <a:latin typeface="+mj-lt"/>
                        </a:rPr>
                        <a:t>FooBar</a:t>
                      </a:r>
                      <a:r>
                        <a:rPr kumimoji="0" lang="en-US" sz="1600" b="0" i="0" u="none" strike="noStrike" cap="none" normalizeH="0" baseline="0" dirty="0" smtClean="0">
                          <a:ln>
                            <a:noFill/>
                          </a:ln>
                          <a:solidFill>
                            <a:schemeClr val="tx1"/>
                          </a:solidFill>
                          <a:effectLst/>
                          <a:latin typeface="+mj-lt"/>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2" pitchFamily="18" charset="2"/>
                        <a:buNone/>
                        <a:tabLst/>
                      </a:pPr>
                      <a:r>
                        <a:rPr kumimoji="0" lang="en-US" sz="1600" b="0" i="0" u="none" strike="noStrike" cap="none" normalizeH="0" baseline="0" dirty="0" smtClean="0">
                          <a:ln>
                            <a:noFill/>
                          </a:ln>
                          <a:solidFill>
                            <a:schemeClr val="tx1"/>
                          </a:solidFill>
                          <a:effectLst/>
                          <a:latin typeface="+mj-lt"/>
                        </a:rPr>
                        <a:t>HKCU\Software\Microsoft\Internet Explorer\</a:t>
                      </a:r>
                      <a:r>
                        <a:rPr kumimoji="0" lang="en-US" sz="1600" b="1" i="0" u="none" strike="noStrike" cap="none" normalizeH="0" baseline="0" dirty="0" err="1" smtClean="0">
                          <a:ln>
                            <a:noFill/>
                          </a:ln>
                          <a:solidFill>
                            <a:srgbClr val="0070C0"/>
                          </a:solidFill>
                          <a:effectLst/>
                          <a:latin typeface="+mj-lt"/>
                        </a:rPr>
                        <a:t>InternetRegistry</a:t>
                      </a:r>
                      <a:r>
                        <a:rPr kumimoji="0" lang="en-US" sz="1600" b="0" i="0" u="none" strike="noStrike" cap="none" normalizeH="0" baseline="0" dirty="0" smtClean="0">
                          <a:ln>
                            <a:noFill/>
                          </a:ln>
                          <a:solidFill>
                            <a:schemeClr val="tx1"/>
                          </a:solidFill>
                          <a:effectLst/>
                          <a:latin typeface="+mj-lt"/>
                        </a:rPr>
                        <a:t>\</a:t>
                      </a:r>
                      <a:br>
                        <a:rPr kumimoji="0" lang="en-US" sz="1600" b="0" i="0" u="none" strike="noStrike" cap="none" normalizeH="0" baseline="0" dirty="0" smtClean="0">
                          <a:ln>
                            <a:noFill/>
                          </a:ln>
                          <a:solidFill>
                            <a:schemeClr val="tx1"/>
                          </a:solidFill>
                          <a:effectLst/>
                          <a:latin typeface="+mj-lt"/>
                        </a:rPr>
                      </a:br>
                      <a:r>
                        <a:rPr kumimoji="0" lang="en-US" sz="1600" b="0" i="0" u="none" strike="noStrike" cap="none" normalizeH="0" baseline="0" dirty="0" smtClean="0">
                          <a:ln>
                            <a:noFill/>
                          </a:ln>
                          <a:solidFill>
                            <a:schemeClr val="tx1"/>
                          </a:solidFill>
                          <a:effectLst/>
                          <a:latin typeface="+mj-lt"/>
                        </a:rPr>
                        <a:t>    </a:t>
                      </a:r>
                      <a:r>
                        <a:rPr kumimoji="0" lang="en-US" sz="1600" b="1" i="0" u="none" strike="noStrike" cap="none" normalizeH="0" baseline="0" dirty="0" smtClean="0">
                          <a:ln>
                            <a:noFill/>
                          </a:ln>
                          <a:solidFill>
                            <a:schemeClr val="tx1"/>
                          </a:solidFill>
                          <a:effectLst/>
                          <a:latin typeface="+mj-lt"/>
                        </a:rPr>
                        <a:t>Software\</a:t>
                      </a:r>
                      <a:r>
                        <a:rPr kumimoji="0" lang="en-US" sz="1600" b="1" i="0" u="none" strike="noStrike" cap="none" normalizeH="0" baseline="0" dirty="0" err="1" smtClean="0">
                          <a:ln>
                            <a:noFill/>
                          </a:ln>
                          <a:solidFill>
                            <a:schemeClr val="tx1"/>
                          </a:solidFill>
                          <a:effectLst/>
                          <a:latin typeface="+mj-lt"/>
                        </a:rPr>
                        <a:t>FooBar</a:t>
                      </a:r>
                      <a:endParaRPr kumimoji="0" lang="en-US" sz="16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626">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2" pitchFamily="18" charset="2"/>
                        <a:buNone/>
                        <a:tabLst/>
                      </a:pPr>
                      <a:r>
                        <a:rPr kumimoji="0" lang="en-US" sz="1600" b="0" i="0" u="none" strike="noStrike" cap="none" normalizeH="0" baseline="0" dirty="0" smtClean="0">
                          <a:ln>
                            <a:noFill/>
                          </a:ln>
                          <a:solidFill>
                            <a:schemeClr val="tx1"/>
                          </a:solidFill>
                          <a:effectLst/>
                          <a:latin typeface="+mj-lt"/>
                        </a:rPr>
                        <a:t>C:\Users\BobSmith\FooBar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tx2"/>
                        </a:buClr>
                        <a:buSzTx/>
                        <a:buFont typeface="Wingdings 2" pitchFamily="18" charset="2"/>
                        <a:buNone/>
                        <a:tabLst/>
                      </a:pPr>
                      <a:r>
                        <a:rPr kumimoji="0" lang="en-US" sz="1600" b="1" i="0" u="none" strike="noStrike" cap="none" normalizeH="0" baseline="0" dirty="0" smtClean="0">
                          <a:ln>
                            <a:noFill/>
                          </a:ln>
                          <a:solidFill>
                            <a:schemeClr val="tx1"/>
                          </a:solidFill>
                          <a:effectLst/>
                          <a:latin typeface="+mj-lt"/>
                        </a:rPr>
                        <a:t>C:\Users\BobSmith</a:t>
                      </a:r>
                      <a:r>
                        <a:rPr kumimoji="0" lang="en-US" sz="1600" b="0" i="0" u="none" strike="noStrike" cap="none" normalizeH="0" baseline="0" dirty="0" smtClean="0">
                          <a:ln>
                            <a:noFill/>
                          </a:ln>
                          <a:solidFill>
                            <a:schemeClr val="tx1"/>
                          </a:solidFill>
                          <a:effectLst/>
                          <a:latin typeface="+mj-lt"/>
                        </a:rPr>
                        <a:t>\AppData\Local\</a:t>
                      </a:r>
                      <a:br>
                        <a:rPr kumimoji="0" lang="en-US" sz="1600" b="0" i="0" u="none" strike="noStrike" cap="none" normalizeH="0" baseline="0" dirty="0" smtClean="0">
                          <a:ln>
                            <a:noFill/>
                          </a:ln>
                          <a:solidFill>
                            <a:schemeClr val="tx1"/>
                          </a:solidFill>
                          <a:effectLst/>
                          <a:latin typeface="+mj-lt"/>
                        </a:rPr>
                      </a:br>
                      <a:r>
                        <a:rPr kumimoji="0" lang="en-US" sz="1600" b="0" i="0" u="none" strike="noStrike" cap="none" normalizeH="0" baseline="0" dirty="0" smtClean="0">
                          <a:ln>
                            <a:noFill/>
                          </a:ln>
                          <a:solidFill>
                            <a:schemeClr val="tx1"/>
                          </a:solidFill>
                          <a:effectLst/>
                          <a:latin typeface="+mj-lt"/>
                        </a:rPr>
                        <a:t>   Microsoft\Windows\Temporary Internet Files\</a:t>
                      </a:r>
                      <a:r>
                        <a:rPr kumimoji="0" lang="en-US" sz="1600" b="1" i="0" u="none" strike="noStrike" cap="none" normalizeH="0" baseline="0" dirty="0" smtClean="0">
                          <a:ln>
                            <a:noFill/>
                          </a:ln>
                          <a:solidFill>
                            <a:srgbClr val="0070C0"/>
                          </a:solidFill>
                          <a:effectLst/>
                          <a:latin typeface="+mj-lt"/>
                        </a:rPr>
                        <a:t>Virtualized</a:t>
                      </a:r>
                      <a:r>
                        <a:rPr kumimoji="0" lang="en-US" sz="1600" b="0" i="0" u="none" strike="noStrike" cap="none" normalizeH="0" baseline="0" dirty="0" smtClean="0">
                          <a:ln>
                            <a:noFill/>
                          </a:ln>
                          <a:solidFill>
                            <a:schemeClr val="tx1"/>
                          </a:solidFill>
                          <a:effectLst/>
                          <a:latin typeface="+mj-lt"/>
                        </a:rPr>
                        <a:t>\</a:t>
                      </a:r>
                      <a:br>
                        <a:rPr kumimoji="0" lang="en-US" sz="1600" b="0" i="0" u="none" strike="noStrike" cap="none" normalizeH="0" baseline="0" dirty="0" smtClean="0">
                          <a:ln>
                            <a:noFill/>
                          </a:ln>
                          <a:solidFill>
                            <a:schemeClr val="tx1"/>
                          </a:solidFill>
                          <a:effectLst/>
                          <a:latin typeface="+mj-lt"/>
                        </a:rPr>
                      </a:br>
                      <a:r>
                        <a:rPr kumimoji="0" lang="en-US" sz="1600" b="1" i="0" u="none" strike="noStrike" cap="none" normalizeH="0" baseline="0" dirty="0" smtClean="0">
                          <a:ln>
                            <a:noFill/>
                          </a:ln>
                          <a:solidFill>
                            <a:schemeClr val="tx1"/>
                          </a:solidFill>
                          <a:effectLst/>
                          <a:latin typeface="+mj-lt"/>
                        </a:rPr>
                        <a:t>               C\Users\</a:t>
                      </a:r>
                      <a:r>
                        <a:rPr kumimoji="0" lang="en-US" sz="1600" b="1" i="0" u="none" strike="noStrike" cap="none" normalizeH="0" baseline="0" dirty="0" err="1" smtClean="0">
                          <a:ln>
                            <a:noFill/>
                          </a:ln>
                          <a:solidFill>
                            <a:schemeClr val="tx1"/>
                          </a:solidFill>
                          <a:effectLst/>
                          <a:latin typeface="+mj-lt"/>
                        </a:rPr>
                        <a:t>BobSmith</a:t>
                      </a:r>
                      <a:r>
                        <a:rPr kumimoji="0" lang="en-US" sz="1600" b="1" i="0" u="none" strike="noStrike" cap="none" normalizeH="0" baseline="0" dirty="0" smtClean="0">
                          <a:ln>
                            <a:noFill/>
                          </a:ln>
                          <a:solidFill>
                            <a:schemeClr val="tx1"/>
                          </a:solidFill>
                          <a:effectLst/>
                          <a:latin typeface="+mj-lt"/>
                        </a:rPr>
                        <a:t>\</a:t>
                      </a:r>
                      <a:r>
                        <a:rPr kumimoji="0" lang="en-US" sz="1600" b="1" i="0" u="none" strike="noStrike" cap="none" normalizeH="0" baseline="0" dirty="0" err="1" smtClean="0">
                          <a:ln>
                            <a:noFill/>
                          </a:ln>
                          <a:solidFill>
                            <a:schemeClr val="tx1"/>
                          </a:solidFill>
                          <a:effectLst/>
                          <a:latin typeface="+mj-lt"/>
                        </a:rPr>
                        <a:t>FooBar</a:t>
                      </a:r>
                      <a:endParaRPr kumimoji="0" lang="en-US" sz="16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Saving to Low IL Locations</a:t>
            </a:r>
            <a:endParaRPr lang="en-US" dirty="0"/>
          </a:p>
        </p:txBody>
      </p:sp>
      <p:sp>
        <p:nvSpPr>
          <p:cNvPr id="4" name="Content Placeholder 3"/>
          <p:cNvSpPr>
            <a:spLocks noGrp="1"/>
          </p:cNvSpPr>
          <p:nvPr>
            <p:ph type="body" idx="1"/>
          </p:nvPr>
        </p:nvSpPr>
        <p:spPr/>
        <p:txBody>
          <a:bodyPr>
            <a:noAutofit/>
          </a:bodyPr>
          <a:lstStyle/>
          <a:p>
            <a:pPr>
              <a:spcBef>
                <a:spcPts val="0"/>
              </a:spcBef>
            </a:pPr>
            <a:r>
              <a:rPr lang="en-US" sz="2400" dirty="0" smtClean="0"/>
              <a:t>Is IE running in Protected Mode? </a:t>
            </a:r>
          </a:p>
          <a:p>
            <a:pPr lvl="1">
              <a:spcBef>
                <a:spcPts val="0"/>
              </a:spcBef>
            </a:pPr>
            <a:r>
              <a:rPr lang="en-US" sz="2400" dirty="0" err="1" smtClean="0"/>
              <a:t>IEIsProtectedModeProcess</a:t>
            </a:r>
            <a:r>
              <a:rPr lang="en-US" sz="1800" dirty="0" smtClean="0"/>
              <a:t>()</a:t>
            </a:r>
            <a:br>
              <a:rPr lang="en-US" sz="1800" dirty="0" smtClean="0"/>
            </a:br>
            <a:r>
              <a:rPr lang="en-US" sz="2000" dirty="0" smtClean="0">
                <a:hlinkClick r:id="rId3"/>
              </a:rPr>
              <a:t>http://msdn.microsoft.com/en-us/library/ms537316.aspx</a:t>
            </a:r>
            <a:endParaRPr lang="en-US" sz="2000" dirty="0" smtClean="0"/>
          </a:p>
          <a:p>
            <a:r>
              <a:rPr lang="en-US" sz="2400" dirty="0" smtClean="0"/>
              <a:t>Get the Temporary Internet Files location:</a:t>
            </a:r>
          </a:p>
          <a:p>
            <a:pPr lvl="1"/>
            <a:r>
              <a:rPr lang="en-US" sz="2400" dirty="0" err="1" smtClean="0"/>
              <a:t>IEGetWriteableFolderPath</a:t>
            </a:r>
            <a:r>
              <a:rPr lang="en-US" sz="2400" dirty="0" smtClean="0"/>
              <a:t>()</a:t>
            </a:r>
            <a:br>
              <a:rPr lang="en-US" sz="2400" dirty="0" smtClean="0"/>
            </a:br>
            <a:r>
              <a:rPr lang="en-US" sz="1800" dirty="0" smtClean="0">
                <a:hlinkClick r:id="rId4"/>
              </a:rPr>
              <a:t>http://msdn.microsoft.com/en-us/library/ms537314.aspx</a:t>
            </a:r>
            <a:r>
              <a:rPr lang="en-US" sz="1800" dirty="0" smtClean="0"/>
              <a:t> </a:t>
            </a:r>
            <a:endParaRPr lang="en-US" sz="2000" dirty="0" smtClean="0"/>
          </a:p>
          <a:p>
            <a:pPr lvl="1"/>
            <a:r>
              <a:rPr lang="en-US" sz="2400" dirty="0" err="1" smtClean="0">
                <a:cs typeface="Courier New" pitchFamily="49" charset="0"/>
              </a:rPr>
              <a:t>SHGetKnownFolderPath</a:t>
            </a:r>
            <a:r>
              <a:rPr lang="en-US" sz="2400" dirty="0" smtClean="0">
                <a:cs typeface="Courier New" pitchFamily="49" charset="0"/>
              </a:rPr>
              <a:t>(</a:t>
            </a:r>
            <a:r>
              <a:rPr lang="en-US" sz="2400" dirty="0" err="1" smtClean="0">
                <a:cs typeface="Courier New" pitchFamily="49" charset="0"/>
              </a:rPr>
              <a:t>FOLDERID_LocalAppDataLow</a:t>
            </a:r>
            <a:r>
              <a:rPr lang="en-US" sz="2400" dirty="0" smtClean="0">
                <a:cs typeface="Courier New" pitchFamily="49" charset="0"/>
              </a:rPr>
              <a:t>, …)</a:t>
            </a:r>
            <a:br>
              <a:rPr lang="en-US" sz="2400" dirty="0" smtClean="0">
                <a:cs typeface="Courier New" pitchFamily="49" charset="0"/>
              </a:rPr>
            </a:br>
            <a:r>
              <a:rPr lang="en-US" sz="1800" dirty="0" smtClean="0">
                <a:cs typeface="Courier New" pitchFamily="49" charset="0"/>
              </a:rPr>
              <a:t> </a:t>
            </a:r>
            <a:r>
              <a:rPr lang="en-US" sz="1800" dirty="0" smtClean="0">
                <a:cs typeface="Courier New" pitchFamily="49" charset="0"/>
                <a:hlinkClick r:id="rId5"/>
              </a:rPr>
              <a:t>http://msdn.microsoft.com/en-us/library/bb762188(VS.85).aspx</a:t>
            </a:r>
            <a:r>
              <a:rPr lang="en-US" sz="2400" dirty="0" smtClean="0">
                <a:cs typeface="Courier New" pitchFamily="49" charset="0"/>
              </a:rPr>
              <a:t> </a:t>
            </a:r>
            <a:endParaRPr lang="en-US" sz="2000" dirty="0" smtClean="0"/>
          </a:p>
          <a:p>
            <a:r>
              <a:rPr lang="en-US" sz="2400" dirty="0" smtClean="0"/>
              <a:t>Get the Low Integrity Level registry key:</a:t>
            </a:r>
          </a:p>
          <a:p>
            <a:pPr lvl="1"/>
            <a:r>
              <a:rPr lang="en-US" sz="2000" dirty="0" err="1" smtClean="0"/>
              <a:t>IEGetWriteableHKCU</a:t>
            </a:r>
            <a:r>
              <a:rPr lang="en-US" sz="2000" dirty="0" smtClean="0"/>
              <a:t>() </a:t>
            </a:r>
            <a:br>
              <a:rPr lang="en-US" sz="2000" dirty="0" smtClean="0"/>
            </a:br>
            <a:r>
              <a:rPr lang="en-US" sz="1800" dirty="0" smtClean="0"/>
              <a:t> </a:t>
            </a:r>
            <a:r>
              <a:rPr lang="en-US" sz="1800" dirty="0" smtClean="0">
                <a:hlinkClick r:id="rId6"/>
              </a:rPr>
              <a:t>http://msdn.microsoft.com/en-us/library/ms537315.aspx</a:t>
            </a:r>
            <a:r>
              <a:rPr lang="en-US" sz="1800" dirty="0" smtClean="0"/>
              <a:t> </a:t>
            </a:r>
            <a:endParaRPr lang="en-US" sz="20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Explorer 8</a:t>
            </a:r>
            <a:endParaRPr lang="en-US" dirty="0"/>
          </a:p>
        </p:txBody>
      </p:sp>
      <p:sp>
        <p:nvSpPr>
          <p:cNvPr id="3" name="Content Placeholder 2"/>
          <p:cNvSpPr>
            <a:spLocks noGrp="1"/>
          </p:cNvSpPr>
          <p:nvPr>
            <p:ph type="body" idx="1"/>
          </p:nvPr>
        </p:nvSpPr>
        <p:spPr/>
        <p:txBody>
          <a:bodyPr>
            <a:noAutofit/>
          </a:bodyPr>
          <a:lstStyle/>
          <a:p>
            <a:r>
              <a:rPr lang="en-US" dirty="0" smtClean="0"/>
              <a:t>User Agent String – MSIE 8.0</a:t>
            </a:r>
          </a:p>
          <a:p>
            <a:pPr lvl="1"/>
            <a:r>
              <a:rPr lang="en-US" sz="3200" b="1" dirty="0" smtClean="0"/>
              <a:t>Intranet sites will run in compatibility mode by default</a:t>
            </a:r>
          </a:p>
          <a:p>
            <a:pPr lvl="1"/>
            <a:r>
              <a:rPr lang="en-US" sz="3200" dirty="0" smtClean="0"/>
              <a:t>Websites may check for this explicitly and fail (change: MSIE 8.0)</a:t>
            </a:r>
          </a:p>
          <a:p>
            <a:pPr lvl="2"/>
            <a:r>
              <a:rPr lang="en-US" dirty="0" smtClean="0"/>
              <a:t>“MSIE 7.0” for compatibility mode</a:t>
            </a:r>
          </a:p>
          <a:p>
            <a:pPr lvl="2"/>
            <a:r>
              <a:rPr lang="en-US" dirty="0" smtClean="0"/>
              <a:t>Apps hosting MSIE will default to IE 7 standards</a:t>
            </a:r>
          </a:p>
          <a:p>
            <a:pPr lvl="1"/>
            <a:r>
              <a:rPr lang="en-US" sz="3200" dirty="0" smtClean="0"/>
              <a:t>Details: </a:t>
            </a:r>
            <a:r>
              <a:rPr lang="en-US" sz="3200" u="sng" dirty="0" smtClean="0">
                <a:hlinkClick r:id="rId3"/>
              </a:rPr>
              <a:t>http://msdn.microsoft.com/en-us/library/ms537503(VS.85).aspx</a:t>
            </a:r>
            <a:endParaRPr lang="en-US" sz="3200" u="sng"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Explorer 8</a:t>
            </a:r>
            <a:endParaRPr lang="en-US" dirty="0"/>
          </a:p>
        </p:txBody>
      </p:sp>
      <p:sp>
        <p:nvSpPr>
          <p:cNvPr id="3" name="Content Placeholder 2"/>
          <p:cNvSpPr>
            <a:spLocks noGrp="1"/>
          </p:cNvSpPr>
          <p:nvPr>
            <p:ph type="body" idx="1"/>
          </p:nvPr>
        </p:nvSpPr>
        <p:spPr/>
        <p:txBody>
          <a:bodyPr/>
          <a:lstStyle/>
          <a:p>
            <a:r>
              <a:rPr lang="en-US" sz="4000" dirty="0" smtClean="0"/>
              <a:t>Data Execution Prevention (NX)</a:t>
            </a:r>
          </a:p>
          <a:p>
            <a:pPr lvl="1"/>
            <a:r>
              <a:rPr lang="en-US" sz="3600" dirty="0" smtClean="0"/>
              <a:t>IE 8 has NX on by default on latest OS service packs</a:t>
            </a:r>
          </a:p>
          <a:p>
            <a:pPr lvl="1"/>
            <a:r>
              <a:rPr lang="en-US" sz="3600" dirty="0" smtClean="0"/>
              <a:t>Apps that are not aware of NX may not function or crash</a:t>
            </a:r>
          </a:p>
          <a:p>
            <a:pPr lvl="1"/>
            <a:r>
              <a:rPr lang="en-US" sz="3600" dirty="0" smtClean="0"/>
              <a:t>Compile apps using the DEP compliant frameworks/ATL</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3" name="Title 389142"/>
          <p:cNvSpPr>
            <a:spLocks noGrp="1" noChangeArrowheads="1"/>
          </p:cNvSpPr>
          <p:nvPr>
            <p:ph type="ctrTitle"/>
          </p:nvPr>
        </p:nvSpPr>
        <p:spPr/>
        <p:txBody>
          <a:bodyPr>
            <a:normAutofit/>
          </a:bodyPr>
          <a:lstStyle/>
          <a:p>
            <a:pPr defTabSz="914363" eaLnBrk="1" fontAlgn="auto" hangingPunct="1">
              <a:spcAft>
                <a:spcPts val="0"/>
              </a:spcAft>
              <a:defRPr/>
            </a:pPr>
            <a:r>
              <a:rPr smtClean="0"/>
              <a:t>Windows Services</a:t>
            </a:r>
            <a:endParaRPr sz="4000"/>
          </a:p>
        </p:txBody>
      </p:sp>
      <p:sp>
        <p:nvSpPr>
          <p:cNvPr id="4" name="Subtitle 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Basics</a:t>
            </a:r>
            <a:endParaRPr lang="en-US" dirty="0"/>
          </a:p>
        </p:txBody>
      </p:sp>
      <p:sp>
        <p:nvSpPr>
          <p:cNvPr id="3" name="Content Placeholder 2"/>
          <p:cNvSpPr>
            <a:spLocks noGrp="1"/>
          </p:cNvSpPr>
          <p:nvPr>
            <p:ph type="body" idx="1"/>
          </p:nvPr>
        </p:nvSpPr>
        <p:spPr/>
        <p:txBody>
          <a:bodyPr/>
          <a:lstStyle/>
          <a:p>
            <a:r>
              <a:rPr lang="en-US" sz="2800" dirty="0" smtClean="0"/>
              <a:t>Started and managed by </a:t>
            </a:r>
            <a:r>
              <a:rPr lang="en-US" sz="2800" b="1" dirty="0" smtClean="0"/>
              <a:t>S</a:t>
            </a:r>
            <a:r>
              <a:rPr lang="en-US" sz="2800" dirty="0" smtClean="0"/>
              <a:t>ervice </a:t>
            </a:r>
            <a:r>
              <a:rPr lang="en-US" sz="2800" b="1" dirty="0" smtClean="0"/>
              <a:t>C</a:t>
            </a:r>
            <a:r>
              <a:rPr lang="en-US" sz="2800" dirty="0" smtClean="0"/>
              <a:t>ontrol </a:t>
            </a:r>
            <a:r>
              <a:rPr lang="en-US" sz="2800" b="1" dirty="0" smtClean="0"/>
              <a:t>M</a:t>
            </a:r>
            <a:r>
              <a:rPr lang="en-US" sz="2800" dirty="0" smtClean="0"/>
              <a:t>anager</a:t>
            </a:r>
          </a:p>
          <a:p>
            <a:r>
              <a:rPr lang="en-US" sz="2800" dirty="0" smtClean="0"/>
              <a:t>Controlled by SCM</a:t>
            </a:r>
          </a:p>
          <a:p>
            <a:pPr lvl="1"/>
            <a:r>
              <a:rPr lang="en-US" sz="2400" dirty="0" smtClean="0"/>
              <a:t>Starting and stopping services</a:t>
            </a:r>
          </a:p>
          <a:p>
            <a:pPr lvl="2"/>
            <a:r>
              <a:rPr lang="en-US" sz="2000" dirty="0" smtClean="0"/>
              <a:t>Disabled, Manual and Automatic</a:t>
            </a:r>
          </a:p>
          <a:p>
            <a:pPr lvl="1"/>
            <a:r>
              <a:rPr lang="en-US" sz="2400" dirty="0" smtClean="0"/>
              <a:t>Managing running services</a:t>
            </a:r>
          </a:p>
          <a:p>
            <a:pPr lvl="1"/>
            <a:r>
              <a:rPr lang="en-US" sz="2400" dirty="0" smtClean="0"/>
              <a:t>Maintaining service-related state information</a:t>
            </a:r>
          </a:p>
          <a:p>
            <a:pPr lvl="2"/>
            <a:r>
              <a:rPr lang="en-US" sz="2000" dirty="0" smtClean="0"/>
              <a:t>Started – Stopped - Paused</a:t>
            </a:r>
          </a:p>
          <a:p>
            <a:r>
              <a:rPr lang="en-US" sz="2800" dirty="0" smtClean="0"/>
              <a:t>Services can run in their own process or shared hosted process (e.g. svchost.exe)</a:t>
            </a:r>
            <a:endParaRPr lang="en-US" sz="28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Services and Security</a:t>
            </a:r>
            <a:endParaRPr lang="en-US" dirty="0"/>
          </a:p>
        </p:txBody>
      </p:sp>
      <p:sp>
        <p:nvSpPr>
          <p:cNvPr id="6" name="Text Placeholder 5"/>
          <p:cNvSpPr>
            <a:spLocks noGrp="1"/>
          </p:cNvSpPr>
          <p:nvPr>
            <p:ph type="body" idx="1"/>
          </p:nvPr>
        </p:nvSpPr>
        <p:spPr/>
        <p:txBody>
          <a:bodyPr/>
          <a:lstStyle/>
          <a:p>
            <a:r>
              <a:rPr lang="en-US" dirty="0" smtClean="0"/>
              <a:t>Attractions for mal-ware</a:t>
            </a:r>
          </a:p>
          <a:p>
            <a:pPr lvl="1"/>
            <a:r>
              <a:rPr lang="en-US" dirty="0" smtClean="0"/>
              <a:t>May be configured to auto start on boot</a:t>
            </a:r>
          </a:p>
          <a:p>
            <a:pPr lvl="2"/>
            <a:r>
              <a:rPr lang="en-US" dirty="0" smtClean="0"/>
              <a:t>Potential to run from boot without using well known auto-start methods</a:t>
            </a:r>
          </a:p>
          <a:p>
            <a:pPr lvl="1"/>
            <a:r>
              <a:rPr lang="en-US" dirty="0" smtClean="0"/>
              <a:t>Often run in highly privileged contexts</a:t>
            </a:r>
          </a:p>
          <a:p>
            <a:pPr lvl="1"/>
            <a:r>
              <a:rPr lang="en-US" dirty="0" smtClean="0"/>
              <a:t>As mentioned, runs outside of UAC and enables app to potentially take control of UAC behavior (e.g. MSI)</a:t>
            </a:r>
          </a:p>
          <a:p>
            <a:r>
              <a:rPr lang="en-US" dirty="0" smtClean="0"/>
              <a:t>Services can run in their own process or shared hosted process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Title 1388545"/>
          <p:cNvSpPr>
            <a:spLocks noGrp="1" noChangeArrowheads="1"/>
          </p:cNvSpPr>
          <p:nvPr>
            <p:ph type="title"/>
          </p:nvPr>
        </p:nvSpPr>
        <p:spPr/>
        <p:txBody>
          <a:bodyPr>
            <a:normAutofit/>
          </a:bodyPr>
          <a:lstStyle/>
          <a:p>
            <a:pPr defTabSz="914363" eaLnBrk="1" fontAlgn="auto" hangingPunct="1">
              <a:spcAft>
                <a:spcPts val="0"/>
              </a:spcAft>
              <a:defRPr/>
            </a:pPr>
            <a:r>
              <a:rPr/>
              <a:t>Sessions in XP/W2K/WS03</a:t>
            </a:r>
          </a:p>
        </p:txBody>
      </p:sp>
      <p:grpSp>
        <p:nvGrpSpPr>
          <p:cNvPr id="23" name="Group 22"/>
          <p:cNvGrpSpPr/>
          <p:nvPr/>
        </p:nvGrpSpPr>
        <p:grpSpPr>
          <a:xfrm>
            <a:off x="546409" y="1338146"/>
            <a:ext cx="3204853" cy="5140442"/>
            <a:chOff x="468313" y="1082675"/>
            <a:chExt cx="3282950" cy="5395913"/>
          </a:xfrm>
        </p:grpSpPr>
        <p:grpSp>
          <p:nvGrpSpPr>
            <p:cNvPr id="2" name="Group 32"/>
            <p:cNvGrpSpPr>
              <a:grpSpLocks/>
            </p:cNvGrpSpPr>
            <p:nvPr/>
          </p:nvGrpSpPr>
          <p:grpSpPr bwMode="auto">
            <a:xfrm>
              <a:off x="468313" y="1082675"/>
              <a:ext cx="3282950" cy="5395913"/>
              <a:chOff x="468390" y="1082624"/>
              <a:chExt cx="3282950" cy="5396235"/>
            </a:xfrm>
          </p:grpSpPr>
          <p:sp>
            <p:nvSpPr>
              <p:cNvPr id="44053" name="Bevel 7"/>
              <p:cNvSpPr>
                <a:spLocks noChangeArrowheads="1"/>
              </p:cNvSpPr>
              <p:nvPr/>
            </p:nvSpPr>
            <p:spPr bwMode="auto">
              <a:xfrm>
                <a:off x="468390" y="1082624"/>
                <a:ext cx="3282950" cy="5396235"/>
              </a:xfrm>
              <a:prstGeom prst="bevel">
                <a:avLst>
                  <a:gd name="adj" fmla="val 11644"/>
                </a:avLst>
              </a:prstGeom>
              <a:solidFill>
                <a:srgbClr val="FF9933"/>
              </a:solidFill>
              <a:ln w="12700" algn="ctr">
                <a:noFill/>
                <a:round/>
                <a:headEnd/>
                <a:tailEnd/>
              </a:ln>
            </p:spPr>
            <p:txBody>
              <a:bodyPr wrap="none" anchor="ctr"/>
              <a:lstStyle/>
              <a:p>
                <a:endParaRPr lang="en-US">
                  <a:latin typeface="Calibri" pitchFamily="34" charset="0"/>
                </a:endParaRPr>
              </a:p>
            </p:txBody>
          </p:sp>
          <p:sp>
            <p:nvSpPr>
              <p:cNvPr id="44054" name="TextBox 12"/>
              <p:cNvSpPr txBox="1">
                <a:spLocks noChangeArrowheads="1"/>
              </p:cNvSpPr>
              <p:nvPr/>
            </p:nvSpPr>
            <p:spPr bwMode="auto">
              <a:xfrm>
                <a:off x="1361637" y="1106721"/>
                <a:ext cx="147300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Session 0</a:t>
                </a:r>
              </a:p>
            </p:txBody>
          </p:sp>
        </p:grpSp>
        <p:grpSp>
          <p:nvGrpSpPr>
            <p:cNvPr id="3" name="Group 33"/>
            <p:cNvGrpSpPr>
              <a:grpSpLocks/>
            </p:cNvGrpSpPr>
            <p:nvPr/>
          </p:nvGrpSpPr>
          <p:grpSpPr bwMode="auto">
            <a:xfrm>
              <a:off x="941388" y="1508125"/>
              <a:ext cx="2360612" cy="4524375"/>
              <a:chOff x="941353" y="1508357"/>
              <a:chExt cx="2360612" cy="4524453"/>
            </a:xfrm>
          </p:grpSpPr>
          <p:sp>
            <p:nvSpPr>
              <p:cNvPr id="44051" name="Bevel 8"/>
              <p:cNvSpPr>
                <a:spLocks noChangeArrowheads="1"/>
              </p:cNvSpPr>
              <p:nvPr/>
            </p:nvSpPr>
            <p:spPr bwMode="auto">
              <a:xfrm>
                <a:off x="941353" y="1514389"/>
                <a:ext cx="2360612" cy="4518421"/>
              </a:xfrm>
              <a:prstGeom prst="bevel">
                <a:avLst>
                  <a:gd name="adj" fmla="val 12500"/>
                </a:avLst>
              </a:prstGeom>
              <a:solidFill>
                <a:schemeClr val="accent2"/>
              </a:solidFill>
              <a:ln w="12700" algn="ctr">
                <a:noFill/>
                <a:round/>
                <a:headEnd/>
                <a:tailEnd/>
              </a:ln>
            </p:spPr>
            <p:txBody>
              <a:bodyPr wrap="none" anchor="ctr"/>
              <a:lstStyle/>
              <a:p>
                <a:endParaRPr lang="en-US">
                  <a:latin typeface="Calibri" pitchFamily="34" charset="0"/>
                </a:endParaRPr>
              </a:p>
            </p:txBody>
          </p:sp>
          <p:sp>
            <p:nvSpPr>
              <p:cNvPr id="44052" name="TextBox 13"/>
              <p:cNvSpPr txBox="1">
                <a:spLocks noChangeArrowheads="1"/>
              </p:cNvSpPr>
              <p:nvPr/>
            </p:nvSpPr>
            <p:spPr bwMode="auto">
              <a:xfrm>
                <a:off x="966289" y="1508357"/>
                <a:ext cx="232736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Window Station</a:t>
                </a:r>
              </a:p>
            </p:txBody>
          </p:sp>
        </p:grpSp>
        <p:grpSp>
          <p:nvGrpSpPr>
            <p:cNvPr id="4" name="Group 35"/>
            <p:cNvGrpSpPr>
              <a:grpSpLocks/>
            </p:cNvGrpSpPr>
            <p:nvPr/>
          </p:nvGrpSpPr>
          <p:grpSpPr bwMode="auto">
            <a:xfrm>
              <a:off x="1285875" y="1833563"/>
              <a:ext cx="1685925" cy="3827462"/>
              <a:chOff x="1285840" y="1833717"/>
              <a:chExt cx="1685461" cy="3827376"/>
            </a:xfrm>
          </p:grpSpPr>
          <p:grpSp>
            <p:nvGrpSpPr>
              <p:cNvPr id="5" name="Group 34"/>
              <p:cNvGrpSpPr>
                <a:grpSpLocks/>
              </p:cNvGrpSpPr>
              <p:nvPr/>
            </p:nvGrpSpPr>
            <p:grpSpPr bwMode="auto">
              <a:xfrm>
                <a:off x="1285840" y="1833717"/>
                <a:ext cx="1666875" cy="2548712"/>
                <a:chOff x="1285840" y="1833717"/>
                <a:chExt cx="1666875" cy="2548712"/>
              </a:xfrm>
            </p:grpSpPr>
            <p:sp>
              <p:nvSpPr>
                <p:cNvPr id="44049" name="Bevel 9"/>
                <p:cNvSpPr>
                  <a:spLocks noChangeArrowheads="1"/>
                </p:cNvSpPr>
                <p:nvPr/>
              </p:nvSpPr>
              <p:spPr bwMode="auto">
                <a:xfrm>
                  <a:off x="1285840" y="1875104"/>
                  <a:ext cx="1666875" cy="2507325"/>
                </a:xfrm>
                <a:prstGeom prst="bevel">
                  <a:avLst>
                    <a:gd name="adj" fmla="val 14801"/>
                  </a:avLst>
                </a:prstGeom>
                <a:solidFill>
                  <a:schemeClr val="bg1"/>
                </a:solidFill>
                <a:ln w="12700" algn="ctr">
                  <a:noFill/>
                  <a:round/>
                  <a:headEnd/>
                  <a:tailEnd/>
                </a:ln>
              </p:spPr>
              <p:txBody>
                <a:bodyPr wrap="none" anchor="ctr"/>
                <a:lstStyle/>
                <a:p>
                  <a:endParaRPr lang="en-US">
                    <a:latin typeface="Calibri" pitchFamily="34" charset="0"/>
                  </a:endParaRPr>
                </a:p>
              </p:txBody>
            </p:sp>
            <p:sp>
              <p:nvSpPr>
                <p:cNvPr id="44050" name="TextBox 14"/>
                <p:cNvSpPr txBox="1">
                  <a:spLocks noChangeArrowheads="1"/>
                </p:cNvSpPr>
                <p:nvPr/>
              </p:nvSpPr>
              <p:spPr bwMode="auto">
                <a:xfrm>
                  <a:off x="1360661" y="1833717"/>
                  <a:ext cx="1532855" cy="372838"/>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Desktop</a:t>
                  </a:r>
                </a:p>
              </p:txBody>
            </p:sp>
          </p:grpSp>
          <p:sp>
            <p:nvSpPr>
              <p:cNvPr id="44047" name="Bevel 9"/>
              <p:cNvSpPr>
                <a:spLocks noChangeArrowheads="1"/>
              </p:cNvSpPr>
              <p:nvPr/>
            </p:nvSpPr>
            <p:spPr bwMode="auto">
              <a:xfrm>
                <a:off x="1304426" y="4436167"/>
                <a:ext cx="1666875" cy="581882"/>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Screen Saver</a:t>
                </a:r>
              </a:p>
            </p:txBody>
          </p:sp>
          <p:sp>
            <p:nvSpPr>
              <p:cNvPr id="44048" name="Bevel 9"/>
              <p:cNvSpPr>
                <a:spLocks noChangeArrowheads="1"/>
              </p:cNvSpPr>
              <p:nvPr/>
            </p:nvSpPr>
            <p:spPr bwMode="auto">
              <a:xfrm>
                <a:off x="1300712" y="5079211"/>
                <a:ext cx="1666875" cy="581882"/>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Login</a:t>
                </a:r>
              </a:p>
            </p:txBody>
          </p:sp>
        </p:grpSp>
        <p:sp>
          <p:nvSpPr>
            <p:cNvPr id="11" name="Bevel 10"/>
            <p:cNvSpPr>
              <a:spLocks noChangeArrowheads="1"/>
            </p:cNvSpPr>
            <p:nvPr/>
          </p:nvSpPr>
          <p:spPr bwMode="auto">
            <a:xfrm>
              <a:off x="1624013" y="2197100"/>
              <a:ext cx="1023937" cy="407988"/>
            </a:xfrm>
            <a:prstGeom prst="bevel">
              <a:avLst>
                <a:gd name="adj" fmla="val 12500"/>
              </a:avLst>
            </a:prstGeom>
            <a:solidFill>
              <a:srgbClr val="FFFFFF"/>
            </a:solidFill>
            <a:ln w="12700" algn="ctr">
              <a:noFill/>
              <a:round/>
              <a:headEnd/>
              <a:tailEnd/>
            </a:ln>
          </p:spPr>
          <p:txBody>
            <a:bodyPr wrap="none" anchor="ctr"/>
            <a:lstStyle/>
            <a:p>
              <a:pPr fontAlgn="auto">
                <a:spcBef>
                  <a:spcPts val="0"/>
                </a:spcBef>
                <a:spcAft>
                  <a:spcPts val="0"/>
                </a:spcAft>
                <a:defRPr/>
              </a:pPr>
              <a:r>
                <a:rPr lang="en-US" sz="1200" b="1" dirty="0">
                  <a:solidFill>
                    <a:schemeClr val="tx1">
                      <a:lumMod val="50000"/>
                      <a:lumOff val="50000"/>
                    </a:schemeClr>
                  </a:solidFill>
                  <a:latin typeface="+mn-lt"/>
                  <a:cs typeface="+mn-cs"/>
                </a:rPr>
                <a:t>Services</a:t>
              </a:r>
            </a:p>
          </p:txBody>
        </p:sp>
        <p:sp>
          <p:nvSpPr>
            <p:cNvPr id="12" name="Bevel 11"/>
            <p:cNvSpPr>
              <a:spLocks noChangeArrowheads="1"/>
            </p:cNvSpPr>
            <p:nvPr/>
          </p:nvSpPr>
          <p:spPr bwMode="auto">
            <a:xfrm>
              <a:off x="1612900" y="2681288"/>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30" name="Curved Left Arrow 29"/>
            <p:cNvSpPr>
              <a:spLocks noChangeArrowheads="1"/>
            </p:cNvSpPr>
            <p:nvPr/>
          </p:nvSpPr>
          <p:spPr bwMode="auto">
            <a:xfrm rot="-10481244">
              <a:off x="1133475" y="2322513"/>
              <a:ext cx="407988" cy="606425"/>
            </a:xfrm>
            <a:prstGeom prst="curvedLeftArrow">
              <a:avLst>
                <a:gd name="adj1" fmla="val 25000"/>
                <a:gd name="adj2" fmla="val 53778"/>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27" name="Curved Left Arrow 26"/>
            <p:cNvSpPr>
              <a:spLocks noChangeArrowheads="1"/>
            </p:cNvSpPr>
            <p:nvPr/>
          </p:nvSpPr>
          <p:spPr bwMode="auto">
            <a:xfrm>
              <a:off x="2713038" y="2413000"/>
              <a:ext cx="400050" cy="560388"/>
            </a:xfrm>
            <a:prstGeom prst="curvedLeftArrow">
              <a:avLst>
                <a:gd name="adj1" fmla="val 25020"/>
                <a:gd name="adj2" fmla="val 50027"/>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24" name="Bevel 23"/>
            <p:cNvSpPr>
              <a:spLocks noChangeArrowheads="1"/>
            </p:cNvSpPr>
            <p:nvPr/>
          </p:nvSpPr>
          <p:spPr bwMode="auto">
            <a:xfrm>
              <a:off x="1609725" y="3168650"/>
              <a:ext cx="1025525" cy="423863"/>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25" name="Bevel 24"/>
            <p:cNvSpPr>
              <a:spLocks noChangeArrowheads="1"/>
            </p:cNvSpPr>
            <p:nvPr/>
          </p:nvSpPr>
          <p:spPr bwMode="auto">
            <a:xfrm>
              <a:off x="1604963" y="3656013"/>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31" name="Freeform 30"/>
            <p:cNvSpPr>
              <a:spLocks noChangeArrowheads="1"/>
            </p:cNvSpPr>
            <p:nvPr/>
          </p:nvSpPr>
          <p:spPr bwMode="auto">
            <a:xfrm>
              <a:off x="2698750" y="2189163"/>
              <a:ext cx="858838" cy="1222375"/>
            </a:xfrm>
            <a:custGeom>
              <a:avLst/>
              <a:gdLst>
                <a:gd name="T0" fmla="*/ 4 w 2065921"/>
                <a:gd name="T1" fmla="*/ 2434920 h 1121627"/>
                <a:gd name="T2" fmla="*/ 765 w 2065921"/>
                <a:gd name="T3" fmla="*/ 399431 h 1121627"/>
                <a:gd name="T4" fmla="*/ 0 w 2065921"/>
                <a:gd name="T5" fmla="*/ 38328 h 1121627"/>
                <a:gd name="T6" fmla="*/ 0 60000 65536"/>
                <a:gd name="T7" fmla="*/ 0 60000 65536"/>
                <a:gd name="T8" fmla="*/ 0 60000 65536"/>
                <a:gd name="T9" fmla="*/ 0 w 2065921"/>
                <a:gd name="T10" fmla="*/ 0 h 1121627"/>
                <a:gd name="T11" fmla="*/ 2065921 w 2065921"/>
                <a:gd name="T12" fmla="*/ 1121627 h 1121627"/>
              </a:gdLst>
              <a:ahLst/>
              <a:cxnLst>
                <a:cxn ang="T6">
                  <a:pos x="T0" y="T1"/>
                </a:cxn>
                <a:cxn ang="T7">
                  <a:pos x="T2" y="T3"/>
                </a:cxn>
                <a:cxn ang="T8">
                  <a:pos x="T4" y="T5"/>
                </a:cxn>
              </a:cxnLst>
              <a:rect l="T9" t="T10" r="T11" b="T12"/>
              <a:pathLst>
                <a:path w="2065921" h="1121627">
                  <a:moveTo>
                    <a:pt x="11151" y="1121627"/>
                  </a:moveTo>
                  <a:cubicBezTo>
                    <a:pt x="1266592" y="923693"/>
                    <a:pt x="2065922" y="367990"/>
                    <a:pt x="2064064" y="183995"/>
                  </a:cubicBezTo>
                  <a:cubicBezTo>
                    <a:pt x="2062206" y="0"/>
                    <a:pt x="392151" y="105007"/>
                    <a:pt x="0" y="17656"/>
                  </a:cubicBezTo>
                </a:path>
              </a:pathLst>
            </a:custGeom>
            <a:noFill/>
            <a:ln w="57150" algn="ctr">
              <a:solidFill>
                <a:srgbClr val="FF0000"/>
              </a:solidFill>
              <a:round/>
              <a:headEnd/>
              <a:tailEnd type="triangle" w="med" len="lg"/>
            </a:ln>
          </p:spPr>
          <p:txBody>
            <a:bodyPr anchor="ctr"/>
            <a:lstStyle/>
            <a:p>
              <a:pPr algn="ctr"/>
              <a:endParaRPr lang="en-US">
                <a:latin typeface="Calibri" pitchFamily="34" charset="0"/>
              </a:endParaRPr>
            </a:p>
          </p:txBody>
        </p:sp>
      </p:grpSp>
      <p:sp>
        <p:nvSpPr>
          <p:cNvPr id="32" name="TextBox 31"/>
          <p:cNvSpPr txBox="1"/>
          <p:nvPr/>
        </p:nvSpPr>
        <p:spPr>
          <a:xfrm>
            <a:off x="3813175" y="2386013"/>
            <a:ext cx="2262188" cy="460375"/>
          </a:xfrm>
          <a:prstGeom prst="rect">
            <a:avLst/>
          </a:prstGeom>
          <a:noFill/>
        </p:spPr>
        <p:txBody>
          <a:bodyPr wrap="none">
            <a:spAutoFit/>
          </a:bodyPr>
          <a:lstStyle/>
          <a:p>
            <a:pP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mn-lt"/>
                <a:cs typeface="+mn-cs"/>
              </a:rPr>
              <a:t>Shatter Attack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Services Isolation and Terminal Server Sessions</a:t>
            </a:r>
            <a:endParaRPr lang="en-US" dirty="0"/>
          </a:p>
        </p:txBody>
      </p:sp>
      <p:sp>
        <p:nvSpPr>
          <p:cNvPr id="21507" name="Shape 13313"/>
          <p:cNvSpPr>
            <a:spLocks noGrp="1" noChangeArrowheads="1"/>
          </p:cNvSpPr>
          <p:nvPr>
            <p:ph type="body" idx="1"/>
          </p:nvPr>
        </p:nvSpPr>
        <p:spPr/>
        <p:txBody>
          <a:bodyPr/>
          <a:lstStyle/>
          <a:p>
            <a:r>
              <a:rPr lang="en-US" sz="2800" dirty="0" smtClean="0">
                <a:sym typeface="Wingdings"/>
              </a:rPr>
              <a:t>Started in XP and changed in Vista</a:t>
            </a:r>
          </a:p>
          <a:p>
            <a:r>
              <a:rPr lang="en-US" sz="2800" dirty="0" smtClean="0">
                <a:sym typeface="Wingdings"/>
              </a:rPr>
              <a:t>Acts as a boundary for user and most kernel objects</a:t>
            </a:r>
          </a:p>
          <a:p>
            <a:r>
              <a:rPr lang="en-US" sz="2800" dirty="0" smtClean="0">
                <a:sym typeface="Wingdings"/>
              </a:rPr>
              <a:t>Session 0 used to include interactive and Services</a:t>
            </a:r>
          </a:p>
          <a:p>
            <a:pPr lvl="1"/>
            <a:r>
              <a:rPr lang="en-US" sz="2400" dirty="0" smtClean="0">
                <a:sym typeface="Wingdings"/>
              </a:rPr>
              <a:t>No authentication for user objects (UI – window messages) so shared access</a:t>
            </a:r>
          </a:p>
          <a:p>
            <a:pPr lvl="1"/>
            <a:r>
              <a:rPr lang="en-US" sz="2400" dirty="0" smtClean="0">
                <a:sym typeface="Wingdings"/>
              </a:rPr>
              <a:t>Interactive services not recommend as they will not handle TS sessions correctly</a:t>
            </a:r>
          </a:p>
          <a:p>
            <a:r>
              <a:rPr lang="en-US" sz="2800" dirty="0" smtClean="0">
                <a:sym typeface="Wingdings"/>
              </a:rPr>
              <a:t>Vista and above: services are only in session 0 and interactive sessions are in 1, 2,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826" name="Rectangle 845825"/>
          <p:cNvPicPr>
            <a:picLocks noChangeAspect="1" noChangeArrowheads="1"/>
          </p:cNvPicPr>
          <p:nvPr/>
        </p:nvPicPr>
        <p:blipFill>
          <a:blip r:embed="rId3" cstate="print"/>
          <a:srcRect/>
          <a:stretch>
            <a:fillRect/>
          </a:stretch>
        </p:blipFill>
        <p:spPr bwMode="auto">
          <a:xfrm>
            <a:off x="3900488" y="3244850"/>
            <a:ext cx="228600" cy="304800"/>
          </a:xfrm>
          <a:prstGeom prst="rect">
            <a:avLst/>
          </a:prstGeom>
          <a:noFill/>
          <a:ln w="9525">
            <a:noFill/>
            <a:miter lim="800000"/>
            <a:headEnd/>
            <a:tailEnd/>
          </a:ln>
        </p:spPr>
      </p:pic>
      <p:sp>
        <p:nvSpPr>
          <p:cNvPr id="845827" name="Title 845826"/>
          <p:cNvSpPr>
            <a:spLocks noGrp="1" noChangeArrowheads="1"/>
          </p:cNvSpPr>
          <p:nvPr>
            <p:ph type="title"/>
          </p:nvPr>
        </p:nvSpPr>
        <p:spPr/>
        <p:txBody>
          <a:bodyPr>
            <a:normAutofit/>
          </a:bodyPr>
          <a:lstStyle/>
          <a:p>
            <a:pPr algn="l" defTabSz="914363" eaLnBrk="1" fontAlgn="auto" hangingPunct="1">
              <a:spcAft>
                <a:spcPts val="0"/>
              </a:spcAft>
              <a:defRPr/>
            </a:pPr>
            <a:r>
              <a:rPr/>
              <a:t>UAC Architecture</a:t>
            </a:r>
          </a:p>
        </p:txBody>
      </p:sp>
      <p:sp>
        <p:nvSpPr>
          <p:cNvPr id="845828" name="TextBox 845827"/>
          <p:cNvSpPr txBox="1">
            <a:spLocks noChangeArrowheads="1"/>
          </p:cNvSpPr>
          <p:nvPr/>
        </p:nvSpPr>
        <p:spPr bwMode="auto">
          <a:xfrm>
            <a:off x="6478588" y="339725"/>
            <a:ext cx="25209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b="1">
                <a:effectLst>
                  <a:outerShdw blurRad="38100" dist="38100" dir="2700000" algn="tl">
                    <a:srgbClr val="C0C0C0"/>
                  </a:outerShdw>
                </a:effectLst>
                <a:latin typeface="+mn-lt"/>
                <a:cs typeface="+mn-cs"/>
              </a:rPr>
              <a:t>Standard User Rights</a:t>
            </a:r>
            <a:endParaRPr lang="en-US">
              <a:solidFill>
                <a:srgbClr val="000000"/>
              </a:solidFill>
              <a:latin typeface="+mn-lt"/>
              <a:cs typeface="+mn-cs"/>
            </a:endParaRPr>
          </a:p>
        </p:txBody>
      </p:sp>
      <p:pic>
        <p:nvPicPr>
          <p:cNvPr id="8197" name="Rectangle 6147"/>
          <p:cNvPicPr>
            <a:picLocks noChangeAspect="1" noChangeArrowheads="1"/>
          </p:cNvPicPr>
          <p:nvPr/>
        </p:nvPicPr>
        <p:blipFill>
          <a:blip r:embed="rId4" cstate="print"/>
          <a:srcRect/>
          <a:stretch>
            <a:fillRect/>
          </a:stretch>
        </p:blipFill>
        <p:spPr bwMode="auto">
          <a:xfrm>
            <a:off x="5972175" y="282575"/>
            <a:ext cx="428625" cy="455613"/>
          </a:xfrm>
          <a:prstGeom prst="rect">
            <a:avLst/>
          </a:prstGeom>
          <a:noFill/>
          <a:ln w="9525">
            <a:noFill/>
            <a:miter lim="800000"/>
            <a:headEnd/>
            <a:tailEnd/>
          </a:ln>
        </p:spPr>
      </p:pic>
      <p:pic>
        <p:nvPicPr>
          <p:cNvPr id="8198" name="Rectangle 6148"/>
          <p:cNvPicPr>
            <a:picLocks noChangeAspect="1" noChangeArrowheads="1"/>
          </p:cNvPicPr>
          <p:nvPr/>
        </p:nvPicPr>
        <p:blipFill>
          <a:blip r:embed="rId4" cstate="print"/>
          <a:srcRect/>
          <a:stretch>
            <a:fillRect/>
          </a:stretch>
        </p:blipFill>
        <p:spPr bwMode="auto">
          <a:xfrm>
            <a:off x="5964238" y="758825"/>
            <a:ext cx="428625" cy="455613"/>
          </a:xfrm>
          <a:prstGeom prst="rect">
            <a:avLst/>
          </a:prstGeom>
          <a:noFill/>
          <a:ln w="9525">
            <a:noFill/>
            <a:miter lim="800000"/>
            <a:headEnd/>
            <a:tailEnd/>
          </a:ln>
        </p:spPr>
      </p:pic>
      <p:pic>
        <p:nvPicPr>
          <p:cNvPr id="8199" name="Rectangle 6149"/>
          <p:cNvPicPr>
            <a:picLocks noChangeAspect="1" noChangeArrowheads="1"/>
          </p:cNvPicPr>
          <p:nvPr/>
        </p:nvPicPr>
        <p:blipFill>
          <a:blip r:embed="rId5" cstate="print"/>
          <a:srcRect/>
          <a:stretch>
            <a:fillRect/>
          </a:stretch>
        </p:blipFill>
        <p:spPr bwMode="auto">
          <a:xfrm>
            <a:off x="6035675" y="344488"/>
            <a:ext cx="301625" cy="301625"/>
          </a:xfrm>
          <a:prstGeom prst="rect">
            <a:avLst/>
          </a:prstGeom>
          <a:noFill/>
          <a:ln w="9525">
            <a:noFill/>
            <a:miter lim="800000"/>
            <a:headEnd/>
            <a:tailEnd/>
          </a:ln>
        </p:spPr>
      </p:pic>
      <p:sp>
        <p:nvSpPr>
          <p:cNvPr id="845832" name="TextBox 845831"/>
          <p:cNvSpPr txBox="1">
            <a:spLocks noChangeArrowheads="1"/>
          </p:cNvSpPr>
          <p:nvPr/>
        </p:nvSpPr>
        <p:spPr bwMode="auto">
          <a:xfrm>
            <a:off x="6473825" y="814388"/>
            <a:ext cx="2546350" cy="3667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b="1">
                <a:effectLst>
                  <a:outerShdw blurRad="38100" dist="38100" dir="2700000" algn="tl">
                    <a:srgbClr val="C0C0C0"/>
                  </a:outerShdw>
                </a:effectLst>
                <a:latin typeface="+mn-lt"/>
                <a:cs typeface="+mn-cs"/>
              </a:rPr>
              <a:t>Administrative Rights</a:t>
            </a:r>
            <a:endParaRPr lang="en-US">
              <a:solidFill>
                <a:srgbClr val="000000"/>
              </a:solidFill>
              <a:latin typeface="+mn-lt"/>
              <a:cs typeface="+mn-cs"/>
            </a:endParaRPr>
          </a:p>
        </p:txBody>
      </p:sp>
      <p:pic>
        <p:nvPicPr>
          <p:cNvPr id="8201" name="Rectangle 6151"/>
          <p:cNvPicPr>
            <a:picLocks noChangeAspect="1" noChangeArrowheads="1"/>
          </p:cNvPicPr>
          <p:nvPr/>
        </p:nvPicPr>
        <p:blipFill>
          <a:blip r:embed="rId5" cstate="print"/>
          <a:srcRect/>
          <a:stretch>
            <a:fillRect/>
          </a:stretch>
        </p:blipFill>
        <p:spPr bwMode="auto">
          <a:xfrm>
            <a:off x="6016625" y="830263"/>
            <a:ext cx="301625" cy="301625"/>
          </a:xfrm>
          <a:prstGeom prst="rect">
            <a:avLst/>
          </a:prstGeom>
          <a:noFill/>
          <a:ln w="9525">
            <a:noFill/>
            <a:miter lim="800000"/>
            <a:headEnd/>
            <a:tailEnd/>
          </a:ln>
        </p:spPr>
      </p:pic>
      <p:pic>
        <p:nvPicPr>
          <p:cNvPr id="8202" name="Rectangle 6152"/>
          <p:cNvPicPr>
            <a:picLocks noChangeAspect="1" noChangeArrowheads="1"/>
          </p:cNvPicPr>
          <p:nvPr/>
        </p:nvPicPr>
        <p:blipFill>
          <a:blip r:embed="rId6" cstate="print"/>
          <a:srcRect/>
          <a:stretch>
            <a:fillRect/>
          </a:stretch>
        </p:blipFill>
        <p:spPr bwMode="auto">
          <a:xfrm>
            <a:off x="5192713" y="1217613"/>
            <a:ext cx="4314825" cy="517525"/>
          </a:xfrm>
          <a:prstGeom prst="rect">
            <a:avLst/>
          </a:prstGeom>
          <a:noFill/>
          <a:ln w="9525">
            <a:noFill/>
            <a:miter lim="800000"/>
            <a:headEnd/>
            <a:tailEnd/>
          </a:ln>
        </p:spPr>
      </p:pic>
      <p:sp>
        <p:nvSpPr>
          <p:cNvPr id="845835" name="TextBox 845834"/>
          <p:cNvSpPr txBox="1">
            <a:spLocks noChangeArrowheads="1"/>
          </p:cNvSpPr>
          <p:nvPr/>
        </p:nvSpPr>
        <p:spPr bwMode="auto">
          <a:xfrm>
            <a:off x="6762750" y="1301750"/>
            <a:ext cx="15811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b="1">
                <a:effectLst>
                  <a:outerShdw blurRad="38100" dist="38100" dir="2700000" algn="tl">
                    <a:srgbClr val="C0C0C0"/>
                  </a:outerShdw>
                </a:effectLst>
                <a:latin typeface="+mn-lt"/>
                <a:cs typeface="+mn-cs"/>
              </a:rPr>
              <a:t>Admin logon</a:t>
            </a:r>
            <a:endParaRPr lang="en-US">
              <a:solidFill>
                <a:srgbClr val="000000"/>
              </a:solidFill>
              <a:latin typeface="+mn-lt"/>
              <a:cs typeface="+mn-cs"/>
            </a:endParaRPr>
          </a:p>
        </p:txBody>
      </p:sp>
      <p:pic>
        <p:nvPicPr>
          <p:cNvPr id="845836" name="Rectangle 845835"/>
          <p:cNvPicPr>
            <a:picLocks noChangeAspect="1" noChangeArrowheads="1"/>
          </p:cNvPicPr>
          <p:nvPr/>
        </p:nvPicPr>
        <p:blipFill>
          <a:blip r:embed="rId3" cstate="print"/>
          <a:srcRect/>
          <a:stretch>
            <a:fillRect/>
          </a:stretch>
        </p:blipFill>
        <p:spPr bwMode="auto">
          <a:xfrm>
            <a:off x="1376363" y="4300538"/>
            <a:ext cx="228600" cy="304800"/>
          </a:xfrm>
          <a:prstGeom prst="rect">
            <a:avLst/>
          </a:prstGeom>
          <a:noFill/>
          <a:ln w="9525">
            <a:noFill/>
            <a:miter lim="800000"/>
            <a:headEnd/>
            <a:tailEnd/>
          </a:ln>
        </p:spPr>
      </p:pic>
      <p:pic>
        <p:nvPicPr>
          <p:cNvPr id="845837" name="Rectangle 845836"/>
          <p:cNvPicPr>
            <a:picLocks noChangeAspect="1" noChangeArrowheads="1"/>
          </p:cNvPicPr>
          <p:nvPr/>
        </p:nvPicPr>
        <p:blipFill>
          <a:blip r:embed="rId3" cstate="print"/>
          <a:srcRect/>
          <a:stretch>
            <a:fillRect/>
          </a:stretch>
        </p:blipFill>
        <p:spPr bwMode="auto">
          <a:xfrm>
            <a:off x="3911600" y="3235325"/>
            <a:ext cx="228600" cy="304800"/>
          </a:xfrm>
          <a:prstGeom prst="rect">
            <a:avLst/>
          </a:prstGeom>
          <a:noFill/>
          <a:ln w="9525">
            <a:noFill/>
            <a:miter lim="800000"/>
            <a:headEnd/>
            <a:tailEnd/>
          </a:ln>
        </p:spPr>
      </p:pic>
      <p:sp>
        <p:nvSpPr>
          <p:cNvPr id="845839" name="TextBox 845838"/>
          <p:cNvSpPr txBox="1">
            <a:spLocks noChangeArrowheads="1"/>
          </p:cNvSpPr>
          <p:nvPr/>
        </p:nvSpPr>
        <p:spPr bwMode="auto">
          <a:xfrm>
            <a:off x="4375150" y="3865563"/>
            <a:ext cx="1868488" cy="27463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sz="1200" b="1">
                <a:effectLst>
                  <a:outerShdw blurRad="38100" dist="38100" dir="2700000" algn="tl">
                    <a:srgbClr val="C0C0C0"/>
                  </a:outerShdw>
                </a:effectLst>
                <a:latin typeface="+mn-lt"/>
                <a:cs typeface="+mn-cs"/>
              </a:rPr>
              <a:t>“Standard User” Token</a:t>
            </a:r>
            <a:endParaRPr lang="en-US">
              <a:solidFill>
                <a:srgbClr val="000000"/>
              </a:solidFill>
              <a:latin typeface="+mn-lt"/>
              <a:cs typeface="+mn-cs"/>
            </a:endParaRPr>
          </a:p>
        </p:txBody>
      </p:sp>
      <p:sp>
        <p:nvSpPr>
          <p:cNvPr id="845840" name="TextBox 845839"/>
          <p:cNvSpPr txBox="1">
            <a:spLocks noChangeArrowheads="1"/>
          </p:cNvSpPr>
          <p:nvPr/>
        </p:nvSpPr>
        <p:spPr bwMode="auto">
          <a:xfrm>
            <a:off x="4821238" y="3122613"/>
            <a:ext cx="1150937" cy="27463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sz="1200" b="1">
                <a:effectLst>
                  <a:outerShdw blurRad="38100" dist="38100" dir="2700000" algn="tl">
                    <a:srgbClr val="C0C0C0"/>
                  </a:outerShdw>
                </a:effectLst>
                <a:latin typeface="+mn-lt"/>
                <a:cs typeface="+mn-cs"/>
              </a:rPr>
              <a:t>Admin Token</a:t>
            </a:r>
            <a:endParaRPr lang="en-US">
              <a:solidFill>
                <a:srgbClr val="000000"/>
              </a:solidFill>
              <a:latin typeface="+mn-lt"/>
              <a:cs typeface="+mn-cs"/>
            </a:endParaRPr>
          </a:p>
        </p:txBody>
      </p:sp>
      <p:pic>
        <p:nvPicPr>
          <p:cNvPr id="8208" name="Rectangle 6159"/>
          <p:cNvPicPr>
            <a:picLocks noChangeAspect="1" noChangeArrowheads="1"/>
          </p:cNvPicPr>
          <p:nvPr/>
        </p:nvPicPr>
        <p:blipFill>
          <a:blip r:embed="rId7" cstate="print"/>
          <a:srcRect/>
          <a:stretch>
            <a:fillRect/>
          </a:stretch>
        </p:blipFill>
        <p:spPr bwMode="auto">
          <a:xfrm>
            <a:off x="5949950" y="711200"/>
            <a:ext cx="474663" cy="466725"/>
          </a:xfrm>
          <a:prstGeom prst="rect">
            <a:avLst/>
          </a:prstGeom>
          <a:noFill/>
          <a:ln w="9525">
            <a:noFill/>
            <a:miter lim="800000"/>
            <a:headEnd/>
            <a:tailEnd/>
          </a:ln>
        </p:spPr>
      </p:pic>
      <p:pic>
        <p:nvPicPr>
          <p:cNvPr id="845842" name="Rectangle 845841"/>
          <p:cNvPicPr>
            <a:picLocks noChangeAspect="1" noChangeArrowheads="1"/>
          </p:cNvPicPr>
          <p:nvPr/>
        </p:nvPicPr>
        <p:blipFill>
          <a:blip r:embed="rId3" cstate="print"/>
          <a:srcRect/>
          <a:stretch>
            <a:fillRect/>
          </a:stretch>
        </p:blipFill>
        <p:spPr bwMode="auto">
          <a:xfrm>
            <a:off x="1141413" y="2139950"/>
            <a:ext cx="228600" cy="304800"/>
          </a:xfrm>
          <a:prstGeom prst="rect">
            <a:avLst/>
          </a:prstGeom>
          <a:noFill/>
          <a:ln w="9525">
            <a:noFill/>
            <a:miter lim="800000"/>
            <a:headEnd/>
            <a:tailEnd/>
          </a:ln>
        </p:spPr>
      </p:pic>
      <p:pic>
        <p:nvPicPr>
          <p:cNvPr id="8210" name="Rectangle 6161"/>
          <p:cNvPicPr>
            <a:picLocks noChangeAspect="1" noChangeArrowheads="1"/>
          </p:cNvPicPr>
          <p:nvPr/>
        </p:nvPicPr>
        <p:blipFill>
          <a:blip r:embed="rId8" cstate="print"/>
          <a:srcRect/>
          <a:stretch>
            <a:fillRect/>
          </a:stretch>
        </p:blipFill>
        <p:spPr bwMode="auto">
          <a:xfrm>
            <a:off x="5937250" y="238125"/>
            <a:ext cx="495300" cy="439738"/>
          </a:xfrm>
          <a:prstGeom prst="rect">
            <a:avLst/>
          </a:prstGeom>
          <a:noFill/>
          <a:ln w="9525">
            <a:noFill/>
            <a:miter lim="800000"/>
            <a:headEnd/>
            <a:tailEnd/>
          </a:ln>
        </p:spPr>
      </p:pic>
      <p:grpSp>
        <p:nvGrpSpPr>
          <p:cNvPr id="2" name="Group 20"/>
          <p:cNvGrpSpPr>
            <a:grpSpLocks/>
          </p:cNvGrpSpPr>
          <p:nvPr/>
        </p:nvGrpSpPr>
        <p:grpSpPr bwMode="auto">
          <a:xfrm>
            <a:off x="523875" y="1181100"/>
            <a:ext cx="646113" cy="2084388"/>
            <a:chOff x="330" y="744"/>
            <a:chExt cx="407" cy="1313"/>
          </a:xfrm>
        </p:grpSpPr>
        <p:pic>
          <p:nvPicPr>
            <p:cNvPr id="8217" name="Rectangle 6167"/>
            <p:cNvPicPr>
              <a:picLocks noChangeAspect="1" noChangeArrowheads="1"/>
            </p:cNvPicPr>
            <p:nvPr/>
          </p:nvPicPr>
          <p:blipFill>
            <a:blip r:embed="rId9" cstate="print"/>
            <a:srcRect/>
            <a:stretch>
              <a:fillRect/>
            </a:stretch>
          </p:blipFill>
          <p:spPr bwMode="auto">
            <a:xfrm>
              <a:off x="402" y="744"/>
              <a:ext cx="313" cy="1099"/>
            </a:xfrm>
            <a:prstGeom prst="rect">
              <a:avLst/>
            </a:prstGeom>
            <a:noFill/>
            <a:ln w="9525">
              <a:noFill/>
              <a:miter lim="800000"/>
              <a:headEnd/>
              <a:tailEnd/>
            </a:ln>
          </p:spPr>
        </p:pic>
        <p:sp>
          <p:nvSpPr>
            <p:cNvPr id="845846" name="TextBox 845845"/>
            <p:cNvSpPr txBox="1">
              <a:spLocks noChangeArrowheads="1"/>
            </p:cNvSpPr>
            <p:nvPr/>
          </p:nvSpPr>
          <p:spPr bwMode="auto">
            <a:xfrm>
              <a:off x="330" y="1845"/>
              <a:ext cx="407" cy="2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sz="1600">
                  <a:effectLst>
                    <a:outerShdw blurRad="38100" dist="38100" dir="2700000" algn="tl">
                      <a:srgbClr val="C0C0C0"/>
                    </a:outerShdw>
                  </a:effectLst>
                  <a:latin typeface="+mn-lt"/>
                  <a:cs typeface="+mn-cs"/>
                </a:rPr>
                <a:t>Abby</a:t>
              </a:r>
              <a:endParaRPr lang="en-US">
                <a:solidFill>
                  <a:srgbClr val="000000"/>
                </a:solidFill>
                <a:latin typeface="+mn-lt"/>
                <a:cs typeface="+mn-cs"/>
              </a:endParaRPr>
            </a:p>
          </p:txBody>
        </p:sp>
      </p:grpSp>
      <p:grpSp>
        <p:nvGrpSpPr>
          <p:cNvPr id="3" name="Group 23"/>
          <p:cNvGrpSpPr>
            <a:grpSpLocks/>
          </p:cNvGrpSpPr>
          <p:nvPr/>
        </p:nvGrpSpPr>
        <p:grpSpPr bwMode="auto">
          <a:xfrm>
            <a:off x="776288" y="3827463"/>
            <a:ext cx="1589087" cy="1468437"/>
            <a:chOff x="454" y="2335"/>
            <a:chExt cx="1001" cy="925"/>
          </a:xfrm>
        </p:grpSpPr>
        <p:pic>
          <p:nvPicPr>
            <p:cNvPr id="8215" name="Rectangle 6165"/>
            <p:cNvPicPr>
              <a:picLocks noChangeAspect="1" noChangeArrowheads="1"/>
            </p:cNvPicPr>
            <p:nvPr/>
          </p:nvPicPr>
          <p:blipFill>
            <a:blip r:embed="rId10" cstate="print"/>
            <a:srcRect/>
            <a:stretch>
              <a:fillRect/>
            </a:stretch>
          </p:blipFill>
          <p:spPr bwMode="auto">
            <a:xfrm>
              <a:off x="454" y="2335"/>
              <a:ext cx="1001" cy="918"/>
            </a:xfrm>
            <a:prstGeom prst="rect">
              <a:avLst/>
            </a:prstGeom>
            <a:noFill/>
            <a:ln w="9525">
              <a:noFill/>
              <a:miter lim="800000"/>
              <a:headEnd/>
              <a:tailEnd/>
            </a:ln>
          </p:spPr>
        </p:pic>
        <p:pic>
          <p:nvPicPr>
            <p:cNvPr id="8216" name="Rectangle 6166"/>
            <p:cNvPicPr>
              <a:picLocks noChangeAspect="1" noChangeArrowheads="1"/>
            </p:cNvPicPr>
            <p:nvPr/>
          </p:nvPicPr>
          <p:blipFill>
            <a:blip r:embed="rId11" cstate="print"/>
            <a:srcRect/>
            <a:stretch>
              <a:fillRect/>
            </a:stretch>
          </p:blipFill>
          <p:spPr bwMode="auto">
            <a:xfrm>
              <a:off x="849" y="2823"/>
              <a:ext cx="377" cy="437"/>
            </a:xfrm>
            <a:prstGeom prst="rect">
              <a:avLst/>
            </a:prstGeom>
            <a:noFill/>
            <a:ln w="9525">
              <a:noFill/>
              <a:miter lim="800000"/>
              <a:headEnd/>
              <a:tailEnd/>
            </a:ln>
          </p:spPr>
        </p:pic>
      </p:grpSp>
      <p:sp>
        <p:nvSpPr>
          <p:cNvPr id="845850" name="Rectangle 845849"/>
          <p:cNvSpPr>
            <a:spLocks noChangeArrowheads="1"/>
          </p:cNvSpPr>
          <p:nvPr/>
        </p:nvSpPr>
        <p:spPr bwMode="auto">
          <a:xfrm>
            <a:off x="457200" y="5584825"/>
            <a:ext cx="2994025" cy="62071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74001"/>
              </a:schemeClr>
            </a:outerShdw>
          </a:effectLst>
        </p:spPr>
        <p:txBody>
          <a:bodyPr wrap="none" anchor="ctr">
            <a:spAutoFit/>
          </a:bodyPr>
          <a:lstStyle/>
          <a:p>
            <a:pPr fontAlgn="auto">
              <a:spcBef>
                <a:spcPts val="0"/>
              </a:spcBef>
              <a:spcAft>
                <a:spcPts val="0"/>
              </a:spcAft>
              <a:defRPr/>
            </a:pPr>
            <a:endParaRPr lang="en-US">
              <a:solidFill>
                <a:srgbClr val="000000"/>
              </a:solidFill>
              <a:latin typeface="+mn-lt"/>
              <a:cs typeface="+mn-cs"/>
            </a:endParaRPr>
          </a:p>
        </p:txBody>
      </p:sp>
      <p:pic>
        <p:nvPicPr>
          <p:cNvPr id="8214" name="Picture 2"/>
          <p:cNvPicPr>
            <a:picLocks noChangeAspect="1" noChangeArrowheads="1"/>
          </p:cNvPicPr>
          <p:nvPr/>
        </p:nvPicPr>
        <p:blipFill>
          <a:blip r:embed="rId12" cstate="print"/>
          <a:srcRect/>
          <a:stretch>
            <a:fillRect/>
          </a:stretch>
        </p:blipFill>
        <p:spPr bwMode="auto">
          <a:xfrm>
            <a:off x="3556000" y="2892425"/>
            <a:ext cx="1295400" cy="10096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6.41684E-6 L 0.0158 0.29701 " pathEditMode="relative" ptsTypes="AA">
                                      <p:cBhvr>
                                        <p:cTn id="6" dur="2000" fill="hold"/>
                                        <p:tgtEl>
                                          <p:spTgt spid="84584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8458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2.5E-6 1.45501E-6 L 0.26319 -0.14758 " pathEditMode="relative" rAng="0" ptsTypes="AA">
                                      <p:cBhvr>
                                        <p:cTn id="12" dur="2000" fill="hold"/>
                                        <p:tgtEl>
                                          <p:spTgt spid="845836"/>
                                        </p:tgtEl>
                                        <p:attrNameLst>
                                          <p:attrName>ppt_x</p:attrName>
                                          <p:attrName>ppt_y</p:attrName>
                                        </p:attrNameLst>
                                      </p:cBhvr>
                                      <p:rCtr x="132" y="-74"/>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845836"/>
                                        </p:tgtEl>
                                        <p:attrNameLst>
                                          <p:attrName>style.visibility</p:attrName>
                                        </p:attrNameLst>
                                      </p:cBhvr>
                                      <p:to>
                                        <p:strVal val="hidden"/>
                                      </p:to>
                                    </p:set>
                                  </p:childTnLst>
                                </p:cTn>
                              </p:par>
                            </p:childTnLst>
                          </p:cTn>
                        </p:par>
                        <p:par>
                          <p:cTn id="16" fill="hold">
                            <p:stCondLst>
                              <p:cond delay="2000"/>
                            </p:stCondLst>
                            <p:childTnLst>
                              <p:par>
                                <p:cTn id="17" presetID="56" presetClass="path" presetSubtype="0" accel="50000" decel="50000" fill="hold" nodeType="afterEffect">
                                  <p:stCondLst>
                                    <p:cond delay="0"/>
                                  </p:stCondLst>
                                  <p:childTnLst>
                                    <p:animMotion origin="layout" path="M 3.33333E-6 4.06858E-6 L 0.11666 -0.05561 " pathEditMode="relative" rAng="0" ptsTypes="AA">
                                      <p:cBhvr>
                                        <p:cTn id="18" dur="2000" fill="hold"/>
                                        <p:tgtEl>
                                          <p:spTgt spid="845837"/>
                                        </p:tgtEl>
                                        <p:attrNameLst>
                                          <p:attrName>ppt_x</p:attrName>
                                          <p:attrName>ppt_y</p:attrName>
                                        </p:attrNameLst>
                                      </p:cBhvr>
                                      <p:rCtr x="58" y="-28"/>
                                    </p:animMotion>
                                  </p:childTnLst>
                                </p:cTn>
                              </p:par>
                              <p:par>
                                <p:cTn id="19" presetID="63" presetClass="path" presetSubtype="0" accel="50000" decel="50000" fill="hold" nodeType="withEffect">
                                  <p:stCondLst>
                                    <p:cond delay="0"/>
                                  </p:stCondLst>
                                  <p:childTnLst>
                                    <p:animMotion origin="layout" path="M 0.00417 0.01112 L 0.125 0.05561 " pathEditMode="relative" rAng="0" ptsTypes="AA">
                                      <p:cBhvr>
                                        <p:cTn id="20" dur="2000" fill="hold"/>
                                        <p:tgtEl>
                                          <p:spTgt spid="845826"/>
                                        </p:tgtEl>
                                        <p:attrNameLst>
                                          <p:attrName>ppt_x</p:attrName>
                                          <p:attrName>ppt_y</p:attrName>
                                        </p:attrNameLst>
                                      </p:cBhvr>
                                      <p:rCtr x="60" y="22"/>
                                    </p:animMotion>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845840"/>
                                        </p:tgtEl>
                                        <p:attrNameLst>
                                          <p:attrName>style.visibility</p:attrName>
                                        </p:attrNameLst>
                                      </p:cBhvr>
                                      <p:to>
                                        <p:strVal val="visible"/>
                                      </p:to>
                                    </p:set>
                                  </p:childTnLst>
                                </p:cTn>
                              </p:par>
                            </p:childTnLst>
                          </p:cTn>
                        </p:par>
                        <p:par>
                          <p:cTn id="24" fill="hold">
                            <p:stCondLst>
                              <p:cond delay="4000"/>
                            </p:stCondLst>
                            <p:childTnLst>
                              <p:par>
                                <p:cTn id="25" presetID="1" presetClass="entr" presetSubtype="0" fill="hold" grpId="0" nodeType="afterEffect">
                                  <p:stCondLst>
                                    <p:cond delay="0"/>
                                  </p:stCondLst>
                                  <p:childTnLst>
                                    <p:set>
                                      <p:cBhvr>
                                        <p:cTn id="26" dur="1" fill="hold">
                                          <p:stCondLst>
                                            <p:cond delay="0"/>
                                          </p:stCondLst>
                                        </p:cTn>
                                        <p:tgtEl>
                                          <p:spTgt spid="845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5" grpId="0"/>
      <p:bldP spid="845839" grpId="0"/>
      <p:bldP spid="8458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Title 1388545"/>
          <p:cNvSpPr>
            <a:spLocks noGrp="1" noChangeArrowheads="1"/>
          </p:cNvSpPr>
          <p:nvPr>
            <p:ph type="title"/>
          </p:nvPr>
        </p:nvSpPr>
        <p:spPr/>
        <p:txBody>
          <a:bodyPr>
            <a:normAutofit fontScale="90000"/>
          </a:bodyPr>
          <a:lstStyle/>
          <a:p>
            <a:pPr defTabSz="914363" eaLnBrk="1" fontAlgn="auto" hangingPunct="1">
              <a:spcAft>
                <a:spcPts val="0"/>
              </a:spcAft>
              <a:defRPr/>
            </a:pPr>
            <a:r>
              <a:rPr/>
              <a:t>Sessions in </a:t>
            </a:r>
            <a:r>
              <a:rPr smtClean="0"/>
              <a:t>Win7/Vista/Windows </a:t>
            </a:r>
            <a:r>
              <a:rPr/>
              <a:t>2008</a:t>
            </a:r>
          </a:p>
        </p:txBody>
      </p:sp>
      <p:sp>
        <p:nvSpPr>
          <p:cNvPr id="34" name="Text Placeholder 33"/>
          <p:cNvSpPr>
            <a:spLocks noGrp="1"/>
          </p:cNvSpPr>
          <p:nvPr>
            <p:ph type="body" idx="1"/>
          </p:nvPr>
        </p:nvSpPr>
        <p:spPr>
          <a:xfrm>
            <a:off x="457200" y="1722861"/>
            <a:ext cx="8229600" cy="4525963"/>
          </a:xfrm>
        </p:spPr>
        <p:txBody>
          <a:bodyPr/>
          <a:lstStyle/>
          <a:p>
            <a:endParaRPr lang="en-US"/>
          </a:p>
        </p:txBody>
      </p:sp>
      <p:grpSp>
        <p:nvGrpSpPr>
          <p:cNvPr id="2" name="Group 30"/>
          <p:cNvGrpSpPr/>
          <p:nvPr/>
        </p:nvGrpSpPr>
        <p:grpSpPr>
          <a:xfrm>
            <a:off x="468390" y="1205285"/>
            <a:ext cx="3282950" cy="5396235"/>
            <a:chOff x="468390" y="1082624"/>
            <a:chExt cx="3282950" cy="5396235"/>
          </a:xfrm>
          <a:solidFill>
            <a:srgbClr val="FF6600"/>
          </a:solidFill>
        </p:grpSpPr>
        <p:sp>
          <p:nvSpPr>
            <p:cNvPr id="32" name="Bevel 7"/>
            <p:cNvSpPr>
              <a:spLocks noChangeArrowheads="1"/>
            </p:cNvSpPr>
            <p:nvPr/>
          </p:nvSpPr>
          <p:spPr bwMode="auto">
            <a:xfrm>
              <a:off x="468390" y="1082624"/>
              <a:ext cx="3282950" cy="5396235"/>
            </a:xfrm>
            <a:prstGeom prst="bevel">
              <a:avLst>
                <a:gd name="adj" fmla="val 11644"/>
              </a:avLst>
            </a:prstGeom>
            <a:grpFill/>
            <a:ln w="12700" algn="ctr">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3" name="TextBox 12"/>
            <p:cNvSpPr txBox="1">
              <a:spLocks noChangeArrowheads="1"/>
            </p:cNvSpPr>
            <p:nvPr/>
          </p:nvSpPr>
          <p:spPr bwMode="auto">
            <a:xfrm>
              <a:off x="1407357" y="1106720"/>
              <a:ext cx="1457763" cy="371560"/>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a:solidFill>
                    <a:srgbClr val="FFFFFF"/>
                  </a:solidFill>
                  <a:latin typeface="+mn-lt"/>
                  <a:cs typeface="+mn-cs"/>
                </a:rPr>
                <a:t>Session 0</a:t>
              </a:r>
            </a:p>
          </p:txBody>
        </p:sp>
      </p:grpSp>
      <p:grpSp>
        <p:nvGrpSpPr>
          <p:cNvPr id="3" name="Group 33"/>
          <p:cNvGrpSpPr>
            <a:grpSpLocks/>
          </p:cNvGrpSpPr>
          <p:nvPr/>
        </p:nvGrpSpPr>
        <p:grpSpPr bwMode="auto">
          <a:xfrm>
            <a:off x="941388" y="1630786"/>
            <a:ext cx="2360612" cy="4524375"/>
            <a:chOff x="941353" y="1508357"/>
            <a:chExt cx="2360612" cy="4524453"/>
          </a:xfrm>
        </p:grpSpPr>
        <p:sp>
          <p:nvSpPr>
            <p:cNvPr id="45086" name="Bevel 8"/>
            <p:cNvSpPr>
              <a:spLocks noChangeArrowheads="1"/>
            </p:cNvSpPr>
            <p:nvPr/>
          </p:nvSpPr>
          <p:spPr bwMode="auto">
            <a:xfrm>
              <a:off x="941353" y="1514389"/>
              <a:ext cx="2360612" cy="4518421"/>
            </a:xfrm>
            <a:prstGeom prst="bevel">
              <a:avLst>
                <a:gd name="adj" fmla="val 12500"/>
              </a:avLst>
            </a:prstGeom>
            <a:solidFill>
              <a:schemeClr val="accent2"/>
            </a:solidFill>
            <a:ln w="12700" algn="ctr">
              <a:noFill/>
              <a:round/>
              <a:headEnd/>
              <a:tailEnd/>
            </a:ln>
          </p:spPr>
          <p:txBody>
            <a:bodyPr wrap="none" anchor="ctr"/>
            <a:lstStyle/>
            <a:p>
              <a:endParaRPr lang="en-US">
                <a:latin typeface="Calibri" pitchFamily="34" charset="0"/>
              </a:endParaRPr>
            </a:p>
          </p:txBody>
        </p:sp>
        <p:sp>
          <p:nvSpPr>
            <p:cNvPr id="45087" name="TextBox 13"/>
            <p:cNvSpPr txBox="1">
              <a:spLocks noChangeArrowheads="1"/>
            </p:cNvSpPr>
            <p:nvPr/>
          </p:nvSpPr>
          <p:spPr bwMode="auto">
            <a:xfrm>
              <a:off x="966289" y="1508357"/>
              <a:ext cx="232736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Window Station</a:t>
              </a:r>
            </a:p>
          </p:txBody>
        </p:sp>
      </p:grpSp>
      <p:grpSp>
        <p:nvGrpSpPr>
          <p:cNvPr id="4" name="Group 34"/>
          <p:cNvGrpSpPr>
            <a:grpSpLocks/>
          </p:cNvGrpSpPr>
          <p:nvPr/>
        </p:nvGrpSpPr>
        <p:grpSpPr bwMode="auto">
          <a:xfrm>
            <a:off x="1285875" y="1956224"/>
            <a:ext cx="1666875" cy="2549525"/>
            <a:chOff x="1285840" y="1833717"/>
            <a:chExt cx="1666875" cy="2548712"/>
          </a:xfrm>
        </p:grpSpPr>
        <p:sp>
          <p:nvSpPr>
            <p:cNvPr id="45084" name="Bevel 9"/>
            <p:cNvSpPr>
              <a:spLocks noChangeArrowheads="1"/>
            </p:cNvSpPr>
            <p:nvPr/>
          </p:nvSpPr>
          <p:spPr bwMode="auto">
            <a:xfrm>
              <a:off x="1285840" y="1875104"/>
              <a:ext cx="1666875" cy="2507325"/>
            </a:xfrm>
            <a:prstGeom prst="bevel">
              <a:avLst>
                <a:gd name="adj" fmla="val 14801"/>
              </a:avLst>
            </a:prstGeom>
            <a:solidFill>
              <a:schemeClr val="bg1"/>
            </a:solidFill>
            <a:ln w="12700" algn="ctr">
              <a:noFill/>
              <a:round/>
              <a:headEnd/>
              <a:tailEnd/>
            </a:ln>
          </p:spPr>
          <p:txBody>
            <a:bodyPr wrap="none" anchor="ctr"/>
            <a:lstStyle/>
            <a:p>
              <a:endParaRPr lang="en-US">
                <a:latin typeface="Calibri" pitchFamily="34" charset="0"/>
              </a:endParaRPr>
            </a:p>
          </p:txBody>
        </p:sp>
        <p:sp>
          <p:nvSpPr>
            <p:cNvPr id="45085" name="TextBox 14"/>
            <p:cNvSpPr txBox="1">
              <a:spLocks noChangeArrowheads="1"/>
            </p:cNvSpPr>
            <p:nvPr/>
          </p:nvSpPr>
          <p:spPr bwMode="auto">
            <a:xfrm>
              <a:off x="1360661" y="1833717"/>
              <a:ext cx="1532855" cy="372838"/>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Desktop</a:t>
              </a:r>
            </a:p>
          </p:txBody>
        </p:sp>
      </p:grpSp>
      <p:sp>
        <p:nvSpPr>
          <p:cNvPr id="43" name="Bevel 42"/>
          <p:cNvSpPr>
            <a:spLocks noChangeArrowheads="1"/>
          </p:cNvSpPr>
          <p:nvPr/>
        </p:nvSpPr>
        <p:spPr bwMode="auto">
          <a:xfrm>
            <a:off x="1624013" y="2319761"/>
            <a:ext cx="1023937" cy="407988"/>
          </a:xfrm>
          <a:prstGeom prst="bevel">
            <a:avLst>
              <a:gd name="adj" fmla="val 12500"/>
            </a:avLst>
          </a:prstGeom>
          <a:solidFill>
            <a:srgbClr val="FFFFFF"/>
          </a:solidFill>
          <a:ln w="12700" algn="ctr">
            <a:noFill/>
            <a:round/>
            <a:headEnd/>
            <a:tailEnd/>
          </a:ln>
        </p:spPr>
        <p:txBody>
          <a:bodyPr wrap="none" anchor="ctr"/>
          <a:lstStyle/>
          <a:p>
            <a:pPr algn="ctr" fontAlgn="auto">
              <a:spcBef>
                <a:spcPts val="0"/>
              </a:spcBef>
              <a:spcAft>
                <a:spcPts val="0"/>
              </a:spcAft>
              <a:defRPr/>
            </a:pPr>
            <a:r>
              <a:rPr lang="en-US" sz="1200" b="1" dirty="0">
                <a:solidFill>
                  <a:schemeClr val="tx1">
                    <a:lumMod val="50000"/>
                    <a:lumOff val="50000"/>
                  </a:schemeClr>
                </a:solidFill>
                <a:latin typeface="+mn-lt"/>
                <a:cs typeface="+mn-cs"/>
              </a:rPr>
              <a:t>Service</a:t>
            </a:r>
          </a:p>
        </p:txBody>
      </p:sp>
      <p:sp>
        <p:nvSpPr>
          <p:cNvPr id="44" name="Bevel 43"/>
          <p:cNvSpPr>
            <a:spLocks noChangeArrowheads="1"/>
          </p:cNvSpPr>
          <p:nvPr/>
        </p:nvSpPr>
        <p:spPr bwMode="auto">
          <a:xfrm>
            <a:off x="1612900" y="2803949"/>
            <a:ext cx="1025525" cy="423862"/>
          </a:xfrm>
          <a:prstGeom prst="bevel">
            <a:avLst>
              <a:gd name="adj" fmla="val 12500"/>
            </a:avLst>
          </a:prstGeom>
          <a:solidFill>
            <a:srgbClr val="FFFFFF"/>
          </a:solidFill>
          <a:ln w="12700" algn="ctr">
            <a:noFill/>
            <a:round/>
            <a:headEnd/>
            <a:tailEnd/>
          </a:ln>
        </p:spPr>
        <p:txBody>
          <a:bodyPr wrap="none" anchor="ctr"/>
          <a:lstStyle/>
          <a:p>
            <a:pPr algn="ctr" fontAlgn="auto">
              <a:spcBef>
                <a:spcPts val="0"/>
              </a:spcBef>
              <a:spcAft>
                <a:spcPts val="0"/>
              </a:spcAft>
              <a:defRPr/>
            </a:pPr>
            <a:r>
              <a:rPr lang="en-US" sz="1200" b="1" dirty="0">
                <a:solidFill>
                  <a:schemeClr val="tx1">
                    <a:lumMod val="50000"/>
                    <a:lumOff val="50000"/>
                  </a:schemeClr>
                </a:solidFill>
                <a:latin typeface="+mn-lt"/>
                <a:cs typeface="+mn-cs"/>
              </a:rPr>
              <a:t>Service</a:t>
            </a:r>
          </a:p>
        </p:txBody>
      </p:sp>
      <p:grpSp>
        <p:nvGrpSpPr>
          <p:cNvPr id="5" name="Group 50"/>
          <p:cNvGrpSpPr>
            <a:grpSpLocks/>
          </p:cNvGrpSpPr>
          <p:nvPr/>
        </p:nvGrpSpPr>
        <p:grpSpPr bwMode="auto">
          <a:xfrm>
            <a:off x="5297488" y="1205336"/>
            <a:ext cx="3282950" cy="5395913"/>
            <a:chOff x="468390" y="1082624"/>
            <a:chExt cx="3282950" cy="5396235"/>
          </a:xfrm>
        </p:grpSpPr>
        <p:sp>
          <p:nvSpPr>
            <p:cNvPr id="45082" name="Bevel 7"/>
            <p:cNvSpPr>
              <a:spLocks noChangeArrowheads="1"/>
            </p:cNvSpPr>
            <p:nvPr/>
          </p:nvSpPr>
          <p:spPr bwMode="auto">
            <a:xfrm>
              <a:off x="468390" y="1082624"/>
              <a:ext cx="3282950" cy="5396235"/>
            </a:xfrm>
            <a:prstGeom prst="bevel">
              <a:avLst>
                <a:gd name="adj" fmla="val 11644"/>
              </a:avLst>
            </a:prstGeom>
            <a:solidFill>
              <a:srgbClr val="FF9933"/>
            </a:solidFill>
            <a:ln w="12700" algn="ctr">
              <a:noFill/>
              <a:round/>
              <a:headEnd/>
              <a:tailEnd/>
            </a:ln>
          </p:spPr>
          <p:txBody>
            <a:bodyPr wrap="none" anchor="ctr"/>
            <a:lstStyle/>
            <a:p>
              <a:endParaRPr lang="en-US">
                <a:latin typeface="Calibri" pitchFamily="34" charset="0"/>
              </a:endParaRPr>
            </a:p>
          </p:txBody>
        </p:sp>
        <p:sp>
          <p:nvSpPr>
            <p:cNvPr id="45083" name="TextBox 12"/>
            <p:cNvSpPr txBox="1">
              <a:spLocks noChangeArrowheads="1"/>
            </p:cNvSpPr>
            <p:nvPr/>
          </p:nvSpPr>
          <p:spPr bwMode="auto">
            <a:xfrm>
              <a:off x="1407357" y="1106721"/>
              <a:ext cx="1414740"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Session 1</a:t>
              </a:r>
            </a:p>
          </p:txBody>
        </p:sp>
      </p:grpSp>
      <p:grpSp>
        <p:nvGrpSpPr>
          <p:cNvPr id="6" name="Group 53"/>
          <p:cNvGrpSpPr>
            <a:grpSpLocks/>
          </p:cNvGrpSpPr>
          <p:nvPr/>
        </p:nvGrpSpPr>
        <p:grpSpPr bwMode="auto">
          <a:xfrm>
            <a:off x="5768975" y="1630786"/>
            <a:ext cx="2360613" cy="4524375"/>
            <a:chOff x="941353" y="1508357"/>
            <a:chExt cx="2360612" cy="4524453"/>
          </a:xfrm>
        </p:grpSpPr>
        <p:sp>
          <p:nvSpPr>
            <p:cNvPr id="45080" name="Bevel 8"/>
            <p:cNvSpPr>
              <a:spLocks noChangeArrowheads="1"/>
            </p:cNvSpPr>
            <p:nvPr/>
          </p:nvSpPr>
          <p:spPr bwMode="auto">
            <a:xfrm>
              <a:off x="941353" y="1514389"/>
              <a:ext cx="2360612" cy="4518421"/>
            </a:xfrm>
            <a:prstGeom prst="bevel">
              <a:avLst>
                <a:gd name="adj" fmla="val 12500"/>
              </a:avLst>
            </a:prstGeom>
            <a:solidFill>
              <a:schemeClr val="accent2"/>
            </a:solidFill>
            <a:ln w="12700" algn="ctr">
              <a:noFill/>
              <a:round/>
              <a:headEnd/>
              <a:tailEnd/>
            </a:ln>
          </p:spPr>
          <p:txBody>
            <a:bodyPr wrap="none" anchor="ctr"/>
            <a:lstStyle/>
            <a:p>
              <a:endParaRPr lang="en-US">
                <a:latin typeface="Calibri" pitchFamily="34" charset="0"/>
              </a:endParaRPr>
            </a:p>
          </p:txBody>
        </p:sp>
        <p:sp>
          <p:nvSpPr>
            <p:cNvPr id="45081" name="TextBox 13"/>
            <p:cNvSpPr txBox="1">
              <a:spLocks noChangeArrowheads="1"/>
            </p:cNvSpPr>
            <p:nvPr/>
          </p:nvSpPr>
          <p:spPr bwMode="auto">
            <a:xfrm>
              <a:off x="966289" y="1508357"/>
              <a:ext cx="232736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Window Station</a:t>
              </a:r>
            </a:p>
          </p:txBody>
        </p:sp>
      </p:grpSp>
      <p:grpSp>
        <p:nvGrpSpPr>
          <p:cNvPr id="7" name="Group 34"/>
          <p:cNvGrpSpPr>
            <a:grpSpLocks/>
          </p:cNvGrpSpPr>
          <p:nvPr/>
        </p:nvGrpSpPr>
        <p:grpSpPr bwMode="auto">
          <a:xfrm>
            <a:off x="6113463" y="1956224"/>
            <a:ext cx="1666875" cy="1990725"/>
            <a:chOff x="1285840" y="1833717"/>
            <a:chExt cx="1666875" cy="2400812"/>
          </a:xfrm>
        </p:grpSpPr>
        <p:sp>
          <p:nvSpPr>
            <p:cNvPr id="45078" name="Bevel 9"/>
            <p:cNvSpPr>
              <a:spLocks noChangeArrowheads="1"/>
            </p:cNvSpPr>
            <p:nvPr/>
          </p:nvSpPr>
          <p:spPr bwMode="auto">
            <a:xfrm>
              <a:off x="1285840" y="1875104"/>
              <a:ext cx="1666875" cy="2359425"/>
            </a:xfrm>
            <a:prstGeom prst="bevel">
              <a:avLst>
                <a:gd name="adj" fmla="val 14801"/>
              </a:avLst>
            </a:prstGeom>
            <a:solidFill>
              <a:schemeClr val="bg1"/>
            </a:solidFill>
            <a:ln w="12700" algn="ctr">
              <a:noFill/>
              <a:round/>
              <a:headEnd/>
              <a:tailEnd/>
            </a:ln>
          </p:spPr>
          <p:txBody>
            <a:bodyPr wrap="none" anchor="ctr"/>
            <a:lstStyle/>
            <a:p>
              <a:endParaRPr lang="en-US">
                <a:latin typeface="Calibri" pitchFamily="34" charset="0"/>
              </a:endParaRPr>
            </a:p>
          </p:txBody>
        </p:sp>
        <p:sp>
          <p:nvSpPr>
            <p:cNvPr id="45079" name="TextBox 14"/>
            <p:cNvSpPr txBox="1">
              <a:spLocks noChangeArrowheads="1"/>
            </p:cNvSpPr>
            <p:nvPr/>
          </p:nvSpPr>
          <p:spPr bwMode="auto">
            <a:xfrm>
              <a:off x="1360661" y="1833717"/>
              <a:ext cx="1532855" cy="372838"/>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Desktop</a:t>
              </a:r>
            </a:p>
          </p:txBody>
        </p:sp>
      </p:grpSp>
      <p:sp>
        <p:nvSpPr>
          <p:cNvPr id="59" name="Bevel 9"/>
          <p:cNvSpPr>
            <a:spLocks noChangeArrowheads="1"/>
          </p:cNvSpPr>
          <p:nvPr/>
        </p:nvSpPr>
        <p:spPr bwMode="auto">
          <a:xfrm>
            <a:off x="6110288" y="3989811"/>
            <a:ext cx="1666875" cy="582613"/>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Screen Saver</a:t>
            </a:r>
          </a:p>
        </p:txBody>
      </p:sp>
      <p:sp>
        <p:nvSpPr>
          <p:cNvPr id="60" name="Bevel 9"/>
          <p:cNvSpPr>
            <a:spLocks noChangeArrowheads="1"/>
          </p:cNvSpPr>
          <p:nvPr/>
        </p:nvSpPr>
        <p:spPr bwMode="auto">
          <a:xfrm>
            <a:off x="6107113" y="4621636"/>
            <a:ext cx="1666875" cy="582613"/>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Login</a:t>
            </a:r>
          </a:p>
        </p:txBody>
      </p:sp>
      <p:sp>
        <p:nvSpPr>
          <p:cNvPr id="63" name="Bevel 62"/>
          <p:cNvSpPr>
            <a:spLocks noChangeArrowheads="1"/>
          </p:cNvSpPr>
          <p:nvPr/>
        </p:nvSpPr>
        <p:spPr bwMode="auto">
          <a:xfrm>
            <a:off x="6451600" y="2319761"/>
            <a:ext cx="1023938" cy="407988"/>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64" name="Bevel 63"/>
          <p:cNvSpPr>
            <a:spLocks noChangeArrowheads="1"/>
          </p:cNvSpPr>
          <p:nvPr/>
        </p:nvSpPr>
        <p:spPr bwMode="auto">
          <a:xfrm>
            <a:off x="6440488" y="2781724"/>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65" name="Curved Left Arrow 64"/>
          <p:cNvSpPr>
            <a:spLocks noChangeArrowheads="1"/>
          </p:cNvSpPr>
          <p:nvPr/>
        </p:nvSpPr>
        <p:spPr bwMode="auto">
          <a:xfrm rot="-10481244">
            <a:off x="5961063" y="2445174"/>
            <a:ext cx="407987" cy="606425"/>
          </a:xfrm>
          <a:prstGeom prst="curvedLeftArrow">
            <a:avLst>
              <a:gd name="adj1" fmla="val 25000"/>
              <a:gd name="adj2" fmla="val 53778"/>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66" name="Curved Left Arrow 65"/>
          <p:cNvSpPr>
            <a:spLocks noChangeArrowheads="1"/>
          </p:cNvSpPr>
          <p:nvPr/>
        </p:nvSpPr>
        <p:spPr bwMode="auto">
          <a:xfrm>
            <a:off x="7540625" y="2535661"/>
            <a:ext cx="400050" cy="560388"/>
          </a:xfrm>
          <a:prstGeom prst="curvedLeftArrow">
            <a:avLst>
              <a:gd name="adj1" fmla="val 25020"/>
              <a:gd name="adj2" fmla="val 50027"/>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67" name="Bevel 66"/>
          <p:cNvSpPr>
            <a:spLocks noChangeArrowheads="1"/>
          </p:cNvSpPr>
          <p:nvPr/>
        </p:nvSpPr>
        <p:spPr bwMode="auto">
          <a:xfrm>
            <a:off x="6437313" y="3235749"/>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grpSp>
        <p:nvGrpSpPr>
          <p:cNvPr id="8" name="Group 23"/>
          <p:cNvGrpSpPr>
            <a:grpSpLocks/>
          </p:cNvGrpSpPr>
          <p:nvPr/>
        </p:nvGrpSpPr>
        <p:grpSpPr bwMode="auto">
          <a:xfrm>
            <a:off x="2679700" y="2643611"/>
            <a:ext cx="3697288" cy="1106488"/>
            <a:chOff x="2470524" y="3990099"/>
            <a:chExt cx="3997461" cy="1105593"/>
          </a:xfrm>
        </p:grpSpPr>
        <p:sp>
          <p:nvSpPr>
            <p:cNvPr id="45076" name="Left-Right Arrow 17"/>
            <p:cNvSpPr>
              <a:spLocks noChangeArrowheads="1"/>
            </p:cNvSpPr>
            <p:nvPr/>
          </p:nvSpPr>
          <p:spPr bwMode="auto">
            <a:xfrm rot="541098">
              <a:off x="2470524" y="4415039"/>
              <a:ext cx="3997461" cy="207816"/>
            </a:xfrm>
            <a:prstGeom prst="leftRightArrow">
              <a:avLst>
                <a:gd name="adj1" fmla="val 50000"/>
                <a:gd name="adj2" fmla="val 49959"/>
              </a:avLst>
            </a:prstGeom>
            <a:solidFill>
              <a:schemeClr val="bg2">
                <a:lumMod val="50000"/>
              </a:schemeClr>
            </a:solidFill>
            <a:ln w="12700" algn="ctr">
              <a:noFill/>
              <a:round/>
              <a:headEnd/>
              <a:tailEnd/>
            </a:ln>
          </p:spPr>
          <p:txBody>
            <a:bodyPr wrap="none" anchor="ctr"/>
            <a:lstStyle/>
            <a:p>
              <a:endParaRPr lang="en-US">
                <a:latin typeface="Calibri" pitchFamily="34" charset="0"/>
              </a:endParaRPr>
            </a:p>
          </p:txBody>
        </p:sp>
        <p:sp>
          <p:nvSpPr>
            <p:cNvPr id="19" name="Multiply 18"/>
            <p:cNvSpPr/>
            <p:nvPr/>
          </p:nvSpPr>
          <p:spPr bwMode="auto">
            <a:xfrm>
              <a:off x="4216088" y="3990099"/>
              <a:ext cx="571556" cy="1105593"/>
            </a:xfrm>
            <a:prstGeom prst="mathMultiply">
              <a:avLst/>
            </a:prstGeom>
            <a:solidFill>
              <a:srgbClr val="C00000"/>
            </a:solidFill>
            <a:ln w="12700"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a:solidFill>
                  <a:srgbClr val="C00000"/>
                </a:solidFill>
                <a:latin typeface="+mn-lt"/>
                <a:cs typeface="+mn-cs"/>
              </a:endParaRPr>
            </a:p>
          </p:txBody>
        </p:sp>
      </p:grpSp>
      <p:sp>
        <p:nvSpPr>
          <p:cNvPr id="72" name="Bevel 9"/>
          <p:cNvSpPr>
            <a:spLocks noChangeArrowheads="1"/>
          </p:cNvSpPr>
          <p:nvPr/>
        </p:nvSpPr>
        <p:spPr bwMode="auto">
          <a:xfrm>
            <a:off x="6102350" y="5242349"/>
            <a:ext cx="1666875" cy="582612"/>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Secure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9" grpId="0" animBg="1"/>
      <p:bldP spid="60" grpId="0" animBg="1"/>
      <p:bldP spid="63" grpId="0" animBg="1"/>
      <p:bldP spid="65" grpId="0" animBg="1"/>
      <p:bldP spid="66" grpId="0" animBg="1"/>
      <p:bldP spid="7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Services Isolation</a:t>
            </a:r>
            <a:endParaRPr lang="en-US" dirty="0"/>
          </a:p>
        </p:txBody>
      </p:sp>
      <p:sp>
        <p:nvSpPr>
          <p:cNvPr id="21507" name="Shape 13313"/>
          <p:cNvSpPr>
            <a:spLocks noGrp="1" noChangeArrowheads="1"/>
          </p:cNvSpPr>
          <p:nvPr>
            <p:ph type="body" idx="1"/>
          </p:nvPr>
        </p:nvSpPr>
        <p:spPr/>
        <p:txBody>
          <a:bodyPr/>
          <a:lstStyle/>
          <a:p>
            <a:r>
              <a:rPr lang="en-US" smtClean="0">
                <a:sym typeface="Wingdings"/>
              </a:rPr>
              <a:t>Services will not be able to directly interact with user desktop and applications</a:t>
            </a:r>
          </a:p>
          <a:p>
            <a:r>
              <a:rPr lang="en-US" smtClean="0">
                <a:sym typeface="Wingdings"/>
              </a:rPr>
              <a:t>Issues</a:t>
            </a:r>
          </a:p>
          <a:p>
            <a:pPr lvl="1"/>
            <a:r>
              <a:rPr lang="en-US" smtClean="0">
                <a:sym typeface="Wingdings"/>
              </a:rPr>
              <a:t>Services with user interaction may hang as UI will not be visible</a:t>
            </a:r>
          </a:p>
          <a:p>
            <a:pPr lvl="1"/>
            <a:r>
              <a:rPr lang="en-US" smtClean="0">
                <a:sym typeface="Wingdings"/>
              </a:rPr>
              <a:t>Temporary Mitigation: notification sent to current user when there is UI in session 0</a:t>
            </a:r>
            <a:endParaRPr lang="en-US" dirty="0" smtClean="0">
              <a:sym typeface="Wingding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a:t>
            </a:r>
            <a:endParaRPr lang="en-US" dirty="0"/>
          </a:p>
        </p:txBody>
      </p:sp>
      <p:sp>
        <p:nvSpPr>
          <p:cNvPr id="21507" name="Shape 13313"/>
          <p:cNvSpPr>
            <a:spLocks noGrp="1" noChangeArrowheads="1"/>
          </p:cNvSpPr>
          <p:nvPr>
            <p:ph type="body" idx="1"/>
          </p:nvPr>
        </p:nvSpPr>
        <p:spPr/>
        <p:txBody>
          <a:bodyPr>
            <a:normAutofit fontScale="92500" lnSpcReduction="20000"/>
          </a:bodyPr>
          <a:lstStyle/>
          <a:p>
            <a:r>
              <a:rPr lang="en-US" dirty="0" smtClean="0">
                <a:sym typeface="Wingdings"/>
              </a:rPr>
              <a:t>Spawned by service – must track session Ids</a:t>
            </a:r>
          </a:p>
          <a:p>
            <a:pPr lvl="1"/>
            <a:r>
              <a:rPr lang="en-US" dirty="0" smtClean="0">
                <a:sym typeface="Wingdings"/>
              </a:rPr>
              <a:t>Simple interaction: Terminal Services APIs (</a:t>
            </a:r>
            <a:r>
              <a:rPr lang="en-US" dirty="0" err="1" smtClean="0">
                <a:sym typeface="Wingdings"/>
              </a:rPr>
              <a:t>WtsSendMessage</a:t>
            </a:r>
            <a:r>
              <a:rPr lang="en-US" dirty="0" smtClean="0">
                <a:sym typeface="Wingdings"/>
              </a:rPr>
              <a:t>) - </a:t>
            </a:r>
            <a:r>
              <a:rPr lang="en-US" dirty="0" err="1" smtClean="0">
                <a:sym typeface="Wingdings"/>
              </a:rPr>
              <a:t>messagebox</a:t>
            </a:r>
            <a:r>
              <a:rPr lang="en-US" dirty="0" smtClean="0">
                <a:sym typeface="Wingdings"/>
              </a:rPr>
              <a:t> type functionality</a:t>
            </a:r>
          </a:p>
          <a:p>
            <a:pPr lvl="1"/>
            <a:r>
              <a:rPr lang="en-US" dirty="0" smtClean="0">
                <a:sym typeface="Wingdings"/>
              </a:rPr>
              <a:t>Complex interaction -spawned by the service: one of the create process as user APIs </a:t>
            </a:r>
          </a:p>
          <a:p>
            <a:r>
              <a:rPr lang="en-US" dirty="0" smtClean="0">
                <a:sym typeface="Wingdings"/>
              </a:rPr>
              <a:t>Client start-up (e.g. run key)</a:t>
            </a:r>
          </a:p>
          <a:p>
            <a:pPr lvl="1"/>
            <a:r>
              <a:rPr lang="en-US" dirty="0" smtClean="0">
                <a:sym typeface="Wingdings"/>
              </a:rPr>
              <a:t>Find Session Id - </a:t>
            </a:r>
            <a:r>
              <a:rPr lang="en-US" dirty="0" err="1" smtClean="0">
                <a:sym typeface="Wingdings"/>
              </a:rPr>
              <a:t>WTSQuerySessionInformation</a:t>
            </a:r>
            <a:r>
              <a:rPr lang="en-US" dirty="0" smtClean="0">
                <a:sym typeface="Wingdings"/>
              </a:rPr>
              <a:t>() with </a:t>
            </a:r>
            <a:r>
              <a:rPr lang="en-US" dirty="0" err="1" smtClean="0">
                <a:sym typeface="Wingdings"/>
              </a:rPr>
              <a:t>WTSSessionId</a:t>
            </a:r>
            <a:r>
              <a:rPr lang="en-US" dirty="0" smtClean="0">
                <a:sym typeface="Wingdings"/>
              </a:rPr>
              <a:t> as class</a:t>
            </a:r>
          </a:p>
          <a:p>
            <a:pPr lvl="1"/>
            <a:r>
              <a:rPr lang="en-US" dirty="0" smtClean="0">
                <a:sym typeface="Wingdings"/>
              </a:rPr>
              <a:t>Pass to service through IPC</a:t>
            </a:r>
          </a:p>
          <a:p>
            <a:pPr lvl="1"/>
            <a:r>
              <a:rPr lang="en-US" dirty="0" smtClean="0">
                <a:sym typeface="Wingdings"/>
              </a:rPr>
              <a:t>Named pipe issues</a:t>
            </a:r>
          </a:p>
          <a:p>
            <a:pPr lvl="2"/>
            <a:r>
              <a:rPr lang="en-US" dirty="0" smtClean="0">
                <a:sym typeface="Wingdings"/>
              </a:rPr>
              <a:t>Specify FILE_FLAG_FIRST_PIPE_INSTANCE in </a:t>
            </a:r>
            <a:r>
              <a:rPr lang="en-US" dirty="0" err="1" smtClean="0">
                <a:sym typeface="Wingdings"/>
              </a:rPr>
              <a:t>dwOpenMode</a:t>
            </a:r>
            <a:r>
              <a:rPr lang="en-US" dirty="0" smtClean="0">
                <a:sym typeface="Wingdings"/>
              </a:rPr>
              <a:t> parameter to </a:t>
            </a:r>
            <a:r>
              <a:rPr lang="en-US" dirty="0" err="1" smtClean="0">
                <a:sym typeface="Wingdings"/>
              </a:rPr>
              <a:t>CreateNamedPipe</a:t>
            </a:r>
            <a:r>
              <a:rPr lang="en-US" dirty="0" smtClean="0">
                <a:sym typeface="Wingdings"/>
              </a:rPr>
              <a:t>() – prevents “squatting”</a:t>
            </a:r>
          </a:p>
          <a:p>
            <a:pPr lvl="2"/>
            <a:endParaRPr lang="en-US" dirty="0" smtClean="0">
              <a:sym typeface="Wingdings"/>
            </a:endParaRPr>
          </a:p>
          <a:p>
            <a:pPr lvl="1"/>
            <a:endParaRPr lang="en-US" dirty="0">
              <a:sym typeface="Wingdings"/>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Hardening</a:t>
            </a:r>
            <a:endParaRPr lang="en-US" dirty="0"/>
          </a:p>
        </p:txBody>
      </p:sp>
      <p:sp>
        <p:nvSpPr>
          <p:cNvPr id="22531" name="Shape 28673"/>
          <p:cNvSpPr>
            <a:spLocks noGrp="1"/>
          </p:cNvSpPr>
          <p:nvPr>
            <p:ph type="body" idx="1"/>
          </p:nvPr>
        </p:nvSpPr>
        <p:spPr/>
        <p:txBody>
          <a:bodyPr/>
          <a:lstStyle/>
          <a:p>
            <a:r>
              <a:rPr lang="en-US" smtClean="0"/>
              <a:t>Under Windows XP, services made a great attack vectors:</a:t>
            </a:r>
          </a:p>
          <a:p>
            <a:pPr lvl="1"/>
            <a:r>
              <a:rPr lang="en-US" smtClean="0"/>
              <a:t>Running in shared session</a:t>
            </a:r>
          </a:p>
          <a:p>
            <a:pPr lvl="1"/>
            <a:r>
              <a:rPr lang="en-US" smtClean="0"/>
              <a:t>Usually with high privilege</a:t>
            </a:r>
          </a:p>
          <a:p>
            <a:pPr lvl="1"/>
            <a:r>
              <a:rPr lang="en-US" smtClean="0"/>
              <a:t>Sometimes with UI (interactive  services)</a:t>
            </a:r>
          </a:p>
          <a:p>
            <a:pPr lvl="1"/>
            <a:r>
              <a:rPr lang="en-US" smtClean="0"/>
              <a:t>So we had Shatter Attacks</a:t>
            </a:r>
          </a:p>
          <a:p>
            <a:r>
              <a:rPr lang="en-US" smtClean="0"/>
              <a:t>All good reasons to have Service Isolation in session 0 and Mandatory Integrity Control</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Hardening</a:t>
            </a:r>
            <a:endParaRPr lang="en-US" dirty="0"/>
          </a:p>
        </p:txBody>
      </p:sp>
      <p:sp>
        <p:nvSpPr>
          <p:cNvPr id="22531" name="Shape 28673"/>
          <p:cNvSpPr>
            <a:spLocks noGrp="1"/>
          </p:cNvSpPr>
          <p:nvPr>
            <p:ph type="body" idx="1"/>
          </p:nvPr>
        </p:nvSpPr>
        <p:spPr/>
        <p:txBody>
          <a:bodyPr/>
          <a:lstStyle/>
          <a:p>
            <a:r>
              <a:rPr lang="en-US" smtClean="0"/>
              <a:t>Windows Vista and up:</a:t>
            </a:r>
          </a:p>
          <a:p>
            <a:pPr lvl="1"/>
            <a:r>
              <a:rPr lang="en-US" smtClean="0"/>
              <a:t>Different concerns</a:t>
            </a:r>
          </a:p>
          <a:p>
            <a:pPr lvl="2"/>
            <a:r>
              <a:rPr lang="en-US" smtClean="0"/>
              <a:t>Services run outside of UAC</a:t>
            </a:r>
          </a:p>
          <a:p>
            <a:pPr lvl="2"/>
            <a:r>
              <a:rPr lang="en-US" smtClean="0"/>
              <a:t>ISVs may be tempted to circumvent OS security</a:t>
            </a:r>
          </a:p>
          <a:p>
            <a:pPr lvl="2"/>
            <a:r>
              <a:rPr lang="en-US" smtClean="0"/>
              <a:t>The potential attack surface has lessened so services are a more attractive target</a:t>
            </a:r>
          </a:p>
          <a:p>
            <a:pPr lvl="1"/>
            <a:r>
              <a:rPr lang="en-US" smtClean="0"/>
              <a:t>Locking down interfaces to services is extremely important</a:t>
            </a:r>
          </a:p>
          <a:p>
            <a:pPr lvl="1"/>
            <a:r>
              <a:rPr lang="en-US" smtClean="0"/>
              <a:t>New mechanisms added to help with this…</a:t>
            </a:r>
          </a:p>
          <a:p>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Three Service Hardening Designs</a:t>
            </a:r>
            <a:endParaRPr lang="en-US" dirty="0"/>
          </a:p>
        </p:txBody>
      </p:sp>
      <p:sp>
        <p:nvSpPr>
          <p:cNvPr id="22531" name="Shape 28673"/>
          <p:cNvSpPr>
            <a:spLocks noGrp="1"/>
          </p:cNvSpPr>
          <p:nvPr>
            <p:ph type="body" idx="1"/>
          </p:nvPr>
        </p:nvSpPr>
        <p:spPr/>
        <p:txBody>
          <a:bodyPr/>
          <a:lstStyle/>
          <a:p>
            <a:r>
              <a:rPr lang="en-US" dirty="0" smtClean="0"/>
              <a:t>Services need to run least privileged</a:t>
            </a:r>
          </a:p>
          <a:p>
            <a:r>
              <a:rPr lang="en-US" dirty="0" smtClean="0"/>
              <a:t>Services can now have their own SID</a:t>
            </a:r>
          </a:p>
          <a:p>
            <a:r>
              <a:rPr lang="en-US" dirty="0" smtClean="0"/>
              <a:t>This can be used to lock down / sandbox the resources that the Service has access to</a:t>
            </a:r>
          </a:p>
          <a:p>
            <a:endParaRPr lang="en-US" dirty="0"/>
          </a:p>
        </p:txBody>
      </p:sp>
      <p:graphicFrame>
        <p:nvGraphicFramePr>
          <p:cNvPr id="22532" name="Table 35842"/>
          <p:cNvGraphicFramePr>
            <a:graphicFrameLocks noGrp="1"/>
          </p:cNvGraphicFramePr>
          <p:nvPr/>
        </p:nvGraphicFramePr>
        <p:xfrm>
          <a:off x="685800" y="3962400"/>
          <a:ext cx="7881938" cy="2457450"/>
        </p:xfrm>
        <a:graphic>
          <a:graphicData uri="http://schemas.openxmlformats.org/drawingml/2006/table">
            <a:tbl>
              <a:tblPr>
                <a:tableStyleId>{69C7853C-536D-4A76-A0AE-DD22124D55A5}</a:tableStyleId>
              </a:tblPr>
              <a:tblGrid>
                <a:gridCol w="942975"/>
                <a:gridCol w="6938963"/>
              </a:tblGrid>
              <a:tr h="1066800">
                <a:tc>
                  <a:txBody>
                    <a:bodyPr/>
                    <a:lstStyle/>
                    <a:p>
                      <a:pPr marL="0" marR="0" lvl="0" indent="0" algn="ctr" defTabSz="914400" rtl="0" eaLnBrk="1" fontAlgn="base" latinLnBrk="0" hangingPunct="1">
                        <a:lnSpc>
                          <a:spcPct val="90000"/>
                        </a:lnSpc>
                        <a:spcBef>
                          <a:spcPct val="30000"/>
                        </a:spcBef>
                        <a:spcAft>
                          <a:spcPct val="0"/>
                        </a:spcAft>
                        <a:buClr>
                          <a:schemeClr val="tx2">
                            <a:alpha val="100000"/>
                          </a:schemeClr>
                        </a:buClr>
                        <a:buFont typeface="Wingdings 2"/>
                        <a:buNone/>
                        <a:tabLst/>
                      </a:pPr>
                      <a:r>
                        <a:rPr kumimoji="0" lang="en-US" sz="1800" b="1" u="none" strike="noStrike" baseline="0" dirty="0">
                          <a:effectLst/>
                        </a:rPr>
                        <a:t>Good</a:t>
                      </a:r>
                      <a:endParaRPr kumimoji="0" lang="en-US" sz="1800" b="1" i="0" u="none" strike="noStrike" baseline="0" dirty="0">
                        <a:solidFill>
                          <a:schemeClr val="tx1">
                            <a:alpha val="100000"/>
                          </a:schemeClr>
                        </a:solidFill>
                        <a:effectLst/>
                        <a:latin typeface="Segoe Semibold"/>
                        <a:cs typeface="Arial"/>
                      </a:endParaRPr>
                    </a:p>
                  </a:txBody>
                  <a:tcPr anchor="ctr" horzOverflow="overflow"/>
                </a:tc>
                <a:tc>
                  <a:txBody>
                    <a:bodyPr/>
                    <a:lstStyle/>
                    <a:p>
                      <a:pPr marL="342900" marR="0" lvl="0" indent="-342900" algn="l" defTabSz="914400" rtl="0" eaLnBrk="1" fontAlgn="base" latinLnBrk="0" hangingPunct="1">
                        <a:lnSpc>
                          <a:spcPct val="90000"/>
                        </a:lnSpc>
                        <a:spcBef>
                          <a:spcPct val="30000"/>
                        </a:spcBef>
                        <a:spcAft>
                          <a:spcPct val="0"/>
                        </a:spcAft>
                        <a:buClr>
                          <a:schemeClr val="tx2">
                            <a:alpha val="100000"/>
                          </a:schemeClr>
                        </a:buClr>
                        <a:buFont typeface="+mj-lt"/>
                        <a:buAutoNum type="alphaLcParenR"/>
                        <a:tabLst/>
                      </a:pPr>
                      <a:r>
                        <a:rPr kumimoji="0" lang="en-US" sz="1800" u="none" strike="noStrike" baseline="0" dirty="0">
                          <a:effectLst/>
                        </a:rPr>
                        <a:t>Move to a least privilege account.</a:t>
                      </a:r>
                    </a:p>
                    <a:p>
                      <a:pPr marL="342900" marR="0" lvl="0" indent="-342900" algn="l" defTabSz="914400" rtl="0" eaLnBrk="1" fontAlgn="base" latinLnBrk="0" hangingPunct="1">
                        <a:lnSpc>
                          <a:spcPct val="90000"/>
                        </a:lnSpc>
                        <a:spcBef>
                          <a:spcPct val="30000"/>
                        </a:spcBef>
                        <a:spcAft>
                          <a:spcPct val="0"/>
                        </a:spcAft>
                        <a:buClr>
                          <a:schemeClr val="tx2">
                            <a:alpha val="100000"/>
                          </a:schemeClr>
                        </a:buClr>
                        <a:buFont typeface="+mj-lt"/>
                        <a:buAutoNum type="alphaLcParenR"/>
                        <a:tabLst/>
                      </a:pPr>
                      <a:r>
                        <a:rPr kumimoji="0" lang="en-US" sz="1800" u="none" strike="noStrike" baseline="0" dirty="0">
                          <a:effectLst/>
                        </a:rPr>
                        <a:t>Refactor services into two parts where necessary.</a:t>
                      </a:r>
                    </a:p>
                    <a:p>
                      <a:pPr marL="342900" marR="0" lvl="0" indent="-342900" algn="l" defTabSz="914400" rtl="0" eaLnBrk="1" fontAlgn="base" latinLnBrk="0" hangingPunct="1">
                        <a:lnSpc>
                          <a:spcPct val="90000"/>
                        </a:lnSpc>
                        <a:spcBef>
                          <a:spcPct val="30000"/>
                        </a:spcBef>
                        <a:spcAft>
                          <a:spcPct val="0"/>
                        </a:spcAft>
                        <a:buClr>
                          <a:schemeClr val="tx2">
                            <a:alpha val="100000"/>
                          </a:schemeClr>
                        </a:buClr>
                        <a:buFont typeface="+mj-lt"/>
                        <a:buAutoNum type="alphaLcParenR"/>
                        <a:tabLst/>
                      </a:pPr>
                      <a:r>
                        <a:rPr kumimoji="0" lang="en-US" sz="1800" u="none" strike="noStrike" baseline="0" dirty="0">
                          <a:effectLst/>
                        </a:rPr>
                        <a:t>Privilege stripping on a per-service basis.</a:t>
                      </a:r>
                      <a:endParaRPr kumimoji="0" lang="en-US" sz="1800" b="0" i="0" u="none" strike="noStrike" baseline="0" dirty="0">
                        <a:solidFill>
                          <a:schemeClr val="tx1">
                            <a:alpha val="100000"/>
                          </a:schemeClr>
                        </a:solidFill>
                        <a:effectLst/>
                        <a:latin typeface="Segoe Semibold"/>
                        <a:cs typeface="Arial"/>
                      </a:endParaRPr>
                    </a:p>
                  </a:txBody>
                  <a:tcPr horzOverflow="overflow"/>
                </a:tc>
              </a:tr>
              <a:tr h="590550">
                <a:tc>
                  <a:txBody>
                    <a:bodyPr/>
                    <a:lstStyle/>
                    <a:p>
                      <a:pPr marL="0" marR="0" lvl="0" indent="0" algn="ctr" defTabSz="914400" rtl="0" eaLnBrk="1" fontAlgn="base" latinLnBrk="0" hangingPunct="1">
                        <a:lnSpc>
                          <a:spcPct val="90000"/>
                        </a:lnSpc>
                        <a:spcBef>
                          <a:spcPct val="30000"/>
                        </a:spcBef>
                        <a:spcAft>
                          <a:spcPct val="0"/>
                        </a:spcAft>
                        <a:buClr>
                          <a:schemeClr val="tx2">
                            <a:alpha val="100000"/>
                          </a:schemeClr>
                        </a:buClr>
                        <a:buFont typeface="Wingdings 2"/>
                        <a:buNone/>
                        <a:tabLst/>
                      </a:pPr>
                      <a:r>
                        <a:rPr kumimoji="0" lang="en-US" sz="1800" b="1" i="0" u="none" strike="noStrike" baseline="0" dirty="0" smtClean="0">
                          <a:solidFill>
                            <a:schemeClr val="tx1">
                              <a:alpha val="100000"/>
                            </a:schemeClr>
                          </a:solidFill>
                          <a:effectLst/>
                          <a:latin typeface="+mj-lt"/>
                          <a:cs typeface="Arial"/>
                        </a:rPr>
                        <a:t>Better</a:t>
                      </a:r>
                      <a:endParaRPr kumimoji="0" lang="en-US" sz="1800" b="1" i="0" u="none" strike="noStrike" baseline="0" dirty="0">
                        <a:solidFill>
                          <a:schemeClr val="tx1">
                            <a:alpha val="100000"/>
                          </a:schemeClr>
                        </a:solidFill>
                        <a:effectLst/>
                        <a:latin typeface="+mj-lt"/>
                        <a:cs typeface="Arial"/>
                      </a:endParaRPr>
                    </a:p>
                  </a:txBody>
                  <a:tcPr anchor="ct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alpha val="100000"/>
                          </a:schemeClr>
                        </a:buClr>
                        <a:buFont typeface="Wingdings 2"/>
                        <a:buNone/>
                        <a:tabLst/>
                      </a:pPr>
                      <a:r>
                        <a:rPr kumimoji="0" lang="en-US" sz="1800" u="none" strike="noStrike" baseline="0" dirty="0">
                          <a:effectLst/>
                        </a:rPr>
                        <a:t>Grant Service Sid access via ACLs on service specific resources.</a:t>
                      </a:r>
                      <a:endParaRPr kumimoji="0" lang="en-US" sz="1800" b="0" i="0" u="none" strike="noStrike" baseline="0" dirty="0">
                        <a:solidFill>
                          <a:schemeClr val="tx1">
                            <a:alpha val="100000"/>
                          </a:schemeClr>
                        </a:solidFill>
                        <a:effectLst/>
                        <a:latin typeface="Segoe"/>
                        <a:cs typeface="Arial"/>
                      </a:endParaRPr>
                    </a:p>
                  </a:txBody>
                  <a:tcPr anchor="ctr" horzOverflow="overflow"/>
                </a:tc>
              </a:tr>
              <a:tr h="800100">
                <a:tc>
                  <a:txBody>
                    <a:bodyPr/>
                    <a:lstStyle/>
                    <a:p>
                      <a:pPr marL="0" marR="0" lvl="0" indent="0" algn="ctr" defTabSz="914400" rtl="0" eaLnBrk="1" fontAlgn="base" latinLnBrk="0" hangingPunct="1">
                        <a:lnSpc>
                          <a:spcPct val="90000"/>
                        </a:lnSpc>
                        <a:spcBef>
                          <a:spcPct val="30000"/>
                        </a:spcBef>
                        <a:spcAft>
                          <a:spcPct val="0"/>
                        </a:spcAft>
                        <a:buClr>
                          <a:schemeClr val="tx2">
                            <a:alpha val="100000"/>
                          </a:schemeClr>
                        </a:buClr>
                        <a:buNone/>
                        <a:tabLst/>
                      </a:pPr>
                      <a:r>
                        <a:rPr kumimoji="0" lang="en-US" sz="1800" b="1" u="none" strike="noStrike" baseline="0" dirty="0">
                          <a:effectLst/>
                        </a:rPr>
                        <a:t>Best</a:t>
                      </a:r>
                      <a:endParaRPr kumimoji="0" lang="en-US" sz="1800" b="1" i="0" u="none" strike="noStrike" baseline="0" dirty="0">
                        <a:solidFill>
                          <a:schemeClr val="tx1">
                            <a:alpha val="100000"/>
                          </a:schemeClr>
                        </a:solidFill>
                        <a:effectLst/>
                        <a:latin typeface="Segoe Semibold"/>
                        <a:cs typeface="Arial"/>
                      </a:endParaRPr>
                    </a:p>
                  </a:txBody>
                  <a:tcPr anchor="ctr" horzOverflow="overflow"/>
                </a:tc>
                <a:tc>
                  <a:txBody>
                    <a:bodyPr/>
                    <a:lstStyle/>
                    <a:p>
                      <a:pPr marL="342900" marR="0" lvl="0" indent="-342900" algn="l" defTabSz="914400" rtl="0" eaLnBrk="1" fontAlgn="base" latinLnBrk="0" hangingPunct="1">
                        <a:lnSpc>
                          <a:spcPct val="90000"/>
                        </a:lnSpc>
                        <a:spcBef>
                          <a:spcPct val="30000"/>
                        </a:spcBef>
                        <a:spcAft>
                          <a:spcPct val="0"/>
                        </a:spcAft>
                        <a:buClr>
                          <a:schemeClr val="tx2">
                            <a:alpha val="100000"/>
                          </a:schemeClr>
                        </a:buClr>
                        <a:buFont typeface="+mj-lt"/>
                        <a:buAutoNum type="alphaLcParenR"/>
                        <a:tabLst/>
                      </a:pPr>
                      <a:r>
                        <a:rPr kumimoji="0" lang="en-US" sz="1800" u="none" strike="noStrike" baseline="0" dirty="0">
                          <a:effectLst/>
                        </a:rPr>
                        <a:t>Use Service-SID, ACLs and “write-restricted token” to isolate services.</a:t>
                      </a:r>
                    </a:p>
                    <a:p>
                      <a:pPr marL="342900" marR="0" lvl="0" indent="-342900" algn="l" defTabSz="914400" rtl="0" eaLnBrk="1" fontAlgn="base" latinLnBrk="0" hangingPunct="1">
                        <a:lnSpc>
                          <a:spcPct val="90000"/>
                        </a:lnSpc>
                        <a:spcBef>
                          <a:spcPct val="30000"/>
                        </a:spcBef>
                        <a:spcAft>
                          <a:spcPct val="0"/>
                        </a:spcAft>
                        <a:buClr>
                          <a:schemeClr val="tx2">
                            <a:alpha val="100000"/>
                          </a:schemeClr>
                        </a:buClr>
                        <a:buFont typeface="+mj-lt"/>
                        <a:buAutoNum type="alphaLcParenR"/>
                        <a:tabLst/>
                      </a:pPr>
                      <a:r>
                        <a:rPr kumimoji="0" lang="en-US" sz="1800" u="none" strike="noStrike" baseline="0" dirty="0">
                          <a:effectLst/>
                        </a:rPr>
                        <a:t>Supply network firewall rules.</a:t>
                      </a:r>
                      <a:endParaRPr kumimoji="0" lang="en-US" sz="1800" b="0" i="0" u="none" strike="noStrike" baseline="0" dirty="0">
                        <a:solidFill>
                          <a:schemeClr val="tx1">
                            <a:alpha val="100000"/>
                          </a:schemeClr>
                        </a:solidFill>
                        <a:effectLst/>
                        <a:latin typeface="Segoe Semibold"/>
                        <a:cs typeface="Arial"/>
                      </a:endParaRPr>
                    </a:p>
                  </a:txBody>
                  <a:tcP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Enhancements</a:t>
            </a:r>
            <a:endParaRPr lang="en-US" dirty="0"/>
          </a:p>
        </p:txBody>
      </p:sp>
      <p:sp>
        <p:nvSpPr>
          <p:cNvPr id="3" name="Content Placeholder 2"/>
          <p:cNvSpPr>
            <a:spLocks noGrp="1"/>
          </p:cNvSpPr>
          <p:nvPr>
            <p:ph type="body" idx="1"/>
          </p:nvPr>
        </p:nvSpPr>
        <p:spPr>
          <a:xfrm>
            <a:off x="334537" y="1600200"/>
            <a:ext cx="8486078" cy="4525963"/>
          </a:xfrm>
        </p:spPr>
        <p:txBody>
          <a:bodyPr/>
          <a:lstStyle/>
          <a:p>
            <a:r>
              <a:rPr lang="en-US" sz="2400" dirty="0" smtClean="0"/>
              <a:t>Windows XP has Auto and Demand Start</a:t>
            </a:r>
          </a:p>
          <a:p>
            <a:pPr lvl="1"/>
            <a:r>
              <a:rPr lang="en-US" sz="2000" dirty="0" smtClean="0"/>
              <a:t>Auto start reasons:</a:t>
            </a:r>
          </a:p>
          <a:p>
            <a:pPr lvl="2"/>
            <a:r>
              <a:rPr lang="en-US" sz="1800" dirty="0" smtClean="0"/>
              <a:t>Required due to other boot services dependencies on service</a:t>
            </a:r>
          </a:p>
          <a:p>
            <a:pPr lvl="2"/>
            <a:r>
              <a:rPr lang="en-US" sz="1800" dirty="0" smtClean="0"/>
              <a:t>Need service to run outside user context</a:t>
            </a:r>
          </a:p>
          <a:p>
            <a:pPr lvl="1"/>
            <a:r>
              <a:rPr lang="en-US" sz="2000" dirty="0" smtClean="0"/>
              <a:t>Problem: many auto start services causes boot time congestion.</a:t>
            </a:r>
          </a:p>
          <a:p>
            <a:r>
              <a:rPr lang="en-US" sz="2400" dirty="0" smtClean="0"/>
              <a:t>Windows Vista added Delayed Auto Start</a:t>
            </a:r>
          </a:p>
          <a:p>
            <a:pPr lvl="1"/>
            <a:r>
              <a:rPr lang="en-US" sz="2000" dirty="0" smtClean="0"/>
              <a:t>Auto start but after boot</a:t>
            </a:r>
          </a:p>
          <a:p>
            <a:pPr lvl="1"/>
            <a:r>
              <a:rPr lang="en-US" sz="2000" dirty="0" smtClean="0"/>
              <a:t>No specific time guarantee.  Calling clients must handle this.</a:t>
            </a:r>
          </a:p>
          <a:p>
            <a:pPr lvl="1"/>
            <a:r>
              <a:rPr lang="en-US" sz="2000" dirty="0" smtClean="0"/>
              <a:t>ChangeServiceConfig2( SERVICE_CONFIG_DELAYED_AUTO_START_INFO )</a:t>
            </a:r>
          </a:p>
          <a:p>
            <a:pPr lvl="1"/>
            <a:r>
              <a:rPr lang="en-US" sz="2000" dirty="0" smtClean="0"/>
              <a:t>Problems:</a:t>
            </a:r>
          </a:p>
          <a:p>
            <a:pPr lvl="2"/>
            <a:r>
              <a:rPr lang="en-US" sz="1800" dirty="0" smtClean="0"/>
              <a:t>Startup time adds to boot time</a:t>
            </a:r>
          </a:p>
          <a:p>
            <a:pPr lvl="2"/>
            <a:r>
              <a:rPr lang="en-US" sz="1800" dirty="0" smtClean="0"/>
              <a:t>Adds to system base “footprint”</a:t>
            </a:r>
          </a:p>
          <a:p>
            <a:pPr lvl="2"/>
            <a:r>
              <a:rPr lang="en-US" sz="1800" dirty="0" smtClean="0"/>
              <a:t>Many </a:t>
            </a:r>
            <a:r>
              <a:rPr lang="en-US" sz="1800" dirty="0" err="1" smtClean="0"/>
              <a:t>Auto_Start</a:t>
            </a:r>
            <a:r>
              <a:rPr lang="en-US" sz="1800" dirty="0" smtClean="0"/>
              <a:t> services wait for rare events</a:t>
            </a:r>
            <a:endParaRPr lang="en-US" sz="1800"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vert="horz" lIns="91440" tIns="45720" rIns="91440" bIns="45720" rtlCol="0" anchor="ctr">
            <a:normAutofit/>
          </a:bodyPr>
          <a:lstStyle/>
          <a:p>
            <a:r>
              <a:rPr lang="en-US" dirty="0" smtClean="0"/>
              <a:t>Performance Enhancements</a:t>
            </a:r>
            <a:endParaRPr lang="en-US" dirty="0"/>
          </a:p>
        </p:txBody>
      </p:sp>
      <p:sp>
        <p:nvSpPr>
          <p:cNvPr id="3" name="Content Placeholder 2"/>
          <p:cNvSpPr>
            <a:spLocks noGrp="1"/>
          </p:cNvSpPr>
          <p:nvPr>
            <p:ph type="body" idx="1"/>
          </p:nvPr>
        </p:nvSpPr>
        <p:spPr/>
        <p:txBody>
          <a:bodyPr/>
          <a:lstStyle/>
          <a:p>
            <a:pPr>
              <a:buNone/>
            </a:pPr>
            <a:r>
              <a:rPr lang="en-US" sz="2400" dirty="0" smtClean="0"/>
              <a:t>Windows 7 adds Trigger Start:</a:t>
            </a:r>
          </a:p>
          <a:p>
            <a:r>
              <a:rPr lang="en-US" sz="2400" dirty="0" smtClean="0"/>
              <a:t>SCM starts or stops </a:t>
            </a:r>
            <a:r>
              <a:rPr lang="en-US" sz="2400" u="sng" dirty="0" smtClean="0"/>
              <a:t>registered</a:t>
            </a:r>
            <a:r>
              <a:rPr lang="en-US" sz="2400" dirty="0" smtClean="0"/>
              <a:t> services when system events </a:t>
            </a:r>
            <a:r>
              <a:rPr lang="en-US" sz="2400" u="sng" dirty="0" smtClean="0"/>
              <a:t>triggers</a:t>
            </a:r>
            <a:r>
              <a:rPr lang="en-US" sz="2400" dirty="0" smtClean="0"/>
              <a:t>.</a:t>
            </a:r>
          </a:p>
          <a:p>
            <a:r>
              <a:rPr lang="en-US" sz="2400" dirty="0" smtClean="0"/>
              <a:t>Configuration </a:t>
            </a:r>
            <a:r>
              <a:rPr lang="en-US" sz="2400" b="1" dirty="0" smtClean="0"/>
              <a:t>not</a:t>
            </a:r>
            <a:r>
              <a:rPr lang="en-US" sz="2400" dirty="0" smtClean="0"/>
              <a:t> accessible via MMC Service Snap-In</a:t>
            </a:r>
          </a:p>
          <a:p>
            <a:r>
              <a:rPr lang="en-US" sz="2400" dirty="0" smtClean="0"/>
              <a:t>You can use the command-line SC.EXE TRIGGERINFO…</a:t>
            </a:r>
          </a:p>
          <a:p>
            <a:r>
              <a:rPr lang="en-US" sz="2400" dirty="0" smtClean="0"/>
              <a:t>Or code:</a:t>
            </a:r>
            <a:br>
              <a:rPr lang="en-US" sz="2400" dirty="0" smtClean="0"/>
            </a:br>
            <a:r>
              <a:rPr lang="en-US" sz="2400" dirty="0" smtClean="0"/>
              <a:t>   ChangeServiceConfig2( SERVICE_CONFIG_TRIGGER_INFO )</a:t>
            </a:r>
          </a:p>
          <a:p>
            <a:pPr lvl="1"/>
            <a:endParaRPr lang="en-US" sz="2000" dirty="0" smtClean="0"/>
          </a:p>
          <a:p>
            <a:pPr lvl="1"/>
            <a:endParaRPr lang="en-US" sz="2000" dirty="0" smtClean="0"/>
          </a:p>
          <a:p>
            <a:endParaRPr lang="en-US" dirty="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smtClean="0"/>
              <a:t>Trigger Start Service</a:t>
            </a:r>
          </a:p>
        </p:txBody>
      </p:sp>
      <p:sp>
        <p:nvSpPr>
          <p:cNvPr id="2" name="Text Placeholder 1"/>
          <p:cNvSpPr>
            <a:spLocks noGrp="1"/>
          </p:cNvSpPr>
          <p:nvPr>
            <p:ph type="body" idx="1"/>
          </p:nvPr>
        </p:nvSpPr>
        <p:spPr/>
        <p:txBody>
          <a:bodyPr/>
          <a:lstStyle/>
          <a:p>
            <a:pPr marL="458788" indent="-396875"/>
            <a:r>
              <a:rPr lang="en-US" sz="2800" dirty="0" smtClean="0"/>
              <a:t>SCM registers for system events via interesting providers:</a:t>
            </a:r>
          </a:p>
          <a:p>
            <a:pPr marL="855663" lvl="1" indent="-396875"/>
            <a:r>
              <a:rPr lang="en-US" sz="2400" dirty="0" smtClean="0"/>
              <a:t>Device arrival</a:t>
            </a:r>
          </a:p>
          <a:p>
            <a:pPr marL="855663" lvl="1" indent="-396875"/>
            <a:r>
              <a:rPr lang="en-US" sz="2400" dirty="0" smtClean="0"/>
              <a:t>IP address</a:t>
            </a:r>
          </a:p>
          <a:p>
            <a:pPr marL="855663" lvl="1" indent="-396875"/>
            <a:r>
              <a:rPr lang="en-US" sz="2400" dirty="0" smtClean="0"/>
              <a:t>Domain join and leave</a:t>
            </a:r>
          </a:p>
          <a:p>
            <a:pPr marL="855663" lvl="1" indent="-396875"/>
            <a:r>
              <a:rPr lang="en-US" sz="2400" dirty="0" smtClean="0"/>
              <a:t>Group policy updates</a:t>
            </a:r>
          </a:p>
          <a:p>
            <a:pPr marL="855663" lvl="1" indent="-396875"/>
            <a:r>
              <a:rPr lang="en-US" sz="2400" dirty="0" smtClean="0"/>
              <a:t>Custom </a:t>
            </a:r>
            <a:r>
              <a:rPr lang="en-US" sz="2400" b="1" dirty="0" smtClean="0"/>
              <a:t>E</a:t>
            </a:r>
            <a:r>
              <a:rPr lang="en-US" sz="2400" dirty="0" smtClean="0"/>
              <a:t>vent </a:t>
            </a:r>
            <a:r>
              <a:rPr lang="en-US" sz="2400" b="1" dirty="0" smtClean="0"/>
              <a:t>T</a:t>
            </a:r>
            <a:r>
              <a:rPr lang="en-US" sz="2400" dirty="0" smtClean="0"/>
              <a:t>racing for </a:t>
            </a:r>
            <a:r>
              <a:rPr lang="en-US" sz="2400" b="1" dirty="0" smtClean="0"/>
              <a:t>W</a:t>
            </a:r>
            <a:r>
              <a:rPr lang="en-US" sz="2400" dirty="0" smtClean="0"/>
              <a:t>indows event</a:t>
            </a:r>
          </a:p>
          <a:p>
            <a:pPr marL="458788" indent="-396875"/>
            <a:r>
              <a:rPr lang="en-US" sz="2800" dirty="0" smtClean="0"/>
              <a:t>SCM starts or stops registered services:</a:t>
            </a:r>
          </a:p>
          <a:p>
            <a:pPr marL="741363" lvl="1" indent="-342900"/>
            <a:r>
              <a:rPr lang="en-US" sz="2400" dirty="0" err="1" smtClean="0"/>
              <a:t>TabletInputService</a:t>
            </a:r>
            <a:r>
              <a:rPr lang="en-US" sz="2400" dirty="0" smtClean="0"/>
              <a:t> started only if digitizer is present</a:t>
            </a:r>
          </a:p>
          <a:p>
            <a:pPr marL="741363" lvl="1" indent="-342900"/>
            <a:r>
              <a:rPr lang="en-US" sz="2400" dirty="0" err="1" smtClean="0"/>
              <a:t>StorSvc</a:t>
            </a:r>
            <a:r>
              <a:rPr lang="en-US" sz="2400" dirty="0" smtClean="0"/>
              <a:t> starts when group policy updates are applied, automatically stops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mtClean="0"/>
              <a:t>Trigger Start Examples</a:t>
            </a:r>
            <a:endParaRPr lang="en-US" i="1" dirty="0"/>
          </a:p>
        </p:txBody>
      </p:sp>
      <p:graphicFrame>
        <p:nvGraphicFramePr>
          <p:cNvPr id="4" name="Table 3"/>
          <p:cNvGraphicFramePr>
            <a:graphicFrameLocks noGrp="1"/>
          </p:cNvGraphicFramePr>
          <p:nvPr/>
        </p:nvGraphicFramePr>
        <p:xfrm>
          <a:off x="512597" y="1600200"/>
          <a:ext cx="8118807" cy="4253007"/>
        </p:xfrm>
        <a:graphic>
          <a:graphicData uri="http://schemas.openxmlformats.org/drawingml/2006/table">
            <a:tbl>
              <a:tblPr firstRow="1" bandRow="1" bandCol="1">
                <a:tableStyleId>{5C22544A-7EE6-4342-B048-85BDC9FD1C3A}</a:tableStyleId>
              </a:tblPr>
              <a:tblGrid>
                <a:gridCol w="2135696"/>
                <a:gridCol w="4213820"/>
                <a:gridCol w="1769291"/>
              </a:tblGrid>
              <a:tr h="492030">
                <a:tc>
                  <a:txBody>
                    <a:bodyPr/>
                    <a:lstStyle/>
                    <a:p>
                      <a:pPr algn="ctr"/>
                      <a:r>
                        <a:rPr lang="en-US" dirty="0" smtClean="0"/>
                        <a:t>Service Name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alpha val="40000"/>
                      </a:schemeClr>
                    </a:solidFill>
                  </a:tcPr>
                </a:tc>
                <a:tc>
                  <a:txBody>
                    <a:bodyPr/>
                    <a:lstStyle/>
                    <a:p>
                      <a:pPr algn="ctr"/>
                      <a:r>
                        <a:rPr lang="en-US" dirty="0" smtClean="0"/>
                        <a:t>Description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alpha val="40000"/>
                      </a:schemeClr>
                    </a:solidFill>
                  </a:tcPr>
                </a:tc>
                <a:tc>
                  <a:txBody>
                    <a:bodyPr/>
                    <a:lstStyle/>
                    <a:p>
                      <a:pPr algn="ctr"/>
                      <a:r>
                        <a:rPr lang="en-US" dirty="0" smtClean="0"/>
                        <a:t>Trigger Type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alpha val="40000"/>
                      </a:schemeClr>
                    </a:solidFill>
                  </a:tcPr>
                </a:tc>
              </a:tr>
              <a:tr h="562343">
                <a:tc>
                  <a:txBody>
                    <a:bodyPr/>
                    <a:lstStyle/>
                    <a:p>
                      <a:r>
                        <a:rPr lang="en-US" dirty="0" err="1" smtClean="0">
                          <a:solidFill>
                            <a:schemeClr val="tx1"/>
                          </a:solidFill>
                        </a:rPr>
                        <a:t>AELookupSvc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tx1"/>
                          </a:solidFill>
                        </a:rPr>
                        <a:t>Processes application compatibility cache requests for applications as they are launched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r>
                        <a:rPr lang="en-US" dirty="0" smtClean="0">
                          <a:solidFill>
                            <a:schemeClr val="tx1"/>
                          </a:solidFill>
                        </a:rPr>
                        <a:t>Custom ETW</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r>
              <a:tr h="562343">
                <a:tc>
                  <a:txBody>
                    <a:bodyPr/>
                    <a:lstStyle/>
                    <a:p>
                      <a:r>
                        <a:rPr lang="en-US" dirty="0" smtClean="0">
                          <a:solidFill>
                            <a:schemeClr val="tx1"/>
                          </a:solidFill>
                        </a:rPr>
                        <a:t>BDESVC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tx1"/>
                          </a:solidFill>
                        </a:rPr>
                        <a:t>Provides </a:t>
                      </a:r>
                      <a:r>
                        <a:rPr lang="en-US" sz="1600" dirty="0" err="1" smtClean="0">
                          <a:solidFill>
                            <a:schemeClr val="tx1"/>
                          </a:solidFill>
                        </a:rPr>
                        <a:t>BitLocker</a:t>
                      </a:r>
                      <a:r>
                        <a:rPr lang="en-US" sz="1600" dirty="0" smtClean="0">
                          <a:solidFill>
                            <a:schemeClr val="tx1"/>
                          </a:solidFill>
                        </a:rPr>
                        <a:t> client services for user interface and auto-unlocking of data volumes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dirty="0" smtClean="0">
                          <a:solidFill>
                            <a:schemeClr val="tx1"/>
                          </a:solidFill>
                        </a:rPr>
                        <a:t>Custom ETW</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r>
              <a:tr h="562343">
                <a:tc>
                  <a:txBody>
                    <a:bodyPr/>
                    <a:lstStyle/>
                    <a:p>
                      <a:r>
                        <a:rPr lang="en-US" dirty="0" smtClean="0">
                          <a:solidFill>
                            <a:schemeClr val="tx1"/>
                          </a:solidFill>
                        </a:rPr>
                        <a:t>BTHSERV</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tx1"/>
                          </a:solidFill>
                        </a:rPr>
                        <a:t>The Bluetooth service supports discovery and association of remote Bluetooth devices.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r>
                        <a:rPr lang="en-US" dirty="0" smtClean="0">
                          <a:solidFill>
                            <a:schemeClr val="tx1"/>
                          </a:solidFill>
                        </a:rPr>
                        <a:t>Device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r>
              <a:tr h="799119">
                <a:tc>
                  <a:txBody>
                    <a:bodyPr/>
                    <a:lstStyle/>
                    <a:p>
                      <a:r>
                        <a:rPr lang="en-US" dirty="0" err="1" smtClean="0">
                          <a:solidFill>
                            <a:schemeClr val="tx1"/>
                          </a:solidFill>
                        </a:rPr>
                        <a:t>SensorsMTPMonitor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tx1"/>
                          </a:solidFill>
                        </a:rPr>
                        <a:t>Monitors MTP (Media Transfer Protocol) sensors (such as a cell phone with a GPS receiver) to communicate sensor data to programs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dirty="0" smtClean="0">
                          <a:solidFill>
                            <a:schemeClr val="tx1"/>
                          </a:solidFill>
                        </a:rPr>
                        <a:t>Device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r>
              <a:tr h="621537">
                <a:tc>
                  <a:txBody>
                    <a:bodyPr/>
                    <a:lstStyle/>
                    <a:p>
                      <a:r>
                        <a:rPr lang="en-US" dirty="0" err="1" smtClean="0">
                          <a:solidFill>
                            <a:schemeClr val="tx1"/>
                          </a:solidFill>
                        </a:rPr>
                        <a:t>TabletInputService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r>
                        <a:rPr lang="en-US" sz="1600" dirty="0" smtClean="0">
                          <a:solidFill>
                            <a:schemeClr val="tx1"/>
                          </a:solidFill>
                        </a:rPr>
                        <a:t>Enables Tablet PC pen and ink functionality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r>
                        <a:rPr lang="en-US" dirty="0" smtClean="0">
                          <a:solidFill>
                            <a:schemeClr val="tx1"/>
                          </a:solidFill>
                        </a:rPr>
                        <a:t>Device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r>
              <a:tr h="562343">
                <a:tc>
                  <a:txBody>
                    <a:bodyPr/>
                    <a:lstStyle/>
                    <a:p>
                      <a:r>
                        <a:rPr lang="en-US" dirty="0" err="1" smtClean="0">
                          <a:solidFill>
                            <a:schemeClr val="tx1"/>
                          </a:solidFill>
                        </a:rPr>
                        <a:t>WinDefend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1600" dirty="0" smtClean="0">
                          <a:solidFill>
                            <a:schemeClr val="tx1"/>
                          </a:solidFill>
                        </a:rPr>
                        <a:t>Protection against spyware and potentially unwanted software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dirty="0" smtClean="0">
                          <a:solidFill>
                            <a:schemeClr val="tx1"/>
                          </a:solidFill>
                        </a:rPr>
                        <a:t>Group Policy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Title 847873"/>
          <p:cNvSpPr>
            <a:spLocks noGrp="1" noChangeArrowheads="1"/>
          </p:cNvSpPr>
          <p:nvPr>
            <p:ph type="title"/>
          </p:nvPr>
        </p:nvSpPr>
        <p:spPr/>
        <p:txBody>
          <a:bodyPr anchor="t"/>
          <a:lstStyle/>
          <a:p>
            <a:pPr algn="l" eaLnBrk="1" fontAlgn="auto" hangingPunct="1">
              <a:spcAft>
                <a:spcPts val="0"/>
              </a:spcAft>
              <a:defRPr/>
            </a:pPr>
            <a:r>
              <a:rPr lang="en-US" dirty="0" smtClean="0"/>
              <a:t>UAC Architecture</a:t>
            </a:r>
          </a:p>
        </p:txBody>
      </p:sp>
      <p:sp>
        <p:nvSpPr>
          <p:cNvPr id="847875" name="TextBox 847874"/>
          <p:cNvSpPr txBox="1">
            <a:spLocks noChangeArrowheads="1"/>
          </p:cNvSpPr>
          <p:nvPr/>
        </p:nvSpPr>
        <p:spPr bwMode="auto">
          <a:xfrm>
            <a:off x="6478588" y="339725"/>
            <a:ext cx="25209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Standard User Rights</a:t>
            </a:r>
            <a:endParaRPr lang="en-US">
              <a:solidFill>
                <a:srgbClr val="000000"/>
              </a:solidFill>
            </a:endParaRPr>
          </a:p>
        </p:txBody>
      </p:sp>
      <p:pic>
        <p:nvPicPr>
          <p:cNvPr id="13316" name="Rectangle 7170"/>
          <p:cNvPicPr>
            <a:picLocks noChangeAspect="1" noChangeArrowheads="1"/>
          </p:cNvPicPr>
          <p:nvPr/>
        </p:nvPicPr>
        <p:blipFill>
          <a:blip r:embed="rId3" cstate="print"/>
          <a:srcRect/>
          <a:stretch>
            <a:fillRect/>
          </a:stretch>
        </p:blipFill>
        <p:spPr bwMode="auto">
          <a:xfrm>
            <a:off x="5972175" y="282575"/>
            <a:ext cx="428625" cy="455613"/>
          </a:xfrm>
          <a:prstGeom prst="rect">
            <a:avLst/>
          </a:prstGeom>
          <a:noFill/>
          <a:ln w="9525">
            <a:noFill/>
            <a:miter lim="800000"/>
            <a:headEnd/>
            <a:tailEnd/>
          </a:ln>
        </p:spPr>
      </p:pic>
      <p:pic>
        <p:nvPicPr>
          <p:cNvPr id="13317" name="Rectangle 7171"/>
          <p:cNvPicPr>
            <a:picLocks noChangeAspect="1" noChangeArrowheads="1"/>
          </p:cNvPicPr>
          <p:nvPr/>
        </p:nvPicPr>
        <p:blipFill>
          <a:blip r:embed="rId3" cstate="print"/>
          <a:srcRect/>
          <a:stretch>
            <a:fillRect/>
          </a:stretch>
        </p:blipFill>
        <p:spPr bwMode="auto">
          <a:xfrm>
            <a:off x="5964238" y="758825"/>
            <a:ext cx="428625" cy="455613"/>
          </a:xfrm>
          <a:prstGeom prst="rect">
            <a:avLst/>
          </a:prstGeom>
          <a:noFill/>
          <a:ln w="9525">
            <a:noFill/>
            <a:miter lim="800000"/>
            <a:headEnd/>
            <a:tailEnd/>
          </a:ln>
        </p:spPr>
      </p:pic>
      <p:pic>
        <p:nvPicPr>
          <p:cNvPr id="847878" name="Rectangle 847877"/>
          <p:cNvPicPr>
            <a:picLocks noChangeAspect="1" noChangeArrowheads="1"/>
          </p:cNvPicPr>
          <p:nvPr/>
        </p:nvPicPr>
        <p:blipFill>
          <a:blip r:embed="rId4" cstate="print"/>
          <a:srcRect/>
          <a:stretch>
            <a:fillRect/>
          </a:stretch>
        </p:blipFill>
        <p:spPr bwMode="auto">
          <a:xfrm>
            <a:off x="6035675" y="344488"/>
            <a:ext cx="301625" cy="301625"/>
          </a:xfrm>
          <a:prstGeom prst="rect">
            <a:avLst/>
          </a:prstGeom>
          <a:noFill/>
          <a:ln w="9525">
            <a:noFill/>
            <a:miter lim="800000"/>
            <a:headEnd/>
            <a:tailEnd/>
          </a:ln>
        </p:spPr>
      </p:pic>
      <p:sp>
        <p:nvSpPr>
          <p:cNvPr id="847879" name="TextBox 847878"/>
          <p:cNvSpPr txBox="1">
            <a:spLocks noChangeArrowheads="1"/>
          </p:cNvSpPr>
          <p:nvPr/>
        </p:nvSpPr>
        <p:spPr bwMode="auto">
          <a:xfrm>
            <a:off x="6473825" y="814388"/>
            <a:ext cx="2546350" cy="3667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Administrative Rights</a:t>
            </a:r>
            <a:endParaRPr lang="en-US">
              <a:solidFill>
                <a:srgbClr val="000000"/>
              </a:solidFill>
            </a:endParaRPr>
          </a:p>
        </p:txBody>
      </p:sp>
      <p:pic>
        <p:nvPicPr>
          <p:cNvPr id="13320" name="Rectangle 7174"/>
          <p:cNvPicPr>
            <a:picLocks noChangeAspect="1" noChangeArrowheads="1"/>
          </p:cNvPicPr>
          <p:nvPr/>
        </p:nvPicPr>
        <p:blipFill>
          <a:blip r:embed="rId4" cstate="print"/>
          <a:srcRect/>
          <a:stretch>
            <a:fillRect/>
          </a:stretch>
        </p:blipFill>
        <p:spPr bwMode="auto">
          <a:xfrm>
            <a:off x="6016625" y="830263"/>
            <a:ext cx="301625" cy="301625"/>
          </a:xfrm>
          <a:prstGeom prst="rect">
            <a:avLst/>
          </a:prstGeom>
          <a:noFill/>
          <a:ln w="9525">
            <a:noFill/>
            <a:miter lim="800000"/>
            <a:headEnd/>
            <a:tailEnd/>
          </a:ln>
        </p:spPr>
      </p:pic>
      <p:pic>
        <p:nvPicPr>
          <p:cNvPr id="13321" name="Rectangle 7175"/>
          <p:cNvPicPr>
            <a:picLocks noChangeAspect="1" noChangeArrowheads="1"/>
          </p:cNvPicPr>
          <p:nvPr/>
        </p:nvPicPr>
        <p:blipFill>
          <a:blip r:embed="rId5" cstate="print"/>
          <a:srcRect/>
          <a:stretch>
            <a:fillRect/>
          </a:stretch>
        </p:blipFill>
        <p:spPr bwMode="auto">
          <a:xfrm>
            <a:off x="5192713" y="1217613"/>
            <a:ext cx="4314825" cy="517525"/>
          </a:xfrm>
          <a:prstGeom prst="rect">
            <a:avLst/>
          </a:prstGeom>
          <a:noFill/>
          <a:ln w="9525">
            <a:noFill/>
            <a:miter lim="800000"/>
            <a:headEnd/>
            <a:tailEnd/>
          </a:ln>
        </p:spPr>
      </p:pic>
      <p:grpSp>
        <p:nvGrpSpPr>
          <p:cNvPr id="2" name="Group 10"/>
          <p:cNvGrpSpPr>
            <a:grpSpLocks/>
          </p:cNvGrpSpPr>
          <p:nvPr/>
        </p:nvGrpSpPr>
        <p:grpSpPr bwMode="auto">
          <a:xfrm>
            <a:off x="1203325" y="2263775"/>
            <a:ext cx="1709738" cy="4197350"/>
            <a:chOff x="4463" y="1457"/>
            <a:chExt cx="1077" cy="2644"/>
          </a:xfrm>
        </p:grpSpPr>
        <p:pic>
          <p:nvPicPr>
            <p:cNvPr id="13332" name="Rectangle 7186"/>
            <p:cNvPicPr>
              <a:picLocks noChangeAspect="1" noChangeArrowheads="1"/>
            </p:cNvPicPr>
            <p:nvPr/>
          </p:nvPicPr>
          <p:blipFill>
            <a:blip r:embed="rId6" cstate="print"/>
            <a:srcRect/>
            <a:stretch>
              <a:fillRect/>
            </a:stretch>
          </p:blipFill>
          <p:spPr bwMode="auto">
            <a:xfrm>
              <a:off x="4465" y="1457"/>
              <a:ext cx="1075" cy="2413"/>
            </a:xfrm>
            <a:prstGeom prst="rect">
              <a:avLst/>
            </a:prstGeom>
            <a:noFill/>
            <a:ln w="9525">
              <a:noFill/>
              <a:miter lim="800000"/>
              <a:headEnd/>
              <a:tailEnd/>
            </a:ln>
          </p:spPr>
        </p:pic>
        <p:sp>
          <p:nvSpPr>
            <p:cNvPr id="847884" name="TextBox 847883"/>
            <p:cNvSpPr txBox="1">
              <a:spLocks noChangeArrowheads="1"/>
            </p:cNvSpPr>
            <p:nvPr/>
          </p:nvSpPr>
          <p:spPr bwMode="auto">
            <a:xfrm>
              <a:off x="4463" y="3870"/>
              <a:ext cx="1036"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User Process</a:t>
              </a:r>
              <a:endParaRPr lang="en-US">
                <a:solidFill>
                  <a:srgbClr val="000000"/>
                </a:solidFill>
              </a:endParaRPr>
            </a:p>
          </p:txBody>
        </p:sp>
        <p:sp>
          <p:nvSpPr>
            <p:cNvPr id="847885" name="TextBox 847884"/>
            <p:cNvSpPr txBox="1">
              <a:spLocks noChangeArrowheads="1"/>
            </p:cNvSpPr>
            <p:nvPr/>
          </p:nvSpPr>
          <p:spPr bwMode="auto">
            <a:xfrm>
              <a:off x="4479" y="1841"/>
              <a:ext cx="1035" cy="2128"/>
            </a:xfrm>
            <a:prstGeom prst="rect">
              <a:avLst/>
            </a:prstGeom>
            <a:noFill/>
            <a:ln w="12700" cap="flat" cmpd="sng" algn="ctr">
              <a:noFill/>
              <a:prstDash val="solid"/>
              <a:miter lim="800000"/>
              <a:headEnd type="none" w="med" len="med"/>
              <a:tailEnd type="none" w="med" len="med"/>
            </a:ln>
            <a:effectLst/>
          </p:spPr>
          <p:txBody>
            <a:bodyPr>
              <a:spAutoFit/>
            </a:bodyPr>
            <a:lstStyle/>
            <a:p>
              <a:pPr marL="176213" indent="-176213">
                <a:lnSpc>
                  <a:spcPct val="120000"/>
                </a:lnSpc>
                <a:buFontTx/>
                <a:buChar char="•"/>
                <a:defRPr/>
              </a:pPr>
              <a:r>
                <a:rPr lang="en-US" sz="1200" b="1">
                  <a:effectLst>
                    <a:outerShdw blurRad="38100" dist="38100" dir="2700000" algn="tl">
                      <a:srgbClr val="C0C0C0"/>
                    </a:outerShdw>
                  </a:effectLst>
                </a:rPr>
                <a:t>Change Time Zone</a:t>
              </a:r>
              <a:endParaRPr lang="en-US">
                <a:solidFill>
                  <a:srgbClr val="000000"/>
                </a:solidFill>
              </a:endParaRP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Run IT Approved Applications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Install Fonts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Install Printers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Run MSN Messenger</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Etc.</a:t>
              </a:r>
            </a:p>
            <a:p>
              <a:pPr marL="176213" indent="-176213">
                <a:lnSpc>
                  <a:spcPct val="120000"/>
                </a:lnSpc>
                <a:buFontTx/>
                <a:buChar char="•"/>
                <a:defRPr/>
              </a:pPr>
              <a:endParaRPr lang="en-US" sz="1200" b="1">
                <a:effectLst>
                  <a:outerShdw blurRad="38100" dist="38100" dir="2700000" algn="tl">
                    <a:srgbClr val="C0C0C0"/>
                  </a:outerShdw>
                </a:effectLst>
              </a:endParaRPr>
            </a:p>
          </p:txBody>
        </p:sp>
      </p:grpSp>
      <p:sp>
        <p:nvSpPr>
          <p:cNvPr id="847886" name="TextBox 847885"/>
          <p:cNvSpPr txBox="1">
            <a:spLocks noChangeArrowheads="1"/>
          </p:cNvSpPr>
          <p:nvPr/>
        </p:nvSpPr>
        <p:spPr bwMode="auto">
          <a:xfrm>
            <a:off x="6140450" y="1285875"/>
            <a:ext cx="2603500" cy="366713"/>
          </a:xfrm>
          <a:prstGeom prst="rect">
            <a:avLst/>
          </a:prstGeom>
          <a:noFill/>
          <a:ln w="12700" cap="flat" cmpd="sng" algn="ctr">
            <a:noFill/>
            <a:prstDash val="solid"/>
            <a:miter lim="800000"/>
            <a:headEnd type="none" w="med" len="med"/>
            <a:tailEnd type="none" w="med" len="med"/>
          </a:ln>
          <a:effectLst/>
        </p:spPr>
        <p:txBody>
          <a:bodyPr>
            <a:spAutoFit/>
          </a:bodyPr>
          <a:lstStyle/>
          <a:p>
            <a:pPr algn="ctr">
              <a:defRPr/>
            </a:pPr>
            <a:r>
              <a:rPr lang="en-US" b="1">
                <a:effectLst>
                  <a:outerShdw blurRad="38100" dist="38100" dir="2700000" algn="tl">
                    <a:srgbClr val="C0C0C0"/>
                  </a:outerShdw>
                </a:effectLst>
              </a:rPr>
              <a:t>Standard User Mode</a:t>
            </a:r>
            <a:endParaRPr lang="en-US">
              <a:solidFill>
                <a:srgbClr val="000000"/>
              </a:solidFill>
            </a:endParaRPr>
          </a:p>
        </p:txBody>
      </p:sp>
      <p:grpSp>
        <p:nvGrpSpPr>
          <p:cNvPr id="3" name="Group 15"/>
          <p:cNvGrpSpPr>
            <a:grpSpLocks/>
          </p:cNvGrpSpPr>
          <p:nvPr/>
        </p:nvGrpSpPr>
        <p:grpSpPr bwMode="auto">
          <a:xfrm>
            <a:off x="1127125" y="1576388"/>
            <a:ext cx="1901825" cy="623887"/>
            <a:chOff x="758" y="4650"/>
            <a:chExt cx="1198" cy="393"/>
          </a:xfrm>
        </p:grpSpPr>
        <p:pic>
          <p:nvPicPr>
            <p:cNvPr id="13330" name="Rectangle 7184"/>
            <p:cNvPicPr>
              <a:picLocks noChangeAspect="1" noChangeArrowheads="1"/>
            </p:cNvPicPr>
            <p:nvPr/>
          </p:nvPicPr>
          <p:blipFill>
            <a:blip r:embed="rId7" cstate="print"/>
            <a:srcRect/>
            <a:stretch>
              <a:fillRect/>
            </a:stretch>
          </p:blipFill>
          <p:spPr bwMode="auto">
            <a:xfrm>
              <a:off x="1287" y="4650"/>
              <a:ext cx="144" cy="192"/>
            </a:xfrm>
            <a:prstGeom prst="rect">
              <a:avLst/>
            </a:prstGeom>
            <a:noFill/>
            <a:ln w="9525">
              <a:noFill/>
              <a:miter lim="800000"/>
              <a:headEnd/>
              <a:tailEnd/>
            </a:ln>
          </p:spPr>
        </p:pic>
        <p:sp>
          <p:nvSpPr>
            <p:cNvPr id="847889" name="TextBox 847888"/>
            <p:cNvSpPr txBox="1">
              <a:spLocks noChangeArrowheads="1"/>
            </p:cNvSpPr>
            <p:nvPr/>
          </p:nvSpPr>
          <p:spPr bwMode="auto">
            <a:xfrm>
              <a:off x="758" y="4870"/>
              <a:ext cx="1198"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Standard User Privilege</a:t>
              </a:r>
              <a:endParaRPr lang="en-US">
                <a:solidFill>
                  <a:srgbClr val="000000"/>
                </a:solidFill>
              </a:endParaRPr>
            </a:p>
          </p:txBody>
        </p:sp>
      </p:grpSp>
      <p:pic>
        <p:nvPicPr>
          <p:cNvPr id="847890" name="Rectangle 847889"/>
          <p:cNvPicPr>
            <a:picLocks noChangeAspect="1" noChangeArrowheads="1"/>
          </p:cNvPicPr>
          <p:nvPr/>
        </p:nvPicPr>
        <p:blipFill>
          <a:blip r:embed="rId8" cstate="print"/>
          <a:srcRect/>
          <a:stretch>
            <a:fillRect/>
          </a:stretch>
        </p:blipFill>
        <p:spPr bwMode="auto">
          <a:xfrm>
            <a:off x="5937250" y="238125"/>
            <a:ext cx="495300" cy="439738"/>
          </a:xfrm>
          <a:prstGeom prst="rect">
            <a:avLst/>
          </a:prstGeom>
          <a:noFill/>
          <a:ln w="9525">
            <a:noFill/>
            <a:miter lim="800000"/>
            <a:headEnd/>
            <a:tailEnd/>
          </a:ln>
        </p:spPr>
      </p:pic>
      <p:grpSp>
        <p:nvGrpSpPr>
          <p:cNvPr id="4" name="Group 19"/>
          <p:cNvGrpSpPr>
            <a:grpSpLocks/>
          </p:cNvGrpSpPr>
          <p:nvPr/>
        </p:nvGrpSpPr>
        <p:grpSpPr bwMode="auto">
          <a:xfrm>
            <a:off x="4354513" y="3627438"/>
            <a:ext cx="646112" cy="2084387"/>
            <a:chOff x="330" y="744"/>
            <a:chExt cx="407" cy="1313"/>
          </a:xfrm>
        </p:grpSpPr>
        <p:pic>
          <p:nvPicPr>
            <p:cNvPr id="13328" name="Rectangle 7182"/>
            <p:cNvPicPr>
              <a:picLocks noChangeAspect="1" noChangeArrowheads="1"/>
            </p:cNvPicPr>
            <p:nvPr/>
          </p:nvPicPr>
          <p:blipFill>
            <a:blip r:embed="rId9" cstate="print"/>
            <a:srcRect/>
            <a:stretch>
              <a:fillRect/>
            </a:stretch>
          </p:blipFill>
          <p:spPr bwMode="auto">
            <a:xfrm>
              <a:off x="402" y="744"/>
              <a:ext cx="313" cy="1099"/>
            </a:xfrm>
            <a:prstGeom prst="rect">
              <a:avLst/>
            </a:prstGeom>
            <a:noFill/>
            <a:ln w="9525">
              <a:noFill/>
              <a:miter lim="800000"/>
              <a:headEnd/>
              <a:tailEnd/>
            </a:ln>
          </p:spPr>
        </p:pic>
        <p:sp>
          <p:nvSpPr>
            <p:cNvPr id="847893" name="TextBox 847892"/>
            <p:cNvSpPr txBox="1">
              <a:spLocks noChangeArrowheads="1"/>
            </p:cNvSpPr>
            <p:nvPr/>
          </p:nvSpPr>
          <p:spPr bwMode="auto">
            <a:xfrm>
              <a:off x="330" y="1845"/>
              <a:ext cx="407" cy="2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600">
                  <a:effectLst>
                    <a:outerShdw blurRad="38100" dist="38100" dir="2700000" algn="tl">
                      <a:srgbClr val="C0C0C0"/>
                    </a:outerShdw>
                  </a:effectLst>
                </a:rPr>
                <a:t>Abby</a:t>
              </a:r>
              <a:endParaRPr lang="en-US">
                <a:solidFill>
                  <a:srgbClr val="000000"/>
                </a:solidFill>
              </a:endParaRPr>
            </a:p>
          </p:txBody>
        </p:sp>
      </p:grpSp>
      <p:sp>
        <p:nvSpPr>
          <p:cNvPr id="847894" name="Rectangle 847893"/>
          <p:cNvSpPr>
            <a:spLocks noChangeArrowheads="1"/>
          </p:cNvSpPr>
          <p:nvPr/>
        </p:nvSpPr>
        <p:spPr bwMode="auto">
          <a:xfrm>
            <a:off x="457200" y="5584825"/>
            <a:ext cx="2994025" cy="62071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74001"/>
              </a:schemeClr>
            </a:outerShdw>
          </a:effectLst>
        </p:spPr>
        <p:txBody>
          <a:bodyPr wrap="none" anchor="ctr">
            <a:spAutoFit/>
          </a:bodyPr>
          <a:lstStyle/>
          <a:p>
            <a:pPr>
              <a:defRPr/>
            </a:pPr>
            <a:endParaRPr lang="en-US">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9" presetClass="path" presetSubtype="0" accel="50000" decel="50000" fill="hold" nodeType="withEffect">
                                  <p:stCondLst>
                                    <p:cond delay="0"/>
                                  </p:stCondLst>
                                  <p:childTnLst>
                                    <p:animMotion origin="layout" path="M -0.4283 -0.35744 L -1.66667E-6 1.8854E-6 " pathEditMode="relative" rAng="0" ptsTypes="AA">
                                      <p:cBhvr>
                                        <p:cTn id="9" dur="2000" fill="hold"/>
                                        <p:tgtEl>
                                          <p:spTgt spid="4"/>
                                        </p:tgtEl>
                                        <p:attrNameLst>
                                          <p:attrName>ppt_x</p:attrName>
                                          <p:attrName>ppt_y</p:attrName>
                                        </p:attrNameLst>
                                      </p:cBhvr>
                                      <p:rCtr x="214" y="179"/>
                                    </p:animMotion>
                                  </p:childTnLst>
                                </p:cTn>
                              </p:par>
                              <p:par>
                                <p:cTn id="10" presetID="35" presetClass="path" presetSubtype="0" accel="50000" decel="50000" fill="hold" nodeType="withEffect">
                                  <p:stCondLst>
                                    <p:cond delay="0"/>
                                  </p:stCondLst>
                                  <p:childTnLst>
                                    <p:animMotion origin="layout" path="M 0.63195 -0.00161 L -1.11111E-6 -2.68022E-6 " pathEditMode="relative" rAng="0" ptsTypes="AA">
                                      <p:cBhvr>
                                        <p:cTn id="11" dur="2000" fill="hold"/>
                                        <p:tgtEl>
                                          <p:spTgt spid="2"/>
                                        </p:tgtEl>
                                        <p:attrNameLst>
                                          <p:attrName>ppt_x</p:attrName>
                                          <p:attrName>ppt_y</p:attrName>
                                        </p:attrNameLst>
                                      </p:cBhvr>
                                      <p:rCtr x="-316" y="1"/>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847886"/>
                                        </p:tgtEl>
                                        <p:attrNameLst>
                                          <p:attrName>style.visibility</p:attrName>
                                        </p:attrNameLst>
                                      </p:cBhvr>
                                      <p:to>
                                        <p:strVal val="visible"/>
                                      </p:to>
                                    </p:set>
                                    <p:animEffect transition="in" filter="fade">
                                      <p:cBhvr>
                                        <p:cTn id="18" dur="2000"/>
                                        <p:tgtEl>
                                          <p:spTgt spid="847886"/>
                                        </p:tgtEl>
                                      </p:cBhvr>
                                    </p:animEffect>
                                  </p:childTnLst>
                                </p:cTn>
                              </p:par>
                              <p:par>
                                <p:cTn id="19" presetID="1" presetClass="exit" presetSubtype="0" fill="hold" nodeType="withEffect">
                                  <p:stCondLst>
                                    <p:cond delay="0"/>
                                  </p:stCondLst>
                                  <p:childTnLst>
                                    <p:set>
                                      <p:cBhvr>
                                        <p:cTn id="20" dur="1" fill="hold">
                                          <p:stCondLst>
                                            <p:cond delay="0"/>
                                          </p:stCondLst>
                                        </p:cTn>
                                        <p:tgtEl>
                                          <p:spTgt spid="84787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47890"/>
                                        </p:tgtEl>
                                        <p:attrNameLst>
                                          <p:attrName>style.visibility</p:attrName>
                                        </p:attrNameLst>
                                      </p:cBhvr>
                                      <p:to>
                                        <p:strVal val="visible"/>
                                      </p:to>
                                    </p:set>
                                    <p:animEffect transition="in" filter="fade">
                                      <p:cBhvr>
                                        <p:cTn id="23" dur="2000"/>
                                        <p:tgtEl>
                                          <p:spTgt spid="84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Performance Enhancements</a:t>
            </a:r>
            <a:endParaRPr lang="en-US" dirty="0"/>
          </a:p>
        </p:txBody>
      </p:sp>
      <p:sp>
        <p:nvSpPr>
          <p:cNvPr id="3" name="Content Placeholder 2"/>
          <p:cNvSpPr>
            <a:spLocks noGrp="1"/>
          </p:cNvSpPr>
          <p:nvPr>
            <p:ph type="body" idx="1"/>
          </p:nvPr>
        </p:nvSpPr>
        <p:spPr/>
        <p:txBody>
          <a:bodyPr/>
          <a:lstStyle/>
          <a:p>
            <a:r>
              <a:rPr lang="en-US" sz="2400" dirty="0" err="1" smtClean="0"/>
              <a:t>NotifyServiceStatusChange</a:t>
            </a:r>
            <a:r>
              <a:rPr lang="en-US" sz="2400" dirty="0" smtClean="0"/>
              <a:t>()</a:t>
            </a:r>
          </a:p>
          <a:p>
            <a:pPr lvl="1"/>
            <a:r>
              <a:rPr lang="en-US" sz="2000" dirty="0" smtClean="0"/>
              <a:t>XP required query of state through </a:t>
            </a:r>
            <a:r>
              <a:rPr lang="en-US" sz="2000" dirty="0" err="1" smtClean="0"/>
              <a:t>QueryServiceStatusEx</a:t>
            </a:r>
            <a:r>
              <a:rPr lang="en-US" sz="2000" dirty="0" smtClean="0"/>
              <a:t>() or other API</a:t>
            </a:r>
          </a:p>
          <a:p>
            <a:pPr lvl="1"/>
            <a:r>
              <a:rPr lang="en-US" sz="2000" dirty="0" smtClean="0"/>
              <a:t>Allows for callback notification of service status changes</a:t>
            </a:r>
          </a:p>
          <a:p>
            <a:pPr lvl="2"/>
            <a:r>
              <a:rPr lang="en-US" sz="2000" dirty="0" smtClean="0"/>
              <a:t>Local or remote clients</a:t>
            </a:r>
          </a:p>
          <a:p>
            <a:r>
              <a:rPr lang="en-US" sz="2400" dirty="0" smtClean="0"/>
              <a:t>Shutdown</a:t>
            </a:r>
          </a:p>
          <a:p>
            <a:pPr lvl="1"/>
            <a:r>
              <a:rPr lang="en-US" sz="2000" dirty="0" smtClean="0"/>
              <a:t>XP – notification (random order from SCM) then 20 sec to shutdown</a:t>
            </a:r>
          </a:p>
          <a:p>
            <a:pPr lvl="1"/>
            <a:r>
              <a:rPr lang="en-US" sz="2000" dirty="0" smtClean="0"/>
              <a:t>Vista pre-shutdown notification for services with more cleanup</a:t>
            </a:r>
          </a:p>
          <a:p>
            <a:pPr lvl="2"/>
            <a:r>
              <a:rPr lang="en-US" sz="1700" dirty="0" smtClean="0"/>
              <a:t>3 min by default but configurable by service</a:t>
            </a:r>
          </a:p>
          <a:p>
            <a:pPr lvl="1"/>
            <a:r>
              <a:rPr lang="en-US" sz="2000" dirty="0" smtClean="0"/>
              <a:t>Registration of shutdown dependencies for order</a:t>
            </a:r>
            <a:endParaRPr lang="en-US" dirty="0" smtClean="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Service or Scheduled Task?</a:t>
            </a:r>
            <a:endParaRPr lang="en-US" dirty="0"/>
          </a:p>
        </p:txBody>
      </p:sp>
      <p:sp>
        <p:nvSpPr>
          <p:cNvPr id="19" name="Text Placeholder 18"/>
          <p:cNvSpPr>
            <a:spLocks noGrp="1"/>
          </p:cNvSpPr>
          <p:nvPr>
            <p:ph type="body" idx="1"/>
          </p:nvPr>
        </p:nvSpPr>
        <p:spPr>
          <a:xfrm>
            <a:off x="457200" y="1845522"/>
            <a:ext cx="8229600" cy="4525963"/>
          </a:xfrm>
        </p:spPr>
        <p:txBody>
          <a:bodyPr/>
          <a:lstStyle/>
          <a:p>
            <a:endParaRPr lang="en-US"/>
          </a:p>
        </p:txBody>
      </p:sp>
      <p:grpSp>
        <p:nvGrpSpPr>
          <p:cNvPr id="2" name="Group 4"/>
          <p:cNvGrpSpPr/>
          <p:nvPr/>
        </p:nvGrpSpPr>
        <p:grpSpPr>
          <a:xfrm>
            <a:off x="387350" y="1994874"/>
            <a:ext cx="625534" cy="4041648"/>
            <a:chOff x="51413" y="982828"/>
            <a:chExt cx="625534" cy="4041648"/>
          </a:xfrm>
        </p:grpSpPr>
        <p:sp>
          <p:nvSpPr>
            <p:cNvPr id="17" name="Rectangle 16"/>
            <p:cNvSpPr/>
            <p:nvPr/>
          </p:nvSpPr>
          <p:spPr>
            <a:xfrm rot="16200000">
              <a:off x="-1656644" y="2690885"/>
              <a:ext cx="4041648" cy="6255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rot="16200000">
              <a:off x="-1656644" y="2690885"/>
              <a:ext cx="4041648" cy="625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551687" bIns="0" numCol="1" spcCol="1270" anchor="t" anchorCtr="0">
              <a:noAutofit/>
            </a:bodyPr>
            <a:lstStyle/>
            <a:p>
              <a:pPr lvl="0" algn="r" defTabSz="1644650">
                <a:lnSpc>
                  <a:spcPct val="90000"/>
                </a:lnSpc>
                <a:spcBef>
                  <a:spcPct val="0"/>
                </a:spcBef>
                <a:spcAft>
                  <a:spcPct val="35000"/>
                </a:spcAft>
              </a:pPr>
              <a:r>
                <a:rPr lang="en-US" sz="3700" kern="1200" dirty="0" smtClean="0"/>
                <a:t>Windows Service</a:t>
              </a:r>
              <a:endParaRPr lang="en-US" sz="3700" kern="1200" dirty="0"/>
            </a:p>
          </p:txBody>
        </p:sp>
      </p:grpSp>
      <p:grpSp>
        <p:nvGrpSpPr>
          <p:cNvPr id="4" name="Group 5"/>
          <p:cNvGrpSpPr/>
          <p:nvPr/>
        </p:nvGrpSpPr>
        <p:grpSpPr>
          <a:xfrm>
            <a:off x="1012883" y="1994874"/>
            <a:ext cx="3115826" cy="4041648"/>
            <a:chOff x="676946" y="982828"/>
            <a:chExt cx="3115826" cy="4041648"/>
          </a:xfrm>
        </p:grpSpPr>
        <p:sp>
          <p:nvSpPr>
            <p:cNvPr id="15" name="Rectangle 14"/>
            <p:cNvSpPr/>
            <p:nvPr/>
          </p:nvSpPr>
          <p:spPr>
            <a:xfrm>
              <a:off x="676946" y="982828"/>
              <a:ext cx="3115826" cy="40416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16" name="Rectangle 15"/>
            <p:cNvSpPr/>
            <p:nvPr/>
          </p:nvSpPr>
          <p:spPr>
            <a:xfrm>
              <a:off x="676946" y="982828"/>
              <a:ext cx="3115826" cy="40416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Continuous activity from boot to shutdown</a:t>
              </a:r>
              <a:endParaRPr lang="en-US" sz="2400" dirty="0">
                <a:solidFill>
                  <a:srgbClr val="FFFFFF"/>
                </a:solidFill>
                <a:latin typeface="Calibri"/>
              </a:endParaRPr>
            </a:p>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Service Control Manager (SCM) programming model</a:t>
              </a:r>
            </a:p>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Can specify dependency</a:t>
              </a:r>
            </a:p>
          </p:txBody>
        </p:sp>
      </p:grpSp>
      <p:sp>
        <p:nvSpPr>
          <p:cNvPr id="7" name="Rectangle 6"/>
          <p:cNvSpPr/>
          <p:nvPr/>
        </p:nvSpPr>
        <p:spPr>
          <a:xfrm>
            <a:off x="387348" y="1169169"/>
            <a:ext cx="1251069" cy="1251069"/>
          </a:xfrm>
          <a:prstGeom prst="rect">
            <a:avLst/>
          </a:prstGeom>
          <a:blipFill rotWithShape="0">
            <a:blip r:embed="rId3" cstate="print"/>
            <a:stretch>
              <a:fillRect/>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5" name="Group 7"/>
          <p:cNvGrpSpPr/>
          <p:nvPr/>
        </p:nvGrpSpPr>
        <p:grpSpPr>
          <a:xfrm>
            <a:off x="4925164" y="1994874"/>
            <a:ext cx="625534" cy="4041648"/>
            <a:chOff x="4589227" y="982828"/>
            <a:chExt cx="625534" cy="4041648"/>
          </a:xfrm>
        </p:grpSpPr>
        <p:sp>
          <p:nvSpPr>
            <p:cNvPr id="13" name="Rectangle 12"/>
            <p:cNvSpPr/>
            <p:nvPr/>
          </p:nvSpPr>
          <p:spPr>
            <a:xfrm rot="16200000">
              <a:off x="2881170" y="2690885"/>
              <a:ext cx="4041648" cy="6255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rot="16200000">
              <a:off x="2881170" y="2690885"/>
              <a:ext cx="4041648" cy="625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551687" bIns="0" numCol="1" spcCol="1270" anchor="t" anchorCtr="0">
              <a:noAutofit/>
            </a:bodyPr>
            <a:lstStyle/>
            <a:p>
              <a:pPr lvl="0" algn="r" defTabSz="1644650">
                <a:lnSpc>
                  <a:spcPct val="90000"/>
                </a:lnSpc>
                <a:spcBef>
                  <a:spcPct val="0"/>
                </a:spcBef>
                <a:spcAft>
                  <a:spcPct val="35000"/>
                </a:spcAft>
              </a:pPr>
              <a:r>
                <a:rPr lang="en-US" sz="3700" kern="1200" dirty="0" smtClean="0"/>
                <a:t>Scheduled Task</a:t>
              </a:r>
              <a:endParaRPr lang="en-US" sz="3700" kern="1200" dirty="0"/>
            </a:p>
          </p:txBody>
        </p:sp>
      </p:grpSp>
      <p:grpSp>
        <p:nvGrpSpPr>
          <p:cNvPr id="6" name="Group 8"/>
          <p:cNvGrpSpPr/>
          <p:nvPr/>
        </p:nvGrpSpPr>
        <p:grpSpPr>
          <a:xfrm>
            <a:off x="5550698" y="1994874"/>
            <a:ext cx="3115826" cy="4041648"/>
            <a:chOff x="5214761" y="982828"/>
            <a:chExt cx="3115826" cy="4041648"/>
          </a:xfrm>
        </p:grpSpPr>
        <p:sp>
          <p:nvSpPr>
            <p:cNvPr id="11" name="Rectangle 10"/>
            <p:cNvSpPr/>
            <p:nvPr/>
          </p:nvSpPr>
          <p:spPr>
            <a:xfrm>
              <a:off x="5214761" y="982828"/>
              <a:ext cx="3115826" cy="404164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12" name="Rectangle 11"/>
            <p:cNvSpPr/>
            <p:nvPr/>
          </p:nvSpPr>
          <p:spPr>
            <a:xfrm>
              <a:off x="5214761" y="982828"/>
              <a:ext cx="3115826" cy="404164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Short </a:t>
              </a:r>
              <a:br>
                <a:rPr lang="en-US" sz="2400" dirty="0" smtClean="0">
                  <a:solidFill>
                    <a:srgbClr val="FFFFFF"/>
                  </a:solidFill>
                  <a:latin typeface="Calibri"/>
                </a:rPr>
              </a:br>
              <a:r>
                <a:rPr lang="en-US" sz="2400" dirty="0" smtClean="0">
                  <a:solidFill>
                    <a:srgbClr val="FFFFFF"/>
                  </a:solidFill>
                  <a:latin typeface="Calibri"/>
                </a:rPr>
                <a:t>duration action</a:t>
              </a:r>
            </a:p>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Idle activity</a:t>
              </a:r>
            </a:p>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Take action </a:t>
              </a:r>
              <a:br>
                <a:rPr lang="en-US" sz="2400" dirty="0" smtClean="0">
                  <a:solidFill>
                    <a:srgbClr val="FFFFFF"/>
                  </a:solidFill>
                  <a:latin typeface="Calibri"/>
                </a:rPr>
              </a:br>
              <a:r>
                <a:rPr lang="en-US" sz="2400" dirty="0" smtClean="0">
                  <a:solidFill>
                    <a:srgbClr val="FFFFFF"/>
                  </a:solidFill>
                  <a:latin typeface="Calibri"/>
                </a:rPr>
                <a:t>on user login</a:t>
              </a:r>
            </a:p>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Standalone executable or </a:t>
              </a:r>
              <a:br>
                <a:rPr lang="en-US" sz="2400" dirty="0" smtClean="0">
                  <a:solidFill>
                    <a:srgbClr val="FFFFFF"/>
                  </a:solidFill>
                  <a:latin typeface="Calibri"/>
                </a:rPr>
              </a:br>
              <a:r>
                <a:rPr lang="en-US" sz="2400" dirty="0" smtClean="0">
                  <a:solidFill>
                    <a:srgbClr val="FFFFFF"/>
                  </a:solidFill>
                  <a:latin typeface="Calibri"/>
                </a:rPr>
                <a:t>out-of-process </a:t>
              </a:r>
              <a:br>
                <a:rPr lang="en-US" sz="2400" dirty="0" smtClean="0">
                  <a:solidFill>
                    <a:srgbClr val="FFFFFF"/>
                  </a:solidFill>
                  <a:latin typeface="Calibri"/>
                </a:rPr>
              </a:br>
              <a:r>
                <a:rPr lang="en-US" sz="2400" dirty="0" smtClean="0">
                  <a:solidFill>
                    <a:srgbClr val="FFFFFF"/>
                  </a:solidFill>
                  <a:latin typeface="Calibri"/>
                </a:rPr>
                <a:t>COM server</a:t>
              </a:r>
            </a:p>
            <a:p>
              <a:pPr marL="396875" lvl="1" indent="-396875" defTabSz="914099" fontAlgn="base">
                <a:lnSpc>
                  <a:spcPct val="90000"/>
                </a:lnSpc>
                <a:spcBef>
                  <a:spcPct val="0"/>
                </a:spcBef>
                <a:spcAft>
                  <a:spcPct val="0"/>
                </a:spcAft>
                <a:buChar char="••"/>
              </a:pPr>
              <a:r>
                <a:rPr lang="en-US" sz="2400" dirty="0" smtClean="0">
                  <a:solidFill>
                    <a:srgbClr val="FFFFFF"/>
                  </a:solidFill>
                  <a:latin typeface="Calibri"/>
                </a:rPr>
                <a:t>Generally execute </a:t>
              </a:r>
              <a:br>
                <a:rPr lang="en-US" sz="2400" dirty="0" smtClean="0">
                  <a:solidFill>
                    <a:srgbClr val="FFFFFF"/>
                  </a:solidFill>
                  <a:latin typeface="Calibri"/>
                </a:rPr>
              </a:br>
              <a:r>
                <a:rPr lang="en-US" sz="2400" dirty="0" smtClean="0">
                  <a:solidFill>
                    <a:srgbClr val="FFFFFF"/>
                  </a:solidFill>
                  <a:latin typeface="Calibri"/>
                </a:rPr>
                <a:t>in user session</a:t>
              </a:r>
            </a:p>
          </p:txBody>
        </p:sp>
      </p:grpSp>
      <p:sp>
        <p:nvSpPr>
          <p:cNvPr id="10" name="Rectangle 9"/>
          <p:cNvSpPr/>
          <p:nvPr/>
        </p:nvSpPr>
        <p:spPr>
          <a:xfrm>
            <a:off x="4925163" y="1169169"/>
            <a:ext cx="1251069" cy="1251069"/>
          </a:xfrm>
          <a:prstGeom prst="rect">
            <a:avLst/>
          </a:prstGeom>
          <a:blipFill rotWithShape="0">
            <a:blip r:embed="rId4" cstate="print"/>
            <a:stretch>
              <a:fillRect/>
            </a:stretch>
          </a:blipFill>
          <a:ln>
            <a:noFill/>
          </a:ln>
        </p:spPr>
        <p:style>
          <a:lnRef idx="2">
            <a:schemeClr val="lt1">
              <a:hueOff val="0"/>
              <a:satOff val="0"/>
              <a:lumOff val="0"/>
              <a:alphaOff val="0"/>
            </a:schemeClr>
          </a:lnRef>
          <a:fillRef idx="1">
            <a:scrgbClr r="0" g="0" b="0"/>
          </a:fillRef>
          <a:effectRef idx="0">
            <a:schemeClr val="accent2">
              <a:tint val="50000"/>
              <a:hueOff val="44703"/>
              <a:satOff val="-2013"/>
              <a:lumOff val="14005"/>
              <a:alphaOff val="0"/>
            </a:schemeClr>
          </a:effectRef>
          <a:fontRef idx="minor">
            <a:schemeClr val="lt1">
              <a:hueOff val="0"/>
              <a:satOff val="0"/>
              <a:lumOff val="0"/>
              <a:alphaOff val="0"/>
            </a:schemeClr>
          </a:fontRef>
        </p:style>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Designing For Efficiency</a:t>
            </a:r>
            <a:endParaRPr lang="en-US" dirty="0"/>
          </a:p>
        </p:txBody>
      </p:sp>
      <p:sp>
        <p:nvSpPr>
          <p:cNvPr id="2" name="Text Placeholder 1"/>
          <p:cNvSpPr>
            <a:spLocks noGrp="1"/>
          </p:cNvSpPr>
          <p:nvPr>
            <p:ph type="body" idx="1"/>
          </p:nvPr>
        </p:nvSpPr>
        <p:spPr/>
        <p:txBody>
          <a:bodyPr/>
          <a:lstStyle/>
          <a:p>
            <a:pPr>
              <a:buSzPct val="80000"/>
              <a:buBlip>
                <a:blip r:embed="rId3"/>
              </a:buBlip>
            </a:pPr>
            <a:r>
              <a:rPr lang="en-US" dirty="0" smtClean="0"/>
              <a:t>Choose the right model</a:t>
            </a:r>
          </a:p>
          <a:p>
            <a:pPr lvl="1">
              <a:buSzPct val="80000"/>
              <a:buBlip>
                <a:blip r:embed="rId3"/>
              </a:buBlip>
            </a:pPr>
            <a:r>
              <a:rPr lang="en-US" dirty="0" smtClean="0"/>
              <a:t>Windows Service or Scheduled Task?</a:t>
            </a:r>
          </a:p>
          <a:p>
            <a:pPr>
              <a:buSzPct val="80000"/>
              <a:buBlip>
                <a:blip r:embed="rId3"/>
              </a:buBlip>
            </a:pPr>
            <a:r>
              <a:rPr lang="en-US" dirty="0" smtClean="0"/>
              <a:t>Leverage the latest Windows infrastructure</a:t>
            </a:r>
          </a:p>
          <a:p>
            <a:pPr lvl="1">
              <a:buSzPct val="80000"/>
              <a:buBlip>
                <a:blip r:embed="rId3"/>
              </a:buBlip>
            </a:pPr>
            <a:r>
              <a:rPr lang="en-US" dirty="0" smtClean="0"/>
              <a:t>Trigger-Start Services for Windows 7</a:t>
            </a:r>
          </a:p>
          <a:p>
            <a:pPr>
              <a:buSzPct val="80000"/>
              <a:buBlip>
                <a:blip r:embed="rId3"/>
              </a:buBlip>
            </a:pPr>
            <a:r>
              <a:rPr lang="en-US" dirty="0" smtClean="0"/>
              <a:t>Make performance optimizations</a:t>
            </a:r>
          </a:p>
          <a:p>
            <a:pPr>
              <a:buSzPct val="80000"/>
              <a:buBlip>
                <a:blip r:embed="rId3"/>
              </a:buBlip>
            </a:pPr>
            <a:r>
              <a:rPr lang="en-US" dirty="0" smtClean="0"/>
              <a:t>Eliminate unnecessary privileges</a:t>
            </a:r>
          </a:p>
          <a:p>
            <a:pPr>
              <a:buSzPct val="80000"/>
              <a:buBlip>
                <a:blip r:embed="rId3"/>
              </a:buBlip>
            </a:pPr>
            <a:r>
              <a:rPr lang="en-US" dirty="0" smtClean="0"/>
              <a:t>Evaluate and </a:t>
            </a:r>
            <a:r>
              <a:rPr lang="en-US" dirty="0" smtClean="0"/>
              <a:t>measure</a:t>
            </a:r>
            <a:endParaRPr lang="en-US" dirty="0" smtClean="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eaLnBrk="1" fontAlgn="auto" hangingPunct="1">
              <a:spcAft>
                <a:spcPts val="0"/>
              </a:spcAft>
              <a:defRPr/>
            </a:pPr>
            <a:r>
              <a:rPr lang="en-US" dirty="0" smtClean="0"/>
              <a:t>Windows Installer</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2705100" y="1498600"/>
            <a:ext cx="1651000" cy="677863"/>
          </a:xfrm>
          <a:prstGeom prst="rect">
            <a:avLst/>
          </a:prstGeom>
          <a:noFill/>
          <a:ln w="55000" cmpd="thickThin" algn="ctr">
            <a:solidFill>
              <a:schemeClr val="accent1"/>
            </a:solidFill>
            <a:miter lim="800000"/>
            <a:headEnd/>
            <a:tailEnd/>
          </a:ln>
        </p:spPr>
        <p:txBody>
          <a:bodyPr wrap="none">
            <a:spAutoFit/>
          </a:bodyPr>
          <a:lstStyle/>
          <a:p>
            <a:pPr algn="ctr">
              <a:lnSpc>
                <a:spcPct val="85000"/>
              </a:lnSpc>
              <a:spcBef>
                <a:spcPct val="20000"/>
              </a:spcBef>
            </a:pPr>
            <a:r>
              <a:rPr lang="en-US" sz="2000">
                <a:solidFill>
                  <a:srgbClr val="000000"/>
                </a:solidFill>
                <a:latin typeface="Segoe"/>
              </a:rPr>
              <a:t>User initiates</a:t>
            </a:r>
            <a:endParaRPr lang="en-US">
              <a:solidFill>
                <a:srgbClr val="000000"/>
              </a:solidFill>
              <a:latin typeface="Segoe"/>
            </a:endParaRPr>
          </a:p>
          <a:p>
            <a:pPr algn="ctr">
              <a:lnSpc>
                <a:spcPct val="85000"/>
              </a:lnSpc>
              <a:spcBef>
                <a:spcPct val="20000"/>
              </a:spcBef>
            </a:pPr>
            <a:r>
              <a:rPr lang="en-US" sz="2000">
                <a:solidFill>
                  <a:srgbClr val="000000"/>
                </a:solidFill>
                <a:latin typeface="Segoe"/>
              </a:rPr>
              <a:t>install</a:t>
            </a:r>
            <a:endParaRPr lang="en-US" sz="2400">
              <a:latin typeface="Segoe"/>
            </a:endParaRPr>
          </a:p>
        </p:txBody>
      </p:sp>
      <p:sp>
        <p:nvSpPr>
          <p:cNvPr id="16388" name="TextBox 6"/>
          <p:cNvSpPr txBox="1">
            <a:spLocks noChangeArrowheads="1"/>
          </p:cNvSpPr>
          <p:nvPr/>
        </p:nvSpPr>
        <p:spPr bwMode="auto">
          <a:xfrm>
            <a:off x="5105400" y="2235200"/>
            <a:ext cx="1778000" cy="1323975"/>
          </a:xfrm>
          <a:prstGeom prst="rect">
            <a:avLst/>
          </a:prstGeom>
          <a:noFill/>
          <a:ln w="55000" cmpd="thickThin" algn="ctr">
            <a:solidFill>
              <a:schemeClr val="accent1"/>
            </a:solidFill>
            <a:miter lim="800000"/>
            <a:headEnd/>
            <a:tailEnd/>
          </a:ln>
        </p:spPr>
        <p:txBody>
          <a:bodyPr>
            <a:spAutoFit/>
          </a:bodyPr>
          <a:lstStyle/>
          <a:p>
            <a:pPr eaLnBrk="0" hangingPunct="0"/>
            <a:r>
              <a:rPr lang="en-US" sz="2000">
                <a:solidFill>
                  <a:srgbClr val="000000"/>
                </a:solidFill>
                <a:latin typeface="Segoe"/>
              </a:rPr>
              <a:t>System identifies application as installer?</a:t>
            </a:r>
            <a:endParaRPr lang="en-US">
              <a:latin typeface="Segoe"/>
            </a:endParaRPr>
          </a:p>
        </p:txBody>
      </p:sp>
      <p:sp>
        <p:nvSpPr>
          <p:cNvPr id="16389" name="TextBox 7"/>
          <p:cNvSpPr txBox="1">
            <a:spLocks noChangeArrowheads="1"/>
          </p:cNvSpPr>
          <p:nvPr/>
        </p:nvSpPr>
        <p:spPr bwMode="auto">
          <a:xfrm>
            <a:off x="292100" y="2425700"/>
            <a:ext cx="1549400" cy="1323975"/>
          </a:xfrm>
          <a:prstGeom prst="rect">
            <a:avLst/>
          </a:prstGeom>
          <a:noFill/>
          <a:ln w="55000" cmpd="thickThin" algn="ctr">
            <a:solidFill>
              <a:schemeClr val="accent1"/>
            </a:solidFill>
            <a:miter lim="800000"/>
            <a:headEnd/>
            <a:tailEnd/>
          </a:ln>
        </p:spPr>
        <p:txBody>
          <a:bodyPr>
            <a:spAutoFit/>
          </a:bodyPr>
          <a:lstStyle/>
          <a:p>
            <a:pPr eaLnBrk="0" hangingPunct="0"/>
            <a:r>
              <a:rPr lang="en-US" sz="2000">
                <a:solidFill>
                  <a:srgbClr val="000000"/>
                </a:solidFill>
                <a:latin typeface="Segoe"/>
              </a:rPr>
              <a:t>No mitigation</a:t>
            </a:r>
            <a:endParaRPr lang="en-US">
              <a:solidFill>
                <a:srgbClr val="000000"/>
              </a:solidFill>
              <a:latin typeface="Segoe"/>
            </a:endParaRPr>
          </a:p>
          <a:p>
            <a:pPr eaLnBrk="0" hangingPunct="0"/>
            <a:r>
              <a:rPr lang="en-US" sz="2000">
                <a:solidFill>
                  <a:srgbClr val="000000"/>
                </a:solidFill>
                <a:latin typeface="Segoe"/>
              </a:rPr>
              <a:t>Follow manifest</a:t>
            </a:r>
          </a:p>
        </p:txBody>
      </p:sp>
      <p:sp>
        <p:nvSpPr>
          <p:cNvPr id="16390" name="TextBox 8"/>
          <p:cNvSpPr txBox="1">
            <a:spLocks noChangeArrowheads="1"/>
          </p:cNvSpPr>
          <p:nvPr/>
        </p:nvSpPr>
        <p:spPr bwMode="auto">
          <a:xfrm>
            <a:off x="2628900" y="5486400"/>
            <a:ext cx="2628900" cy="461963"/>
          </a:xfrm>
          <a:prstGeom prst="rect">
            <a:avLst/>
          </a:prstGeom>
          <a:noFill/>
          <a:ln w="55000" cmpd="thickThin" algn="ctr">
            <a:solidFill>
              <a:schemeClr val="accent1"/>
            </a:solidFill>
            <a:miter lim="800000"/>
            <a:headEnd/>
            <a:tailEnd/>
          </a:ln>
        </p:spPr>
        <p:txBody>
          <a:bodyPr>
            <a:spAutoFit/>
          </a:bodyPr>
          <a:lstStyle/>
          <a:p>
            <a:pPr eaLnBrk="0" hangingPunct="0"/>
            <a:r>
              <a:rPr lang="en-US" sz="2400">
                <a:solidFill>
                  <a:srgbClr val="000000"/>
                </a:solidFill>
                <a:latin typeface="Segoe"/>
              </a:rPr>
              <a:t>Install Launches</a:t>
            </a:r>
            <a:endParaRPr lang="en-US">
              <a:latin typeface="Segoe"/>
            </a:endParaRPr>
          </a:p>
        </p:txBody>
      </p:sp>
      <p:sp>
        <p:nvSpPr>
          <p:cNvPr id="16391" name="TextBox 9"/>
          <p:cNvSpPr txBox="1">
            <a:spLocks noChangeArrowheads="1"/>
          </p:cNvSpPr>
          <p:nvPr/>
        </p:nvSpPr>
        <p:spPr bwMode="auto">
          <a:xfrm>
            <a:off x="330200" y="6121400"/>
            <a:ext cx="3060700" cy="461963"/>
          </a:xfrm>
          <a:prstGeom prst="rect">
            <a:avLst/>
          </a:prstGeom>
          <a:noFill/>
          <a:ln w="55000" cmpd="thickThin" algn="ctr">
            <a:solidFill>
              <a:schemeClr val="accent1"/>
            </a:solidFill>
            <a:miter lim="800000"/>
            <a:headEnd/>
            <a:tailEnd/>
          </a:ln>
        </p:spPr>
        <p:txBody>
          <a:bodyPr>
            <a:spAutoFit/>
          </a:bodyPr>
          <a:lstStyle/>
          <a:p>
            <a:pPr eaLnBrk="0" hangingPunct="0"/>
            <a:r>
              <a:rPr lang="en-US" sz="2400">
                <a:solidFill>
                  <a:srgbClr val="000000"/>
                </a:solidFill>
                <a:latin typeface="Segoe"/>
              </a:rPr>
              <a:t>Preferences Entered</a:t>
            </a:r>
            <a:endParaRPr lang="en-US">
              <a:latin typeface="Segoe"/>
            </a:endParaRPr>
          </a:p>
        </p:txBody>
      </p:sp>
      <p:sp>
        <p:nvSpPr>
          <p:cNvPr id="16392" name="TextBox 14"/>
          <p:cNvSpPr txBox="1">
            <a:spLocks noChangeArrowheads="1"/>
          </p:cNvSpPr>
          <p:nvPr/>
        </p:nvSpPr>
        <p:spPr bwMode="auto">
          <a:xfrm>
            <a:off x="2819400" y="2463800"/>
            <a:ext cx="1422400" cy="708025"/>
          </a:xfrm>
          <a:prstGeom prst="rect">
            <a:avLst/>
          </a:prstGeom>
          <a:noFill/>
          <a:ln w="55000" cmpd="thickThin" algn="ctr">
            <a:solidFill>
              <a:schemeClr val="accent1"/>
            </a:solidFill>
            <a:miter lim="800000"/>
            <a:headEnd/>
            <a:tailEnd/>
          </a:ln>
        </p:spPr>
        <p:txBody>
          <a:bodyPr>
            <a:spAutoFit/>
          </a:bodyPr>
          <a:lstStyle/>
          <a:p>
            <a:pPr eaLnBrk="0" hangingPunct="0"/>
            <a:r>
              <a:rPr lang="en-US" sz="2000">
                <a:solidFill>
                  <a:srgbClr val="000000"/>
                </a:solidFill>
                <a:latin typeface="Segoe"/>
              </a:rPr>
              <a:t>Manifest </a:t>
            </a:r>
            <a:endParaRPr lang="en-US">
              <a:solidFill>
                <a:srgbClr val="000000"/>
              </a:solidFill>
              <a:latin typeface="Segoe"/>
            </a:endParaRPr>
          </a:p>
          <a:p>
            <a:pPr eaLnBrk="0" hangingPunct="0"/>
            <a:r>
              <a:rPr lang="en-US" sz="2000">
                <a:solidFill>
                  <a:srgbClr val="000000"/>
                </a:solidFill>
                <a:latin typeface="Segoe"/>
              </a:rPr>
              <a:t>RunLevel?</a:t>
            </a:r>
          </a:p>
        </p:txBody>
      </p:sp>
      <p:sp>
        <p:nvSpPr>
          <p:cNvPr id="16393" name="Left Arrow 17"/>
          <p:cNvSpPr>
            <a:spLocks noChangeArrowheads="1"/>
          </p:cNvSpPr>
          <p:nvPr/>
        </p:nvSpPr>
        <p:spPr bwMode="auto">
          <a:xfrm>
            <a:off x="1955800" y="2489200"/>
            <a:ext cx="785813" cy="655638"/>
          </a:xfrm>
          <a:prstGeom prst="leftArrow">
            <a:avLst>
              <a:gd name="adj1" fmla="val 50000"/>
              <a:gd name="adj2" fmla="val 49995"/>
            </a:avLst>
          </a:prstGeom>
          <a:noFill/>
          <a:ln w="55000" cmpd="thickThin" algn="ctr">
            <a:solidFill>
              <a:schemeClr val="accent1"/>
            </a:solidFill>
            <a:miter lim="800000"/>
            <a:headEnd/>
            <a:tailEnd/>
          </a:ln>
        </p:spPr>
        <p:txBody>
          <a:bodyPr>
            <a:spAutoFit/>
          </a:bodyPr>
          <a:lstStyle/>
          <a:p>
            <a:pPr algn="ctr">
              <a:lnSpc>
                <a:spcPct val="85000"/>
              </a:lnSpc>
              <a:spcBef>
                <a:spcPct val="20000"/>
              </a:spcBef>
            </a:pPr>
            <a:r>
              <a:rPr lang="en-US">
                <a:solidFill>
                  <a:srgbClr val="000000"/>
                </a:solidFill>
                <a:latin typeface="Segoe"/>
              </a:rPr>
              <a:t>Yes</a:t>
            </a:r>
            <a:endParaRPr lang="en-US">
              <a:latin typeface="Segoe"/>
            </a:endParaRPr>
          </a:p>
        </p:txBody>
      </p:sp>
      <p:sp>
        <p:nvSpPr>
          <p:cNvPr id="16394" name="TextBox 15"/>
          <p:cNvSpPr txBox="1">
            <a:spLocks noChangeArrowheads="1"/>
          </p:cNvSpPr>
          <p:nvPr/>
        </p:nvSpPr>
        <p:spPr bwMode="auto">
          <a:xfrm>
            <a:off x="4356100" y="4546600"/>
            <a:ext cx="1968500" cy="830263"/>
          </a:xfrm>
          <a:prstGeom prst="rect">
            <a:avLst/>
          </a:prstGeom>
          <a:noFill/>
          <a:ln w="55000" cmpd="thickThin" algn="ctr">
            <a:solidFill>
              <a:schemeClr val="accent1"/>
            </a:solidFill>
            <a:miter lim="800000"/>
            <a:headEnd/>
            <a:tailEnd/>
          </a:ln>
        </p:spPr>
        <p:txBody>
          <a:bodyPr>
            <a:spAutoFit/>
          </a:bodyPr>
          <a:lstStyle/>
          <a:p>
            <a:pPr eaLnBrk="0" hangingPunct="0"/>
            <a:r>
              <a:rPr lang="en-US" sz="2400">
                <a:solidFill>
                  <a:srgbClr val="000000"/>
                </a:solidFill>
                <a:latin typeface="Segoe"/>
              </a:rPr>
              <a:t>Prompt for elevation</a:t>
            </a:r>
            <a:endParaRPr lang="en-US">
              <a:latin typeface="Segoe"/>
            </a:endParaRPr>
          </a:p>
        </p:txBody>
      </p:sp>
      <p:sp>
        <p:nvSpPr>
          <p:cNvPr id="16395" name="Right Arrow 13"/>
          <p:cNvSpPr>
            <a:spLocks noChangeArrowheads="1"/>
          </p:cNvSpPr>
          <p:nvPr/>
        </p:nvSpPr>
        <p:spPr bwMode="auto">
          <a:xfrm>
            <a:off x="4330700" y="2527300"/>
            <a:ext cx="636588" cy="655638"/>
          </a:xfrm>
          <a:prstGeom prst="rightArrow">
            <a:avLst>
              <a:gd name="adj1" fmla="val 50000"/>
              <a:gd name="adj2" fmla="val 50000"/>
            </a:avLst>
          </a:prstGeom>
          <a:noFill/>
          <a:ln w="55000" cmpd="thickThin" algn="ctr">
            <a:solidFill>
              <a:schemeClr val="accent1"/>
            </a:solidFill>
            <a:miter lim="800000"/>
            <a:headEnd/>
            <a:tailEnd/>
          </a:ln>
        </p:spPr>
        <p:txBody>
          <a:bodyPr wrap="none">
            <a:spAutoFit/>
          </a:bodyPr>
          <a:lstStyle/>
          <a:p>
            <a:pPr algn="ctr">
              <a:lnSpc>
                <a:spcPct val="85000"/>
              </a:lnSpc>
              <a:spcBef>
                <a:spcPct val="20000"/>
              </a:spcBef>
            </a:pPr>
            <a:r>
              <a:rPr lang="en-US">
                <a:solidFill>
                  <a:srgbClr val="000000"/>
                </a:solidFill>
                <a:latin typeface="Segoe"/>
              </a:rPr>
              <a:t>No</a:t>
            </a:r>
            <a:endParaRPr lang="en-US">
              <a:latin typeface="Segoe"/>
            </a:endParaRPr>
          </a:p>
        </p:txBody>
      </p:sp>
      <p:sp>
        <p:nvSpPr>
          <p:cNvPr id="16396" name="Right Arrow 16"/>
          <p:cNvSpPr>
            <a:spLocks noChangeArrowheads="1"/>
          </p:cNvSpPr>
          <p:nvPr/>
        </p:nvSpPr>
        <p:spPr bwMode="auto">
          <a:xfrm>
            <a:off x="6959600" y="2514600"/>
            <a:ext cx="636588" cy="655638"/>
          </a:xfrm>
          <a:prstGeom prst="rightArrow">
            <a:avLst>
              <a:gd name="adj1" fmla="val 50000"/>
              <a:gd name="adj2" fmla="val 50000"/>
            </a:avLst>
          </a:prstGeom>
          <a:noFill/>
          <a:ln w="55000" cmpd="thickThin" algn="ctr">
            <a:solidFill>
              <a:schemeClr val="accent1"/>
            </a:solidFill>
            <a:miter lim="800000"/>
            <a:headEnd/>
            <a:tailEnd/>
          </a:ln>
        </p:spPr>
        <p:txBody>
          <a:bodyPr wrap="none">
            <a:spAutoFit/>
          </a:bodyPr>
          <a:lstStyle/>
          <a:p>
            <a:pPr algn="ctr">
              <a:lnSpc>
                <a:spcPct val="85000"/>
              </a:lnSpc>
              <a:spcBef>
                <a:spcPct val="20000"/>
              </a:spcBef>
            </a:pPr>
            <a:r>
              <a:rPr lang="en-US">
                <a:solidFill>
                  <a:srgbClr val="000000"/>
                </a:solidFill>
                <a:latin typeface="Segoe"/>
              </a:rPr>
              <a:t>No</a:t>
            </a:r>
            <a:endParaRPr lang="en-US">
              <a:latin typeface="Segoe"/>
            </a:endParaRPr>
          </a:p>
        </p:txBody>
      </p:sp>
      <p:sp>
        <p:nvSpPr>
          <p:cNvPr id="16397" name="TextBox 18"/>
          <p:cNvSpPr txBox="1">
            <a:spLocks noChangeArrowheads="1"/>
          </p:cNvSpPr>
          <p:nvPr/>
        </p:nvSpPr>
        <p:spPr bwMode="auto">
          <a:xfrm>
            <a:off x="7658100" y="2247900"/>
            <a:ext cx="1219200" cy="1016000"/>
          </a:xfrm>
          <a:prstGeom prst="rect">
            <a:avLst/>
          </a:prstGeom>
          <a:noFill/>
          <a:ln w="55000" cmpd="thickThin" algn="ctr">
            <a:solidFill>
              <a:schemeClr val="accent1"/>
            </a:solidFill>
            <a:miter lim="800000"/>
            <a:headEnd/>
            <a:tailEnd/>
          </a:ln>
        </p:spPr>
        <p:txBody>
          <a:bodyPr>
            <a:spAutoFit/>
          </a:bodyPr>
          <a:lstStyle/>
          <a:p>
            <a:pPr eaLnBrk="0" hangingPunct="0"/>
            <a:r>
              <a:rPr lang="en-US" sz="2000">
                <a:solidFill>
                  <a:srgbClr val="000000"/>
                </a:solidFill>
                <a:latin typeface="Segoe"/>
              </a:rPr>
              <a:t>App proceeds as SU</a:t>
            </a:r>
            <a:endParaRPr lang="en-US">
              <a:latin typeface="Segoe"/>
            </a:endParaRPr>
          </a:p>
        </p:txBody>
      </p:sp>
      <p:sp>
        <p:nvSpPr>
          <p:cNvPr id="16398" name="Left Arrow 19"/>
          <p:cNvSpPr>
            <a:spLocks noChangeArrowheads="1"/>
          </p:cNvSpPr>
          <p:nvPr/>
        </p:nvSpPr>
        <p:spPr bwMode="auto">
          <a:xfrm rot="-5400000">
            <a:off x="5716588" y="3705225"/>
            <a:ext cx="787400" cy="654050"/>
          </a:xfrm>
          <a:prstGeom prst="leftArrow">
            <a:avLst>
              <a:gd name="adj1" fmla="val 50000"/>
              <a:gd name="adj2" fmla="val 50000"/>
            </a:avLst>
          </a:prstGeom>
          <a:noFill/>
          <a:ln w="55000" cmpd="thickThin" algn="ctr">
            <a:solidFill>
              <a:schemeClr val="accent1"/>
            </a:solidFill>
            <a:miter lim="800000"/>
            <a:headEnd/>
            <a:tailEnd/>
          </a:ln>
        </p:spPr>
        <p:txBody>
          <a:bodyPr>
            <a:spAutoFit/>
          </a:bodyPr>
          <a:lstStyle/>
          <a:p>
            <a:pPr algn="ctr">
              <a:lnSpc>
                <a:spcPct val="85000"/>
              </a:lnSpc>
              <a:spcBef>
                <a:spcPct val="20000"/>
              </a:spcBef>
            </a:pPr>
            <a:r>
              <a:rPr lang="en-US">
                <a:solidFill>
                  <a:srgbClr val="000000"/>
                </a:solidFill>
                <a:latin typeface="Segoe"/>
              </a:rPr>
              <a:t>Yes</a:t>
            </a:r>
            <a:endParaRPr lang="en-US">
              <a:latin typeface="Segoe"/>
            </a:endParaRPr>
          </a:p>
        </p:txBody>
      </p:sp>
      <p:sp>
        <p:nvSpPr>
          <p:cNvPr id="16" name="Title 15"/>
          <p:cNvSpPr>
            <a:spLocks noGrp="1"/>
          </p:cNvSpPr>
          <p:nvPr>
            <p:ph type="title"/>
          </p:nvPr>
        </p:nvSpPr>
        <p:spPr/>
        <p:txBody>
          <a:bodyPr>
            <a:normAutofit/>
          </a:bodyPr>
          <a:lstStyle/>
          <a:p>
            <a:r>
              <a:rPr lang="en-US" dirty="0" smtClean="0"/>
              <a:t>Installation and Updating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fade">
                                      <p:cBhvr>
                                        <p:cTn id="12" dur="1000"/>
                                        <p:tgtEl>
                                          <p:spTgt spid="163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fade">
                                      <p:cBhvr>
                                        <p:cTn id="17" dur="1000"/>
                                        <p:tgtEl>
                                          <p:spTgt spid="163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fade">
                                      <p:cBhvr>
                                        <p:cTn id="22" dur="1000"/>
                                        <p:tgtEl>
                                          <p:spTgt spid="1638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6389"/>
                                        </p:tgtEl>
                                        <p:attrNameLst>
                                          <p:attrName>fillcolor</p:attrName>
                                        </p:attrNameLst>
                                      </p:cBhvr>
                                      <p:to>
                                        <a:srgbClr val="777777"/>
                                      </p:to>
                                    </p:animClr>
                                    <p:set>
                                      <p:cBhvr>
                                        <p:cTn id="27" dur="1000" fill="hold"/>
                                        <p:tgtEl>
                                          <p:spTgt spid="16389"/>
                                        </p:tgtEl>
                                        <p:attrNameLst>
                                          <p:attrName>fill.type</p:attrName>
                                        </p:attrNameLst>
                                      </p:cBhvr>
                                      <p:to>
                                        <p:strVal val="solid"/>
                                      </p:to>
                                    </p:set>
                                    <p:set>
                                      <p:cBhvr>
                                        <p:cTn id="28" dur="1000" fill="hold"/>
                                        <p:tgtEl>
                                          <p:spTgt spid="1638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16393"/>
                                        </p:tgtEl>
                                        <p:attrNameLst>
                                          <p:attrName>fillcolor</p:attrName>
                                        </p:attrNameLst>
                                      </p:cBhvr>
                                      <p:to>
                                        <a:srgbClr val="777777"/>
                                      </p:to>
                                    </p:animClr>
                                    <p:set>
                                      <p:cBhvr>
                                        <p:cTn id="31" dur="1000" fill="hold"/>
                                        <p:tgtEl>
                                          <p:spTgt spid="16393"/>
                                        </p:tgtEl>
                                        <p:attrNameLst>
                                          <p:attrName>fill.type</p:attrName>
                                        </p:attrNameLst>
                                      </p:cBhvr>
                                      <p:to>
                                        <p:strVal val="solid"/>
                                      </p:to>
                                    </p:set>
                                    <p:set>
                                      <p:cBhvr>
                                        <p:cTn id="32" dur="1000" fill="hold"/>
                                        <p:tgtEl>
                                          <p:spTgt spid="16393"/>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16395"/>
                                        </p:tgtEl>
                                        <p:attrNameLst>
                                          <p:attrName>style.visibility</p:attrName>
                                        </p:attrNameLst>
                                      </p:cBhvr>
                                      <p:to>
                                        <p:strVal val="visible"/>
                                      </p:to>
                                    </p:set>
                                    <p:animEffect transition="in" filter="fade">
                                      <p:cBhvr>
                                        <p:cTn id="35" dur="1000"/>
                                        <p:tgtEl>
                                          <p:spTgt spid="163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388"/>
                                        </p:tgtEl>
                                        <p:attrNameLst>
                                          <p:attrName>style.visibility</p:attrName>
                                        </p:attrNameLst>
                                      </p:cBhvr>
                                      <p:to>
                                        <p:strVal val="visible"/>
                                      </p:to>
                                    </p:set>
                                    <p:animEffect transition="in" filter="fade">
                                      <p:cBhvr>
                                        <p:cTn id="40" dur="1000"/>
                                        <p:tgtEl>
                                          <p:spTgt spid="1638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396"/>
                                        </p:tgtEl>
                                        <p:attrNameLst>
                                          <p:attrName>style.visibility</p:attrName>
                                        </p:attrNameLst>
                                      </p:cBhvr>
                                      <p:to>
                                        <p:strVal val="visible"/>
                                      </p:to>
                                    </p:set>
                                    <p:animEffect transition="in" filter="fade">
                                      <p:cBhvr>
                                        <p:cTn id="45" dur="1000"/>
                                        <p:tgtEl>
                                          <p:spTgt spid="1639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397"/>
                                        </p:tgtEl>
                                        <p:attrNameLst>
                                          <p:attrName>style.visibility</p:attrName>
                                        </p:attrNameLst>
                                      </p:cBhvr>
                                      <p:to>
                                        <p:strVal val="visible"/>
                                      </p:to>
                                    </p:set>
                                    <p:animEffect transition="in" filter="fade">
                                      <p:cBhvr>
                                        <p:cTn id="50" dur="1000"/>
                                        <p:tgtEl>
                                          <p:spTgt spid="1639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398"/>
                                        </p:tgtEl>
                                        <p:attrNameLst>
                                          <p:attrName>style.visibility</p:attrName>
                                        </p:attrNameLst>
                                      </p:cBhvr>
                                      <p:to>
                                        <p:strVal val="visible"/>
                                      </p:to>
                                    </p:set>
                                    <p:animEffect transition="in" filter="fade">
                                      <p:cBhvr>
                                        <p:cTn id="55" dur="1000"/>
                                        <p:tgtEl>
                                          <p:spTgt spid="16398"/>
                                        </p:tgtEl>
                                      </p:cBhvr>
                                    </p:animEffect>
                                  </p:childTnLst>
                                </p:cTn>
                              </p:par>
                              <p:par>
                                <p:cTn id="56" presetID="1" presetClass="emph" presetSubtype="2" fill="hold" nodeType="withEffect">
                                  <p:stCondLst>
                                    <p:cond delay="0"/>
                                  </p:stCondLst>
                                  <p:childTnLst>
                                    <p:animClr clrSpc="rgb" dir="cw">
                                      <p:cBhvr>
                                        <p:cTn id="57" dur="1000" fill="hold"/>
                                        <p:tgtEl>
                                          <p:spTgt spid="16397"/>
                                        </p:tgtEl>
                                        <p:attrNameLst>
                                          <p:attrName>fillcolor</p:attrName>
                                        </p:attrNameLst>
                                      </p:cBhvr>
                                      <p:to>
                                        <a:srgbClr val="777777"/>
                                      </p:to>
                                    </p:animClr>
                                    <p:set>
                                      <p:cBhvr>
                                        <p:cTn id="58" dur="1000" fill="hold"/>
                                        <p:tgtEl>
                                          <p:spTgt spid="16397"/>
                                        </p:tgtEl>
                                        <p:attrNameLst>
                                          <p:attrName>fill.type</p:attrName>
                                        </p:attrNameLst>
                                      </p:cBhvr>
                                      <p:to>
                                        <p:strVal val="solid"/>
                                      </p:to>
                                    </p:set>
                                    <p:set>
                                      <p:cBhvr>
                                        <p:cTn id="59" dur="1000" fill="hold"/>
                                        <p:tgtEl>
                                          <p:spTgt spid="16397"/>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16396"/>
                                        </p:tgtEl>
                                        <p:attrNameLst>
                                          <p:attrName>fillcolor</p:attrName>
                                        </p:attrNameLst>
                                      </p:cBhvr>
                                      <p:to>
                                        <a:srgbClr val="777777"/>
                                      </p:to>
                                    </p:animClr>
                                    <p:set>
                                      <p:cBhvr>
                                        <p:cTn id="62" dur="1000" fill="hold"/>
                                        <p:tgtEl>
                                          <p:spTgt spid="16396"/>
                                        </p:tgtEl>
                                        <p:attrNameLst>
                                          <p:attrName>fill.type</p:attrName>
                                        </p:attrNameLst>
                                      </p:cBhvr>
                                      <p:to>
                                        <p:strVal val="solid"/>
                                      </p:to>
                                    </p:set>
                                    <p:set>
                                      <p:cBhvr>
                                        <p:cTn id="63" dur="1000" fill="hold"/>
                                        <p:tgtEl>
                                          <p:spTgt spid="16396"/>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394"/>
                                        </p:tgtEl>
                                        <p:attrNameLst>
                                          <p:attrName>style.visibility</p:attrName>
                                        </p:attrNameLst>
                                      </p:cBhvr>
                                      <p:to>
                                        <p:strVal val="visible"/>
                                      </p:to>
                                    </p:set>
                                    <p:animEffect transition="in" filter="fade">
                                      <p:cBhvr>
                                        <p:cTn id="68" dur="1000"/>
                                        <p:tgtEl>
                                          <p:spTgt spid="1639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390"/>
                                        </p:tgtEl>
                                        <p:attrNameLst>
                                          <p:attrName>style.visibility</p:attrName>
                                        </p:attrNameLst>
                                      </p:cBhvr>
                                      <p:to>
                                        <p:strVal val="visible"/>
                                      </p:to>
                                    </p:set>
                                    <p:animEffect transition="in" filter="fade">
                                      <p:cBhvr>
                                        <p:cTn id="73" dur="1000"/>
                                        <p:tgtEl>
                                          <p:spTgt spid="1639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391"/>
                                        </p:tgtEl>
                                        <p:attrNameLst>
                                          <p:attrName>style.visibility</p:attrName>
                                        </p:attrNameLst>
                                      </p:cBhvr>
                                      <p:to>
                                        <p:strVal val="visible"/>
                                      </p:to>
                                    </p:set>
                                    <p:animEffect transition="in" filter="fade">
                                      <p:cBhvr>
                                        <p:cTn id="78"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0" grpId="0" animBg="1"/>
      <p:bldP spid="16391" grpId="0" animBg="1"/>
      <p:bldP spid="16392" grpId="0" animBg="1"/>
      <p:bldP spid="16393" grpId="0" animBg="1"/>
      <p:bldP spid="16394" grpId="0" animBg="1"/>
      <p:bldP spid="16395" grpId="0" animBg="1"/>
      <p:bldP spid="16396" grpId="0" animBg="1"/>
      <p:bldP spid="16397" grpId="0" animBg="1"/>
      <p:bldP spid="1639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defTabSz="914363" eaLnBrk="1" fontAlgn="auto" hangingPunct="1">
              <a:spcAft>
                <a:spcPts val="0"/>
              </a:spcAft>
              <a:defRPr/>
            </a:pPr>
            <a:r>
              <a:rPr/>
              <a:t>Installation and Updating</a:t>
            </a:r>
          </a:p>
        </p:txBody>
      </p:sp>
      <p:sp>
        <p:nvSpPr>
          <p:cNvPr id="82947" name="Text Placeholder 8"/>
          <p:cNvSpPr>
            <a:spLocks noGrp="1"/>
          </p:cNvSpPr>
          <p:nvPr>
            <p:ph type="body" idx="1"/>
          </p:nvPr>
        </p:nvSpPr>
        <p:spPr/>
        <p:txBody>
          <a:bodyPr>
            <a:normAutofit fontScale="92500" lnSpcReduction="10000"/>
          </a:bodyPr>
          <a:lstStyle/>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dirty="0" smtClean="0"/>
              <a:t>MSI has a service which controls its own elevation for setups</a:t>
            </a:r>
            <a:endParaRPr lang="en-US" dirty="0" smtClean="0"/>
          </a:p>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dirty="0" smtClean="0"/>
              <a:t>Elevation prompt after the user enters installation preferences not on launch</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dirty="0" smtClean="0"/>
              <a:t>Better overall experience</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dirty="0" smtClean="0"/>
              <a:t>Allows for per-user installation scenarios</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dirty="0" smtClean="0"/>
              <a:t>Greater security as the user has more information about the installation pre-elevation</a:t>
            </a:r>
          </a:p>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dirty="0" smtClean="0"/>
              <a:t>MSI is a requirement for Vista/WS08 Logo Certification</a:t>
            </a:r>
          </a:p>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dirty="0" smtClean="0"/>
              <a:t>Integrates with other platform technologies (e.g. Restart Manager)</a:t>
            </a:r>
          </a:p>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dirty="0" smtClean="0"/>
              <a:t>MSI allows for updates without requiring elevation for signed patches</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dirty="0" err="1" smtClean="0"/>
              <a:t>MsiPatchCertificate</a:t>
            </a:r>
            <a:r>
              <a:rPr lang="en-US" sz="2000" dirty="0" smtClean="0"/>
              <a:t> table in original MSI</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dirty="0" smtClean="0"/>
              <a:t>Not supported in WS08</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pPr defTabSz="914363" eaLnBrk="1" fontAlgn="auto" hangingPunct="1">
              <a:spcAft>
                <a:spcPts val="0"/>
              </a:spcAft>
              <a:defRPr/>
            </a:pPr>
            <a:r>
              <a:rPr/>
              <a:t>MSI and UAC Interoperation</a:t>
            </a:r>
            <a:br>
              <a:rPr/>
            </a:br>
            <a:r>
              <a:rPr sz="4000">
                <a:solidFill>
                  <a:schemeClr val="accent1"/>
                </a:solidFill>
              </a:rPr>
              <a:t>Basic Windows Installer Architecture</a:t>
            </a:r>
          </a:p>
        </p:txBody>
      </p:sp>
      <p:sp>
        <p:nvSpPr>
          <p:cNvPr id="117763" name="Rectangle 3"/>
          <p:cNvSpPr>
            <a:spLocks noGrp="1" noChangeArrowheads="1"/>
          </p:cNvSpPr>
          <p:nvPr>
            <p:ph type="body" idx="1"/>
          </p:nvPr>
        </p:nvSpPr>
        <p:spPr/>
        <p:txBody>
          <a:bodyPr rtlCol="0">
            <a:normAutofit/>
          </a:bodyPr>
          <a:lstStyle/>
          <a:p>
            <a:pPr defTabSz="914363" eaLnBrk="1" fontAlgn="auto" hangingPunct="1">
              <a:spcAft>
                <a:spcPts val="0"/>
              </a:spcAft>
              <a:defRPr/>
            </a:pPr>
            <a:r>
              <a:rPr lang="en-US" dirty="0" smtClean="0"/>
              <a:t>Client – run by user, thus user rights</a:t>
            </a:r>
          </a:p>
          <a:p>
            <a:pPr defTabSz="914363" eaLnBrk="1" fontAlgn="auto" hangingPunct="1">
              <a:spcAft>
                <a:spcPts val="0"/>
              </a:spcAft>
              <a:defRPr/>
            </a:pPr>
            <a:r>
              <a:rPr lang="en-US" dirty="0" smtClean="0"/>
              <a:t>Server – Local System, impersonating user</a:t>
            </a:r>
          </a:p>
          <a:p>
            <a:pPr defTabSz="914363" eaLnBrk="1" fontAlgn="auto" hangingPunct="1">
              <a:spcAft>
                <a:spcPts val="0"/>
              </a:spcAft>
              <a:defRPr/>
            </a:pPr>
            <a:r>
              <a:rPr lang="en-US" dirty="0" smtClean="0"/>
              <a:t>Transaction – power behind rollback</a:t>
            </a:r>
          </a:p>
        </p:txBody>
      </p:sp>
      <p:grpSp>
        <p:nvGrpSpPr>
          <p:cNvPr id="31" name="Group 30"/>
          <p:cNvGrpSpPr/>
          <p:nvPr/>
        </p:nvGrpSpPr>
        <p:grpSpPr>
          <a:xfrm>
            <a:off x="345688" y="3434576"/>
            <a:ext cx="8306187" cy="3221812"/>
            <a:chOff x="166688" y="3179763"/>
            <a:chExt cx="8485187" cy="3476625"/>
          </a:xfrm>
        </p:grpSpPr>
        <p:sp>
          <p:nvSpPr>
            <p:cNvPr id="117766" name="Text Box 6"/>
            <p:cNvSpPr txBox="1">
              <a:spLocks noChangeArrowheads="1"/>
            </p:cNvSpPr>
            <p:nvPr/>
          </p:nvSpPr>
          <p:spPr bwMode="auto">
            <a:xfrm>
              <a:off x="2409825" y="3179763"/>
              <a:ext cx="6242050" cy="347662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12700" algn="ctr">
              <a:noFill/>
              <a:miter lim="800000"/>
              <a:headEnd/>
              <a:tailEnd/>
            </a:ln>
            <a:effectLst/>
          </p:spPr>
          <p:txBody>
            <a:bodyPr>
              <a:spAutoFit/>
            </a:bodyPr>
            <a:lstStyle/>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r>
                <a:rPr lang="en-US">
                  <a:solidFill>
                    <a:schemeClr val="bg1"/>
                  </a:solidFill>
                  <a:effectLst>
                    <a:outerShdw blurRad="38100" dist="38100" dir="2700000" algn="tl">
                      <a:srgbClr val="000000"/>
                    </a:outerShdw>
                  </a:effectLst>
                  <a:latin typeface="+mn-lt"/>
                  <a:cs typeface="+mn-cs"/>
                </a:rPr>
                <a:t>Server</a:t>
              </a:r>
            </a:p>
          </p:txBody>
        </p:sp>
        <p:sp>
          <p:nvSpPr>
            <p:cNvPr id="117794" name="Oval 34"/>
            <p:cNvSpPr>
              <a:spLocks noChangeArrowheads="1"/>
            </p:cNvSpPr>
            <p:nvPr/>
          </p:nvSpPr>
          <p:spPr bwMode="auto">
            <a:xfrm>
              <a:off x="5113338" y="3251200"/>
              <a:ext cx="2995612" cy="2830513"/>
            </a:xfrm>
            <a:prstGeom prst="ellipse">
              <a:avLst/>
            </a:prstGeom>
            <a:gradFill flip="none" rotWithShape="1">
              <a:gsLst>
                <a:gs pos="0">
                  <a:schemeClr val="bg1">
                    <a:lumMod val="85000"/>
                  </a:schemeClr>
                </a:gs>
                <a:gs pos="50000">
                  <a:schemeClr val="tx1">
                    <a:lumMod val="50000"/>
                    <a:lumOff val="50000"/>
                  </a:schemeClr>
                </a:gs>
                <a:gs pos="100000">
                  <a:schemeClr val="tx1"/>
                </a:gs>
              </a:gsLst>
              <a:lin ang="0" scaled="1"/>
              <a:tileRect/>
            </a:gradFill>
            <a:ln w="76200" algn="ctr">
              <a:solidFill>
                <a:schemeClr val="accent2"/>
              </a:solidFill>
              <a:prstDash val="lgDash"/>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17765" name="Text Box 5"/>
            <p:cNvSpPr txBox="1">
              <a:spLocks noChangeArrowheads="1"/>
            </p:cNvSpPr>
            <p:nvPr/>
          </p:nvSpPr>
          <p:spPr bwMode="auto">
            <a:xfrm>
              <a:off x="234950" y="3179763"/>
              <a:ext cx="2190750" cy="347662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12700" algn="ctr">
              <a:solidFill>
                <a:srgbClr val="002060"/>
              </a:solidFill>
              <a:miter lim="800000"/>
              <a:headEnd/>
              <a:tailEnd/>
            </a:ln>
            <a:effectLst/>
          </p:spPr>
          <p:txBody>
            <a:bodyPr>
              <a:spAutoFit/>
            </a:bodyPr>
            <a:lstStyle/>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endParaRPr lang="en-US">
                <a:effectLst>
                  <a:outerShdw blurRad="38100" dist="38100" dir="2700000" algn="tl">
                    <a:srgbClr val="FFFFFF"/>
                  </a:outerShdw>
                </a:effectLst>
                <a:latin typeface="+mn-lt"/>
                <a:cs typeface="+mn-cs"/>
              </a:endParaRPr>
            </a:p>
            <a:p>
              <a:pPr fontAlgn="auto">
                <a:spcBef>
                  <a:spcPts val="0"/>
                </a:spcBef>
                <a:spcAft>
                  <a:spcPts val="0"/>
                </a:spcAft>
                <a:defRPr/>
              </a:pPr>
              <a:r>
                <a:rPr lang="en-US">
                  <a:solidFill>
                    <a:schemeClr val="bg1"/>
                  </a:solidFill>
                  <a:effectLst>
                    <a:outerShdw blurRad="38100" dist="38100" dir="2700000" algn="tl">
                      <a:srgbClr val="000000"/>
                    </a:outerShdw>
                  </a:effectLst>
                  <a:latin typeface="+mn-lt"/>
                  <a:cs typeface="+mn-cs"/>
                </a:rPr>
                <a:t>Client</a:t>
              </a:r>
            </a:p>
          </p:txBody>
        </p:sp>
        <p:sp>
          <p:nvSpPr>
            <p:cNvPr id="117768" name="Text Box 8"/>
            <p:cNvSpPr txBox="1">
              <a:spLocks noChangeArrowheads="1"/>
            </p:cNvSpPr>
            <p:nvPr/>
          </p:nvSpPr>
          <p:spPr bwMode="auto">
            <a:xfrm>
              <a:off x="166688" y="5927725"/>
              <a:ext cx="2408237" cy="403225"/>
            </a:xfrm>
            <a:prstGeom prst="rect">
              <a:avLst/>
            </a:prstGeom>
            <a:noFill/>
            <a:ln w="12700" algn="ctr">
              <a:noFill/>
              <a:miter lim="800000"/>
              <a:headEnd/>
              <a:tailEnd/>
            </a:ln>
            <a:effectLst/>
          </p:spPr>
          <p:txBody>
            <a:bodyPr>
              <a:spAutoFit/>
            </a:bodyPr>
            <a:lstStyle/>
            <a:p>
              <a:pPr fontAlgn="auto">
                <a:spcBef>
                  <a:spcPct val="50000"/>
                </a:spcBef>
                <a:spcAft>
                  <a:spcPts val="0"/>
                </a:spcAft>
                <a:defRPr/>
              </a:pPr>
              <a:r>
                <a:rPr lang="en-US" dirty="0">
                  <a:solidFill>
                    <a:schemeClr val="bg1"/>
                  </a:solidFill>
                  <a:effectLst>
                    <a:outerShdw blurRad="38100" dist="38100" dir="2700000" algn="tl">
                      <a:srgbClr val="000000"/>
                    </a:outerShdw>
                  </a:effectLst>
                  <a:latin typeface="+mn-lt"/>
                  <a:cs typeface="+mn-cs"/>
                </a:rPr>
                <a:t>UI</a:t>
              </a:r>
            </a:p>
          </p:txBody>
        </p:sp>
        <p:sp>
          <p:nvSpPr>
            <p:cNvPr id="117767" name="Line 7"/>
            <p:cNvSpPr>
              <a:spLocks noChangeShapeType="1"/>
            </p:cNvSpPr>
            <p:nvPr/>
          </p:nvSpPr>
          <p:spPr bwMode="auto">
            <a:xfrm>
              <a:off x="1370013" y="3521075"/>
              <a:ext cx="0" cy="1690688"/>
            </a:xfrm>
            <a:prstGeom prst="line">
              <a:avLst/>
            </a:prstGeom>
            <a:noFill/>
            <a:ln w="76200">
              <a:solidFill>
                <a:schemeClr val="accent2"/>
              </a:solidFill>
              <a:round/>
              <a:headEnd/>
              <a:tailEnd/>
            </a:ln>
          </p:spPr>
          <p:txBody>
            <a:bodyPr anchor="ctr"/>
            <a:lstStyle/>
            <a:p>
              <a:endParaRPr lang="en-US"/>
            </a:p>
          </p:txBody>
        </p:sp>
        <p:sp>
          <p:nvSpPr>
            <p:cNvPr id="117769" name="Line 9"/>
            <p:cNvSpPr>
              <a:spLocks noChangeShapeType="1"/>
            </p:cNvSpPr>
            <p:nvPr/>
          </p:nvSpPr>
          <p:spPr bwMode="auto">
            <a:xfrm>
              <a:off x="1370013" y="5286375"/>
              <a:ext cx="0" cy="363538"/>
            </a:xfrm>
            <a:prstGeom prst="line">
              <a:avLst/>
            </a:prstGeom>
            <a:noFill/>
            <a:ln w="76200">
              <a:solidFill>
                <a:schemeClr val="accent2"/>
              </a:solidFill>
              <a:round/>
              <a:headEnd/>
              <a:tailEnd/>
            </a:ln>
          </p:spPr>
          <p:txBody>
            <a:bodyPr anchor="ctr"/>
            <a:lstStyle/>
            <a:p>
              <a:endParaRPr lang="en-US"/>
            </a:p>
          </p:txBody>
        </p:sp>
        <p:sp>
          <p:nvSpPr>
            <p:cNvPr id="117772" name="Line 12"/>
            <p:cNvSpPr>
              <a:spLocks noChangeShapeType="1"/>
            </p:cNvSpPr>
            <p:nvPr/>
          </p:nvSpPr>
          <p:spPr bwMode="auto">
            <a:xfrm>
              <a:off x="3470275" y="3519488"/>
              <a:ext cx="0" cy="1690687"/>
            </a:xfrm>
            <a:prstGeom prst="line">
              <a:avLst/>
            </a:prstGeom>
            <a:noFill/>
            <a:ln w="76200">
              <a:solidFill>
                <a:schemeClr val="accent2"/>
              </a:solidFill>
              <a:round/>
              <a:headEnd/>
              <a:tailEnd/>
            </a:ln>
          </p:spPr>
          <p:txBody>
            <a:bodyPr anchor="ctr"/>
            <a:lstStyle/>
            <a:p>
              <a:endParaRPr lang="en-US"/>
            </a:p>
          </p:txBody>
        </p:sp>
        <p:sp>
          <p:nvSpPr>
            <p:cNvPr id="117773" name="Line 13"/>
            <p:cNvSpPr>
              <a:spLocks noChangeShapeType="1"/>
            </p:cNvSpPr>
            <p:nvPr/>
          </p:nvSpPr>
          <p:spPr bwMode="auto">
            <a:xfrm>
              <a:off x="3470275" y="5294313"/>
              <a:ext cx="0" cy="363537"/>
            </a:xfrm>
            <a:prstGeom prst="line">
              <a:avLst/>
            </a:prstGeom>
            <a:noFill/>
            <a:ln w="76200">
              <a:solidFill>
                <a:schemeClr val="accent2"/>
              </a:solidFill>
              <a:round/>
              <a:headEnd/>
              <a:tailEnd/>
            </a:ln>
          </p:spPr>
          <p:txBody>
            <a:bodyPr anchor="ctr"/>
            <a:lstStyle/>
            <a:p>
              <a:endParaRPr lang="en-US"/>
            </a:p>
          </p:txBody>
        </p:sp>
        <p:sp>
          <p:nvSpPr>
            <p:cNvPr id="117775" name="Line 15"/>
            <p:cNvSpPr>
              <a:spLocks noChangeShapeType="1"/>
            </p:cNvSpPr>
            <p:nvPr/>
          </p:nvSpPr>
          <p:spPr bwMode="auto">
            <a:xfrm flipH="1">
              <a:off x="5484813" y="3530600"/>
              <a:ext cx="74612" cy="2130425"/>
            </a:xfrm>
            <a:prstGeom prst="line">
              <a:avLst/>
            </a:prstGeom>
            <a:noFill/>
            <a:ln w="76200">
              <a:solidFill>
                <a:schemeClr val="accent2"/>
              </a:solidFill>
              <a:round/>
              <a:headEnd/>
              <a:tailEnd/>
            </a:ln>
          </p:spPr>
          <p:txBody>
            <a:bodyPr anchor="ctr"/>
            <a:lstStyle/>
            <a:p>
              <a:endParaRPr lang="en-US"/>
            </a:p>
          </p:txBody>
        </p:sp>
        <p:sp>
          <p:nvSpPr>
            <p:cNvPr id="117777" name="Line 17"/>
            <p:cNvSpPr>
              <a:spLocks noChangeShapeType="1"/>
            </p:cNvSpPr>
            <p:nvPr/>
          </p:nvSpPr>
          <p:spPr bwMode="auto">
            <a:xfrm flipV="1">
              <a:off x="1385888" y="3541713"/>
              <a:ext cx="2074862" cy="1652587"/>
            </a:xfrm>
            <a:prstGeom prst="line">
              <a:avLst/>
            </a:prstGeom>
            <a:noFill/>
            <a:ln w="76200">
              <a:solidFill>
                <a:schemeClr val="accent2"/>
              </a:solidFill>
              <a:prstDash val="dash"/>
              <a:round/>
              <a:headEnd/>
              <a:tailEnd/>
            </a:ln>
          </p:spPr>
          <p:txBody>
            <a:bodyPr anchor="ctr"/>
            <a:lstStyle/>
            <a:p>
              <a:endParaRPr lang="en-US"/>
            </a:p>
          </p:txBody>
        </p:sp>
        <p:sp>
          <p:nvSpPr>
            <p:cNvPr id="117778" name="Line 18"/>
            <p:cNvSpPr>
              <a:spLocks noChangeShapeType="1"/>
            </p:cNvSpPr>
            <p:nvPr/>
          </p:nvSpPr>
          <p:spPr bwMode="auto">
            <a:xfrm flipV="1">
              <a:off x="3473450" y="3546475"/>
              <a:ext cx="2076450" cy="1652588"/>
            </a:xfrm>
            <a:prstGeom prst="line">
              <a:avLst/>
            </a:prstGeom>
            <a:noFill/>
            <a:ln w="76200">
              <a:solidFill>
                <a:schemeClr val="accent2"/>
              </a:solidFill>
              <a:prstDash val="dash"/>
              <a:round/>
              <a:headEnd/>
              <a:tailEnd/>
            </a:ln>
          </p:spPr>
          <p:txBody>
            <a:bodyPr anchor="ctr"/>
            <a:lstStyle/>
            <a:p>
              <a:endParaRPr lang="en-US"/>
            </a:p>
          </p:txBody>
        </p:sp>
        <p:sp>
          <p:nvSpPr>
            <p:cNvPr id="117781" name="Line 21"/>
            <p:cNvSpPr>
              <a:spLocks noChangeShapeType="1"/>
            </p:cNvSpPr>
            <p:nvPr/>
          </p:nvSpPr>
          <p:spPr bwMode="auto">
            <a:xfrm>
              <a:off x="1338263" y="5329238"/>
              <a:ext cx="2122487" cy="292100"/>
            </a:xfrm>
            <a:prstGeom prst="line">
              <a:avLst/>
            </a:prstGeom>
            <a:noFill/>
            <a:ln w="76200">
              <a:solidFill>
                <a:schemeClr val="accent2"/>
              </a:solidFill>
              <a:prstDash val="dash"/>
              <a:round/>
              <a:headEnd/>
              <a:tailEnd/>
            </a:ln>
          </p:spPr>
          <p:txBody>
            <a:bodyPr anchor="ctr"/>
            <a:lstStyle/>
            <a:p>
              <a:endParaRPr lang="en-US"/>
            </a:p>
          </p:txBody>
        </p:sp>
        <p:sp>
          <p:nvSpPr>
            <p:cNvPr id="117782" name="Line 22"/>
            <p:cNvSpPr>
              <a:spLocks noChangeShapeType="1"/>
            </p:cNvSpPr>
            <p:nvPr/>
          </p:nvSpPr>
          <p:spPr bwMode="auto">
            <a:xfrm>
              <a:off x="3441700" y="5326063"/>
              <a:ext cx="2122488" cy="292100"/>
            </a:xfrm>
            <a:prstGeom prst="line">
              <a:avLst/>
            </a:prstGeom>
            <a:noFill/>
            <a:ln w="76200">
              <a:solidFill>
                <a:schemeClr val="accent2"/>
              </a:solidFill>
              <a:prstDash val="dash"/>
              <a:round/>
              <a:headEnd/>
              <a:tailEnd/>
            </a:ln>
          </p:spPr>
          <p:txBody>
            <a:bodyPr anchor="ctr"/>
            <a:lstStyle/>
            <a:p>
              <a:endParaRPr lang="en-US"/>
            </a:p>
          </p:txBody>
        </p:sp>
        <p:sp>
          <p:nvSpPr>
            <p:cNvPr id="117784" name="Line 24"/>
            <p:cNvSpPr>
              <a:spLocks noChangeShapeType="1"/>
            </p:cNvSpPr>
            <p:nvPr/>
          </p:nvSpPr>
          <p:spPr bwMode="auto">
            <a:xfrm>
              <a:off x="7705725" y="3522663"/>
              <a:ext cx="0" cy="2136775"/>
            </a:xfrm>
            <a:prstGeom prst="line">
              <a:avLst/>
            </a:prstGeom>
            <a:noFill/>
            <a:ln w="76200">
              <a:solidFill>
                <a:schemeClr val="accent2"/>
              </a:solidFill>
              <a:round/>
              <a:headEnd/>
              <a:tailEnd/>
            </a:ln>
          </p:spPr>
          <p:txBody>
            <a:bodyPr anchor="ctr"/>
            <a:lstStyle/>
            <a:p>
              <a:endParaRPr lang="en-US"/>
            </a:p>
          </p:txBody>
        </p:sp>
        <p:sp>
          <p:nvSpPr>
            <p:cNvPr id="117790" name="Text Box 30"/>
            <p:cNvSpPr txBox="1">
              <a:spLocks noChangeArrowheads="1"/>
            </p:cNvSpPr>
            <p:nvPr/>
          </p:nvSpPr>
          <p:spPr bwMode="auto">
            <a:xfrm>
              <a:off x="2765425" y="5921375"/>
              <a:ext cx="1400175" cy="403225"/>
            </a:xfrm>
            <a:prstGeom prst="rect">
              <a:avLst/>
            </a:prstGeom>
            <a:noFill/>
            <a:ln w="12700" algn="ctr">
              <a:noFill/>
              <a:miter lim="800000"/>
              <a:headEnd/>
              <a:tailEnd/>
            </a:ln>
            <a:effectLst/>
          </p:spPr>
          <p:txBody>
            <a:bodyPr wrap="none">
              <a:spAutoFit/>
            </a:bodyPr>
            <a:lstStyle/>
            <a:p>
              <a:pPr fontAlgn="auto">
                <a:spcBef>
                  <a:spcPts val="0"/>
                </a:spcBef>
                <a:spcAft>
                  <a:spcPts val="0"/>
                </a:spcAft>
                <a:defRPr/>
              </a:pPr>
              <a:r>
                <a:rPr lang="en-US">
                  <a:effectLst>
                    <a:outerShdw blurRad="38100" dist="38100" dir="2700000" algn="tl">
                      <a:srgbClr val="000000"/>
                    </a:outerShdw>
                  </a:effectLst>
                  <a:latin typeface="+mn-lt"/>
                  <a:cs typeface="+mn-cs"/>
                </a:rPr>
                <a:t>Generate</a:t>
              </a:r>
            </a:p>
          </p:txBody>
        </p:sp>
        <p:sp>
          <p:nvSpPr>
            <p:cNvPr id="117791" name="Text Box 31"/>
            <p:cNvSpPr txBox="1">
              <a:spLocks noChangeArrowheads="1"/>
            </p:cNvSpPr>
            <p:nvPr/>
          </p:nvSpPr>
          <p:spPr bwMode="auto">
            <a:xfrm>
              <a:off x="4891088" y="5935663"/>
              <a:ext cx="1250950" cy="403225"/>
            </a:xfrm>
            <a:prstGeom prst="rect">
              <a:avLst/>
            </a:prstGeom>
            <a:noFill/>
            <a:ln w="12700" algn="ctr">
              <a:noFill/>
              <a:miter lim="800000"/>
              <a:headEnd/>
              <a:tailEnd/>
            </a:ln>
            <a:effectLst/>
          </p:spPr>
          <p:txBody>
            <a:bodyPr wrap="none">
              <a:spAutoFit/>
            </a:bodyPr>
            <a:lstStyle/>
            <a:p>
              <a:pPr fontAlgn="auto">
                <a:spcBef>
                  <a:spcPts val="0"/>
                </a:spcBef>
                <a:spcAft>
                  <a:spcPts val="0"/>
                </a:spcAft>
                <a:defRPr/>
              </a:pPr>
              <a:r>
                <a:rPr lang="en-US">
                  <a:effectLst>
                    <a:outerShdw blurRad="38100" dist="38100" dir="2700000" algn="tl">
                      <a:srgbClr val="000000"/>
                    </a:outerShdw>
                  </a:effectLst>
                  <a:latin typeface="+mn-lt"/>
                  <a:cs typeface="+mn-cs"/>
                </a:rPr>
                <a:t>Commit</a:t>
              </a:r>
            </a:p>
          </p:txBody>
        </p:sp>
        <p:sp>
          <p:nvSpPr>
            <p:cNvPr id="117792" name="Text Box 32"/>
            <p:cNvSpPr txBox="1">
              <a:spLocks noChangeArrowheads="1"/>
            </p:cNvSpPr>
            <p:nvPr/>
          </p:nvSpPr>
          <p:spPr bwMode="auto">
            <a:xfrm>
              <a:off x="7058025" y="5922963"/>
              <a:ext cx="1306513" cy="403225"/>
            </a:xfrm>
            <a:prstGeom prst="rect">
              <a:avLst/>
            </a:prstGeom>
            <a:noFill/>
            <a:ln w="12700" algn="ctr">
              <a:noFill/>
              <a:miter lim="800000"/>
              <a:headEnd/>
              <a:tailEnd/>
            </a:ln>
            <a:effectLst/>
          </p:spPr>
          <p:txBody>
            <a:bodyPr wrap="none">
              <a:spAutoFit/>
            </a:bodyPr>
            <a:lstStyle/>
            <a:p>
              <a:pPr fontAlgn="auto">
                <a:spcBef>
                  <a:spcPts val="0"/>
                </a:spcBef>
                <a:spcAft>
                  <a:spcPts val="0"/>
                </a:spcAft>
                <a:defRPr/>
              </a:pPr>
              <a:r>
                <a:rPr lang="en-US">
                  <a:effectLst>
                    <a:outerShdw blurRad="38100" dist="38100" dir="2700000" algn="tl">
                      <a:srgbClr val="000000"/>
                    </a:outerShdw>
                  </a:effectLst>
                  <a:latin typeface="+mn-lt"/>
                  <a:cs typeface="+mn-cs"/>
                </a:rPr>
                <a:t>Rollback</a:t>
              </a:r>
            </a:p>
          </p:txBody>
        </p:sp>
        <p:sp>
          <p:nvSpPr>
            <p:cNvPr id="117785" name="Line 25"/>
            <p:cNvSpPr>
              <a:spLocks noChangeShapeType="1"/>
            </p:cNvSpPr>
            <p:nvPr/>
          </p:nvSpPr>
          <p:spPr bwMode="auto">
            <a:xfrm>
              <a:off x="5538788" y="3814763"/>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86" name="Line 26"/>
            <p:cNvSpPr>
              <a:spLocks noChangeShapeType="1"/>
            </p:cNvSpPr>
            <p:nvPr/>
          </p:nvSpPr>
          <p:spPr bwMode="auto">
            <a:xfrm>
              <a:off x="5548313" y="4038600"/>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87" name="Line 27"/>
            <p:cNvSpPr>
              <a:spLocks noChangeShapeType="1"/>
            </p:cNvSpPr>
            <p:nvPr/>
          </p:nvSpPr>
          <p:spPr bwMode="auto">
            <a:xfrm>
              <a:off x="5534025" y="4259263"/>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88" name="Line 28"/>
            <p:cNvSpPr>
              <a:spLocks noChangeShapeType="1"/>
            </p:cNvSpPr>
            <p:nvPr/>
          </p:nvSpPr>
          <p:spPr bwMode="auto">
            <a:xfrm>
              <a:off x="5529263" y="4483100"/>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89" name="Line 29"/>
            <p:cNvSpPr>
              <a:spLocks noChangeShapeType="1"/>
            </p:cNvSpPr>
            <p:nvPr/>
          </p:nvSpPr>
          <p:spPr bwMode="auto">
            <a:xfrm>
              <a:off x="5543550" y="3568700"/>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95" name="Line 35"/>
            <p:cNvSpPr>
              <a:spLocks noChangeShapeType="1"/>
            </p:cNvSpPr>
            <p:nvPr/>
          </p:nvSpPr>
          <p:spPr bwMode="auto">
            <a:xfrm>
              <a:off x="5551488" y="4959350"/>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96" name="Line 36"/>
            <p:cNvSpPr>
              <a:spLocks noChangeShapeType="1"/>
            </p:cNvSpPr>
            <p:nvPr/>
          </p:nvSpPr>
          <p:spPr bwMode="auto">
            <a:xfrm>
              <a:off x="5561013" y="5183188"/>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97" name="Line 37"/>
            <p:cNvSpPr>
              <a:spLocks noChangeShapeType="1"/>
            </p:cNvSpPr>
            <p:nvPr/>
          </p:nvSpPr>
          <p:spPr bwMode="auto">
            <a:xfrm>
              <a:off x="5546725" y="5403850"/>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98" name="Line 38"/>
            <p:cNvSpPr>
              <a:spLocks noChangeShapeType="1"/>
            </p:cNvSpPr>
            <p:nvPr/>
          </p:nvSpPr>
          <p:spPr bwMode="auto">
            <a:xfrm>
              <a:off x="5541963" y="5627688"/>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sp>
          <p:nvSpPr>
            <p:cNvPr id="117799" name="Line 39"/>
            <p:cNvSpPr>
              <a:spLocks noChangeShapeType="1"/>
            </p:cNvSpPr>
            <p:nvPr/>
          </p:nvSpPr>
          <p:spPr bwMode="auto">
            <a:xfrm>
              <a:off x="5556250" y="4713288"/>
              <a:ext cx="2181225" cy="0"/>
            </a:xfrm>
            <a:prstGeom prst="line">
              <a:avLst/>
            </a:prstGeom>
            <a:noFill/>
            <a:ln w="76200">
              <a:solidFill>
                <a:schemeClr val="accent2"/>
              </a:solidFill>
              <a:prstDash val="sysDot"/>
              <a:round/>
              <a:headEnd/>
              <a:tailEnd type="triangle" w="med" len="med"/>
            </a:ln>
          </p:spPr>
          <p:txBody>
            <a:bodyPr anchor="ct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blinds(horizontal)">
                                      <p:cBhvr>
                                        <p:cTn id="7" dur="500"/>
                                        <p:tgtEl>
                                          <p:spTgt spid="11776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animEffect transition="in" filter="blinds(horizontal)">
                                      <p:cBhvr>
                                        <p:cTn id="11" dur="500"/>
                                        <p:tgtEl>
                                          <p:spTgt spid="11776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animEffect transition="in" filter="blinds(horizontal)">
                                      <p:cBhvr>
                                        <p:cTn id="15"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defTabSz="914363" eaLnBrk="1" fontAlgn="auto" hangingPunct="1">
              <a:spcAft>
                <a:spcPts val="0"/>
              </a:spcAft>
              <a:defRPr/>
            </a:pPr>
            <a:r>
              <a:rPr/>
              <a:t>Installation and Updating</a:t>
            </a:r>
          </a:p>
        </p:txBody>
      </p:sp>
      <p:sp>
        <p:nvSpPr>
          <p:cNvPr id="36867" name="Text Placeholder 7"/>
          <p:cNvSpPr>
            <a:spLocks noGrp="1"/>
          </p:cNvSpPr>
          <p:nvPr>
            <p:ph type="body" idx="1"/>
          </p:nvPr>
        </p:nvSpPr>
        <p:spPr/>
        <p:txBody>
          <a:bodyPr/>
          <a:lstStyle/>
          <a:p>
            <a:pPr defTabSz="-13873163" eaLnBrk="1" hangingPunct="1">
              <a:lnSpc>
                <a:spcPct val="80000"/>
              </a:lnSpc>
              <a:spcBef>
                <a:spcPct val="30000"/>
              </a:spcBef>
              <a:buClr>
                <a:schemeClr val="tx2"/>
              </a:buClr>
              <a:buSzPct val="85000"/>
              <a:buFontTx/>
              <a:buBlip>
                <a:blip r:embed="rId3"/>
              </a:buBlip>
            </a:pPr>
            <a:r>
              <a:rPr lang="en-US" sz="2400" dirty="0" smtClean="0">
                <a:cs typeface="Arial" pitchFamily="34" charset="0"/>
              </a:rPr>
              <a:t>Some applications incorporate update functionality into their main application – for example, by spawning a process to handle application updates</a:t>
            </a:r>
          </a:p>
          <a:p>
            <a:pPr defTabSz="-13873163" eaLnBrk="1" hangingPunct="1">
              <a:lnSpc>
                <a:spcPct val="80000"/>
              </a:lnSpc>
              <a:spcBef>
                <a:spcPct val="30000"/>
              </a:spcBef>
              <a:buClr>
                <a:schemeClr val="tx2"/>
              </a:buClr>
              <a:buSzPct val="85000"/>
              <a:buFontTx/>
              <a:buNone/>
            </a:pPr>
            <a:endParaRPr lang="en-US" sz="1400" dirty="0" smtClean="0"/>
          </a:p>
          <a:p>
            <a:pPr defTabSz="-13873163" eaLnBrk="1" hangingPunct="1">
              <a:lnSpc>
                <a:spcPct val="80000"/>
              </a:lnSpc>
              <a:spcBef>
                <a:spcPct val="30000"/>
              </a:spcBef>
              <a:buClr>
                <a:schemeClr val="tx2"/>
              </a:buClr>
              <a:buSzPct val="85000"/>
              <a:buFontTx/>
              <a:buBlip>
                <a:blip r:embed="rId3"/>
              </a:buBlip>
            </a:pPr>
            <a:r>
              <a:rPr lang="en-US" sz="2400" dirty="0" smtClean="0">
                <a:cs typeface="Arial" pitchFamily="34" charset="0"/>
              </a:rPr>
              <a:t>Issue:</a:t>
            </a:r>
          </a:p>
          <a:p>
            <a:pPr lvl="1" defTabSz="-13873163" eaLnBrk="1" hangingPunct="1">
              <a:lnSpc>
                <a:spcPct val="80000"/>
              </a:lnSpc>
              <a:spcBef>
                <a:spcPct val="30000"/>
              </a:spcBef>
              <a:buClr>
                <a:schemeClr val="tx2"/>
              </a:buClr>
              <a:buFontTx/>
              <a:buBlip>
                <a:blip r:embed="rId3"/>
              </a:buBlip>
            </a:pPr>
            <a:r>
              <a:rPr lang="en-US" sz="2000" dirty="0" smtClean="0">
                <a:cs typeface="Arial" pitchFamily="34" charset="0"/>
              </a:rPr>
              <a:t>Running as Standard User may not have privilege</a:t>
            </a:r>
          </a:p>
          <a:p>
            <a:pPr lvl="1" defTabSz="-13873163" eaLnBrk="1" hangingPunct="1">
              <a:lnSpc>
                <a:spcPct val="80000"/>
              </a:lnSpc>
              <a:spcBef>
                <a:spcPct val="30000"/>
              </a:spcBef>
              <a:buClr>
                <a:schemeClr val="tx2"/>
              </a:buClr>
              <a:buFontTx/>
              <a:buBlip>
                <a:blip r:embed="rId3"/>
              </a:buBlip>
            </a:pPr>
            <a:r>
              <a:rPr lang="en-US" sz="2000" dirty="0" smtClean="0">
                <a:cs typeface="Arial" pitchFamily="34" charset="0"/>
              </a:rPr>
              <a:t>Apps disable updates when running as Standard User</a:t>
            </a:r>
          </a:p>
          <a:p>
            <a:pPr lvl="1" defTabSz="-13873163" eaLnBrk="1" hangingPunct="1">
              <a:lnSpc>
                <a:spcPct val="80000"/>
              </a:lnSpc>
              <a:spcBef>
                <a:spcPct val="30000"/>
              </a:spcBef>
              <a:buClr>
                <a:schemeClr val="tx2"/>
              </a:buClr>
              <a:buFontTx/>
              <a:buNone/>
            </a:pPr>
            <a:endParaRPr lang="en-US" sz="1400" dirty="0" smtClean="0">
              <a:cs typeface="Arial" pitchFamily="34" charset="0"/>
            </a:endParaRPr>
          </a:p>
          <a:p>
            <a:pPr defTabSz="-13873163" eaLnBrk="1" hangingPunct="1">
              <a:lnSpc>
                <a:spcPct val="80000"/>
              </a:lnSpc>
              <a:spcBef>
                <a:spcPct val="30000"/>
              </a:spcBef>
              <a:buClr>
                <a:schemeClr val="tx2"/>
              </a:buClr>
              <a:buSzPct val="85000"/>
              <a:buFontTx/>
              <a:buBlip>
                <a:blip r:embed="rId3"/>
              </a:buBlip>
            </a:pPr>
            <a:r>
              <a:rPr lang="en-US" sz="2400" dirty="0" smtClean="0">
                <a:cs typeface="Arial" pitchFamily="34" charset="0"/>
              </a:rPr>
              <a:t>Mitigations:</a:t>
            </a:r>
          </a:p>
          <a:p>
            <a:pPr lvl="1" defTabSz="-13873163" eaLnBrk="1" hangingPunct="1">
              <a:lnSpc>
                <a:spcPct val="80000"/>
              </a:lnSpc>
              <a:spcBef>
                <a:spcPct val="30000"/>
              </a:spcBef>
              <a:buClr>
                <a:schemeClr val="tx2"/>
              </a:buClr>
              <a:buFontTx/>
              <a:buBlip>
                <a:blip r:embed="rId3"/>
              </a:buBlip>
            </a:pPr>
            <a:r>
              <a:rPr lang="en-US" sz="2000" dirty="0" smtClean="0">
                <a:cs typeface="Arial" pitchFamily="34" charset="0"/>
              </a:rPr>
              <a:t>Use patching technology with MSI</a:t>
            </a:r>
          </a:p>
          <a:p>
            <a:pPr lvl="1" defTabSz="-13873163" eaLnBrk="1" hangingPunct="1">
              <a:lnSpc>
                <a:spcPct val="80000"/>
              </a:lnSpc>
              <a:spcBef>
                <a:spcPct val="30000"/>
              </a:spcBef>
              <a:buClr>
                <a:schemeClr val="tx2"/>
              </a:buClr>
              <a:buFontTx/>
              <a:buBlip>
                <a:blip r:embed="rId3"/>
              </a:buBlip>
            </a:pPr>
            <a:r>
              <a:rPr lang="en-US" sz="2000" dirty="0" smtClean="0">
                <a:cs typeface="Arial" pitchFamily="34" charset="0"/>
              </a:rPr>
              <a:t>Some other service based approach / architecture</a:t>
            </a:r>
          </a:p>
          <a:p>
            <a:pPr lvl="1" defTabSz="-13873163" eaLnBrk="1" hangingPunct="1">
              <a:lnSpc>
                <a:spcPct val="80000"/>
              </a:lnSpc>
              <a:spcBef>
                <a:spcPct val="30000"/>
              </a:spcBef>
              <a:buClr>
                <a:schemeClr val="tx2"/>
              </a:buClr>
              <a:buFontTx/>
              <a:buBlip>
                <a:blip r:embed="rId3"/>
              </a:buBlip>
            </a:pPr>
            <a:r>
              <a:rPr lang="en-US" sz="2000" dirty="0" smtClean="0">
                <a:cs typeface="Arial" pitchFamily="34" charset="0"/>
              </a:rPr>
              <a:t>Updaters can be a separate process launched with appropriate elevation – see next slide</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317500" y="1485900"/>
            <a:ext cx="1711325" cy="677863"/>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2000">
                <a:solidFill>
                  <a:srgbClr val="000000"/>
                </a:solidFill>
                <a:effectLst>
                  <a:outerShdw blurRad="38100" dist="38100" dir="2700000" algn="tl">
                    <a:srgbClr val="C0C0C0"/>
                  </a:outerShdw>
                </a:effectLst>
                <a:latin typeface="Segoe"/>
                <a:cs typeface="+mn-cs"/>
              </a:rPr>
              <a:t>App initiates </a:t>
            </a:r>
            <a:endParaRPr lang="en-US">
              <a:solidFill>
                <a:srgbClr val="000000"/>
              </a:solidFill>
              <a:latin typeface="Segoe"/>
              <a:cs typeface="+mn-cs"/>
            </a:endParaRPr>
          </a:p>
          <a:p>
            <a:pPr algn="ctr" fontAlgn="auto">
              <a:lnSpc>
                <a:spcPct val="85000"/>
              </a:lnSpc>
              <a:spcBef>
                <a:spcPct val="20000"/>
              </a:spcBef>
              <a:spcAft>
                <a:spcPts val="0"/>
              </a:spcAft>
              <a:defRPr/>
            </a:pPr>
            <a:r>
              <a:rPr lang="en-US" sz="2000">
                <a:solidFill>
                  <a:srgbClr val="000000"/>
                </a:solidFill>
                <a:effectLst>
                  <a:outerShdw blurRad="38100" dist="38100" dir="2700000" algn="tl">
                    <a:srgbClr val="C0C0C0"/>
                  </a:outerShdw>
                </a:effectLst>
                <a:latin typeface="Segoe"/>
                <a:cs typeface="+mn-cs"/>
              </a:rPr>
              <a:t>Update as SU</a:t>
            </a:r>
            <a:endParaRPr lang="en-US" sz="2400">
              <a:effectLst>
                <a:outerShdw blurRad="38100" dist="38100" dir="2700000" algn="tl">
                  <a:srgbClr val="C0C0C0"/>
                </a:outerShdw>
              </a:effectLst>
              <a:latin typeface="Segoe"/>
              <a:cs typeface="+mn-cs"/>
            </a:endParaRPr>
          </a:p>
        </p:txBody>
      </p:sp>
      <p:sp>
        <p:nvSpPr>
          <p:cNvPr id="20484" name="TextBox 7"/>
          <p:cNvSpPr txBox="1">
            <a:spLocks noChangeArrowheads="1"/>
          </p:cNvSpPr>
          <p:nvPr/>
        </p:nvSpPr>
        <p:spPr bwMode="auto">
          <a:xfrm>
            <a:off x="7594600" y="3035300"/>
            <a:ext cx="1384300" cy="708025"/>
          </a:xfrm>
          <a:prstGeom prst="rect">
            <a:avLst/>
          </a:prstGeom>
          <a:solidFill>
            <a:srgbClr val="92D05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FFFFFF"/>
                  </a:outerShdw>
                </a:effectLst>
                <a:latin typeface="Segoe"/>
                <a:cs typeface="+mn-cs"/>
              </a:rPr>
              <a:t>Elevation - Correct</a:t>
            </a:r>
            <a:endParaRPr lang="en-US">
              <a:latin typeface="Segoe"/>
              <a:cs typeface="+mn-cs"/>
            </a:endParaRPr>
          </a:p>
        </p:txBody>
      </p:sp>
      <p:sp>
        <p:nvSpPr>
          <p:cNvPr id="20485" name="Bent-Up Arrow 17"/>
          <p:cNvSpPr>
            <a:spLocks noChangeArrowheads="1"/>
          </p:cNvSpPr>
          <p:nvPr/>
        </p:nvSpPr>
        <p:spPr bwMode="auto">
          <a:xfrm rot="5400000">
            <a:off x="-371474" y="4233862"/>
            <a:ext cx="2754312" cy="1300163"/>
          </a:xfrm>
          <a:custGeom>
            <a:avLst/>
            <a:gdLst>
              <a:gd name="T0" fmla="*/ 2429271 w 2754312"/>
              <a:gd name="T1" fmla="*/ 0 h 1300163"/>
              <a:gd name="T2" fmla="*/ 2104231 w 2754312"/>
              <a:gd name="T3" fmla="*/ 325041 h 1300163"/>
              <a:gd name="T4" fmla="*/ 0 w 2754312"/>
              <a:gd name="T5" fmla="*/ 1137643 h 1300163"/>
              <a:gd name="T6" fmla="*/ 1295896 w 2754312"/>
              <a:gd name="T7" fmla="*/ 1300163 h 1300163"/>
              <a:gd name="T8" fmla="*/ 2591792 w 2754312"/>
              <a:gd name="T9" fmla="*/ 812602 h 1300163"/>
              <a:gd name="T10" fmla="*/ 2754312 w 2754312"/>
              <a:gd name="T11" fmla="*/ 325041 h 1300163"/>
              <a:gd name="T12" fmla="*/ 3 1 256"/>
              <a:gd name="T13" fmla="*/ 2 1 256"/>
              <a:gd name="T14" fmla="*/ 2 1 256"/>
              <a:gd name="T15" fmla="*/ 1 1 256"/>
              <a:gd name="T16" fmla="*/ 0 1 256"/>
              <a:gd name="T17" fmla="*/ 0 1 256"/>
              <a:gd name="T18" fmla="*/ 0 w 2754312"/>
              <a:gd name="T19" fmla="*/ 975122 h 1300163"/>
              <a:gd name="T20" fmla="*/ 2591792 w 2754312"/>
              <a:gd name="T21" fmla="*/ 1300163 h 1300163"/>
            </a:gdLst>
            <a:ahLst/>
            <a:cxnLst>
              <a:cxn ang="T12">
                <a:pos x="T0" y="T1"/>
              </a:cxn>
              <a:cxn ang="T13">
                <a:pos x="T2" y="T3"/>
              </a:cxn>
              <a:cxn ang="T14">
                <a:pos x="T4" y="T5"/>
              </a:cxn>
              <a:cxn ang="T15">
                <a:pos x="T6" y="T7"/>
              </a:cxn>
              <a:cxn ang="T16">
                <a:pos x="T8" y="T9"/>
              </a:cxn>
              <a:cxn ang="T17">
                <a:pos x="T10" y="T11"/>
              </a:cxn>
            </a:cxnLst>
            <a:rect l="T18" t="T19" r="T20" b="T21"/>
            <a:pathLst>
              <a:path w="2754312" h="1300163">
                <a:moveTo>
                  <a:pt x="0" y="975122"/>
                </a:moveTo>
                <a:lnTo>
                  <a:pt x="2266751" y="975122"/>
                </a:lnTo>
                <a:lnTo>
                  <a:pt x="2266751" y="325041"/>
                </a:lnTo>
                <a:lnTo>
                  <a:pt x="2104231" y="325041"/>
                </a:lnTo>
                <a:lnTo>
                  <a:pt x="2429271" y="0"/>
                </a:lnTo>
                <a:lnTo>
                  <a:pt x="2754312" y="325041"/>
                </a:lnTo>
                <a:lnTo>
                  <a:pt x="2591792" y="325041"/>
                </a:lnTo>
                <a:lnTo>
                  <a:pt x="2591792" y="1300163"/>
                </a:lnTo>
                <a:lnTo>
                  <a:pt x="0" y="1300163"/>
                </a:lnTo>
                <a:close/>
              </a:path>
            </a:pathLst>
          </a:cu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a:solidFill>
                  <a:srgbClr val="000000"/>
                </a:solidFill>
                <a:effectLst>
                  <a:outerShdw blurRad="38100" dist="38100" dir="2700000" algn="tl">
                    <a:srgbClr val="C0C0C0"/>
                  </a:outerShdw>
                </a:effectLst>
                <a:latin typeface="Segoe"/>
                <a:cs typeface="+mn-cs"/>
              </a:rPr>
              <a:t>CreateProcess()</a:t>
            </a:r>
            <a:endParaRPr lang="en-US">
              <a:latin typeface="Segoe"/>
              <a:cs typeface="+mn-cs"/>
            </a:endParaRPr>
          </a:p>
        </p:txBody>
      </p:sp>
      <p:sp>
        <p:nvSpPr>
          <p:cNvPr id="20486" name="TextBox 15"/>
          <p:cNvSpPr txBox="1">
            <a:spLocks noChangeArrowheads="1"/>
          </p:cNvSpPr>
          <p:nvPr/>
        </p:nvSpPr>
        <p:spPr bwMode="auto">
          <a:xfrm>
            <a:off x="1765300" y="3441700"/>
            <a:ext cx="2235200" cy="708025"/>
          </a:xfrm>
          <a:prstGeom prst="rect">
            <a:avLst/>
          </a:prstGeom>
          <a:solidFill>
            <a:srgbClr val="FFFF0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FFFFFF"/>
                  </a:outerShdw>
                </a:effectLst>
                <a:latin typeface="Segoe"/>
                <a:cs typeface="+mn-cs"/>
              </a:rPr>
              <a:t>App runs as SU – probable failure</a:t>
            </a:r>
            <a:endParaRPr lang="en-US">
              <a:latin typeface="Segoe"/>
              <a:cs typeface="+mn-cs"/>
            </a:endParaRPr>
          </a:p>
        </p:txBody>
      </p:sp>
      <p:sp>
        <p:nvSpPr>
          <p:cNvPr id="20487" name="Right Arrow 13"/>
          <p:cNvSpPr>
            <a:spLocks noChangeArrowheads="1"/>
          </p:cNvSpPr>
          <p:nvPr/>
        </p:nvSpPr>
        <p:spPr bwMode="auto">
          <a:xfrm>
            <a:off x="1625600" y="2527300"/>
            <a:ext cx="2698750" cy="655638"/>
          </a:xfrm>
          <a:prstGeom prst="rightArrow">
            <a:avLst>
              <a:gd name="adj1" fmla="val 50000"/>
              <a:gd name="adj2" fmla="val 50006"/>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a:solidFill>
                  <a:srgbClr val="000000"/>
                </a:solidFill>
                <a:effectLst>
                  <a:outerShdw blurRad="38100" dist="38100" dir="2700000" algn="tl">
                    <a:srgbClr val="C0C0C0"/>
                  </a:outerShdw>
                </a:effectLst>
                <a:latin typeface="Segoe"/>
                <a:cs typeface="+mn-cs"/>
              </a:rPr>
              <a:t>ShellExecute()</a:t>
            </a:r>
            <a:endParaRPr lang="en-US">
              <a:latin typeface="Segoe"/>
              <a:cs typeface="+mn-cs"/>
            </a:endParaRPr>
          </a:p>
        </p:txBody>
      </p:sp>
      <p:sp>
        <p:nvSpPr>
          <p:cNvPr id="20488" name="TextBox 21"/>
          <p:cNvSpPr txBox="1">
            <a:spLocks noChangeArrowheads="1"/>
          </p:cNvSpPr>
          <p:nvPr/>
        </p:nvSpPr>
        <p:spPr bwMode="auto">
          <a:xfrm>
            <a:off x="1739900" y="5041900"/>
            <a:ext cx="2184400" cy="1631950"/>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C0C0C0"/>
                  </a:outerShdw>
                </a:effectLst>
                <a:latin typeface="Segoe"/>
                <a:cs typeface="+mn-cs"/>
              </a:rPr>
              <a:t>Manifest AsAdministrator / Installer Detected / app specific elevation shim?</a:t>
            </a:r>
            <a:endParaRPr lang="en-US">
              <a:latin typeface="Segoe"/>
              <a:cs typeface="+mn-cs"/>
            </a:endParaRPr>
          </a:p>
        </p:txBody>
      </p:sp>
      <p:sp>
        <p:nvSpPr>
          <p:cNvPr id="20489" name="Right Arrow 22"/>
          <p:cNvSpPr>
            <a:spLocks noChangeArrowheads="1"/>
          </p:cNvSpPr>
          <p:nvPr/>
        </p:nvSpPr>
        <p:spPr bwMode="auto">
          <a:xfrm rot="-5400000">
            <a:off x="2324101" y="4318000"/>
            <a:ext cx="615950" cy="650875"/>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a:solidFill>
                  <a:srgbClr val="000000"/>
                </a:solidFill>
                <a:effectLst>
                  <a:outerShdw blurRad="38100" dist="38100" dir="2700000" algn="tl">
                    <a:srgbClr val="C0C0C0"/>
                  </a:outerShdw>
                </a:effectLst>
                <a:latin typeface="Segoe"/>
                <a:cs typeface="+mn-cs"/>
              </a:rPr>
              <a:t>No</a:t>
            </a:r>
            <a:endParaRPr lang="en-US">
              <a:latin typeface="Segoe"/>
              <a:cs typeface="+mn-cs"/>
            </a:endParaRPr>
          </a:p>
        </p:txBody>
      </p:sp>
      <p:sp>
        <p:nvSpPr>
          <p:cNvPr id="20490" name="TextBox 23"/>
          <p:cNvSpPr txBox="1">
            <a:spLocks noChangeArrowheads="1"/>
          </p:cNvSpPr>
          <p:nvPr/>
        </p:nvSpPr>
        <p:spPr bwMode="auto">
          <a:xfrm>
            <a:off x="4813300" y="5651500"/>
            <a:ext cx="1282700" cy="1016000"/>
          </a:xfrm>
          <a:prstGeom prst="rect">
            <a:avLst/>
          </a:prstGeom>
          <a:solidFill>
            <a:srgbClr val="FF000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FFFFFF"/>
                  </a:outerShdw>
                </a:effectLst>
                <a:latin typeface="Segoe"/>
                <a:cs typeface="+mn-cs"/>
              </a:rPr>
              <a:t>Fails with Elevation Required</a:t>
            </a:r>
            <a:endParaRPr lang="en-US">
              <a:latin typeface="Segoe"/>
              <a:cs typeface="+mn-cs"/>
            </a:endParaRPr>
          </a:p>
        </p:txBody>
      </p:sp>
      <p:sp>
        <p:nvSpPr>
          <p:cNvPr id="20491" name="TextBox 24"/>
          <p:cNvSpPr txBox="1">
            <a:spLocks noChangeArrowheads="1"/>
          </p:cNvSpPr>
          <p:nvPr/>
        </p:nvSpPr>
        <p:spPr bwMode="auto">
          <a:xfrm>
            <a:off x="342900" y="2374900"/>
            <a:ext cx="1181100" cy="1016000"/>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C0C0C0"/>
                  </a:outerShdw>
                </a:effectLst>
                <a:latin typeface="Segoe"/>
                <a:cs typeface="+mn-cs"/>
              </a:rPr>
              <a:t>Process creation API?</a:t>
            </a:r>
            <a:endParaRPr lang="en-US">
              <a:latin typeface="Segoe"/>
              <a:cs typeface="+mn-cs"/>
            </a:endParaRPr>
          </a:p>
        </p:txBody>
      </p:sp>
      <p:sp>
        <p:nvSpPr>
          <p:cNvPr id="20492" name="Right Arrow 26"/>
          <p:cNvSpPr>
            <a:spLocks noChangeArrowheads="1"/>
          </p:cNvSpPr>
          <p:nvPr/>
        </p:nvSpPr>
        <p:spPr bwMode="auto">
          <a:xfrm>
            <a:off x="6769100" y="2933700"/>
            <a:ext cx="704850" cy="650875"/>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a:solidFill>
                  <a:srgbClr val="000000"/>
                </a:solidFill>
                <a:effectLst>
                  <a:outerShdw blurRad="38100" dist="38100" dir="2700000" algn="tl">
                    <a:srgbClr val="C0C0C0"/>
                  </a:outerShdw>
                </a:effectLst>
                <a:latin typeface="Segoe"/>
                <a:cs typeface="+mn-cs"/>
              </a:rPr>
              <a:t>Yes</a:t>
            </a:r>
            <a:endParaRPr lang="en-US">
              <a:latin typeface="Segoe"/>
              <a:cs typeface="+mn-cs"/>
            </a:endParaRPr>
          </a:p>
        </p:txBody>
      </p:sp>
      <p:sp>
        <p:nvSpPr>
          <p:cNvPr id="20493" name="Right Arrow 27"/>
          <p:cNvSpPr>
            <a:spLocks noChangeArrowheads="1"/>
          </p:cNvSpPr>
          <p:nvPr/>
        </p:nvSpPr>
        <p:spPr bwMode="auto">
          <a:xfrm>
            <a:off x="4013200" y="5816600"/>
            <a:ext cx="704850" cy="650875"/>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a:solidFill>
                  <a:srgbClr val="000000"/>
                </a:solidFill>
                <a:effectLst>
                  <a:outerShdw blurRad="38100" dist="38100" dir="2700000" algn="tl">
                    <a:srgbClr val="C0C0C0"/>
                  </a:outerShdw>
                </a:effectLst>
                <a:latin typeface="Segoe"/>
                <a:cs typeface="+mn-cs"/>
              </a:rPr>
              <a:t>Yes</a:t>
            </a:r>
            <a:endParaRPr lang="en-US">
              <a:latin typeface="Segoe"/>
              <a:cs typeface="+mn-cs"/>
            </a:endParaRPr>
          </a:p>
        </p:txBody>
      </p:sp>
      <p:sp>
        <p:nvSpPr>
          <p:cNvPr id="20494" name="TextBox 28"/>
          <p:cNvSpPr txBox="1">
            <a:spLocks noChangeArrowheads="1"/>
          </p:cNvSpPr>
          <p:nvPr/>
        </p:nvSpPr>
        <p:spPr bwMode="auto">
          <a:xfrm>
            <a:off x="4965700" y="4559300"/>
            <a:ext cx="2171700" cy="708025"/>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C0C0C0"/>
                  </a:outerShdw>
                </a:effectLst>
                <a:latin typeface="Segoe"/>
                <a:cs typeface="+mn-cs"/>
              </a:rPr>
              <a:t>Using elevation API flags?</a:t>
            </a:r>
            <a:endParaRPr lang="en-US">
              <a:latin typeface="Segoe"/>
              <a:cs typeface="+mn-cs"/>
            </a:endParaRPr>
          </a:p>
        </p:txBody>
      </p:sp>
      <p:sp>
        <p:nvSpPr>
          <p:cNvPr id="20495" name="Right Arrow 19"/>
          <p:cNvSpPr>
            <a:spLocks noChangeArrowheads="1"/>
          </p:cNvSpPr>
          <p:nvPr/>
        </p:nvSpPr>
        <p:spPr bwMode="auto">
          <a:xfrm rot="2460000">
            <a:off x="6337300" y="5348288"/>
            <a:ext cx="615950" cy="650875"/>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a:solidFill>
                  <a:srgbClr val="000000"/>
                </a:solidFill>
                <a:effectLst>
                  <a:outerShdw blurRad="38100" dist="38100" dir="2700000" algn="tl">
                    <a:srgbClr val="C0C0C0"/>
                  </a:outerShdw>
                </a:effectLst>
                <a:latin typeface="Segoe"/>
                <a:cs typeface="+mn-cs"/>
              </a:rPr>
              <a:t>No</a:t>
            </a:r>
            <a:endParaRPr lang="en-US">
              <a:latin typeface="Segoe"/>
              <a:cs typeface="+mn-cs"/>
            </a:endParaRPr>
          </a:p>
        </p:txBody>
      </p:sp>
      <p:sp>
        <p:nvSpPr>
          <p:cNvPr id="20496" name="Left Arrow 30"/>
          <p:cNvSpPr>
            <a:spLocks noChangeArrowheads="1"/>
          </p:cNvSpPr>
          <p:nvPr/>
        </p:nvSpPr>
        <p:spPr bwMode="auto">
          <a:xfrm rot="-5400000">
            <a:off x="5386388" y="3795712"/>
            <a:ext cx="673100" cy="650875"/>
          </a:xfrm>
          <a:prstGeom prst="leftArrow">
            <a:avLst>
              <a:gd name="adj1" fmla="val 50000"/>
              <a:gd name="adj2" fmla="val 49998"/>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a:solidFill>
                  <a:srgbClr val="000000"/>
                </a:solidFill>
                <a:effectLst>
                  <a:outerShdw blurRad="38100" dist="38100" dir="2700000" algn="tl">
                    <a:srgbClr val="C0C0C0"/>
                  </a:outerShdw>
                </a:effectLst>
                <a:latin typeface="Segoe"/>
                <a:cs typeface="+mn-cs"/>
              </a:rPr>
              <a:t>No</a:t>
            </a:r>
            <a:endParaRPr lang="en-US">
              <a:latin typeface="Segoe"/>
              <a:cs typeface="+mn-cs"/>
            </a:endParaRPr>
          </a:p>
        </p:txBody>
      </p:sp>
      <p:sp>
        <p:nvSpPr>
          <p:cNvPr id="20497" name="TextBox 31"/>
          <p:cNvSpPr txBox="1">
            <a:spLocks noChangeArrowheads="1"/>
          </p:cNvSpPr>
          <p:nvPr/>
        </p:nvSpPr>
        <p:spPr bwMode="auto">
          <a:xfrm>
            <a:off x="4483100" y="2070100"/>
            <a:ext cx="2184400" cy="1631950"/>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C0C0C0"/>
                  </a:outerShdw>
                </a:effectLst>
                <a:latin typeface="Segoe"/>
                <a:cs typeface="+mn-cs"/>
              </a:rPr>
              <a:t>Manifest AsAdministrator / Installer Detected / app specific elevation shim?</a:t>
            </a:r>
            <a:endParaRPr lang="en-US">
              <a:latin typeface="Segoe"/>
              <a:cs typeface="+mn-cs"/>
            </a:endParaRPr>
          </a:p>
        </p:txBody>
      </p:sp>
      <p:sp>
        <p:nvSpPr>
          <p:cNvPr id="20498" name="Bent-Up Arrow 32"/>
          <p:cNvSpPr>
            <a:spLocks noChangeArrowheads="1"/>
          </p:cNvSpPr>
          <p:nvPr/>
        </p:nvSpPr>
        <p:spPr bwMode="auto">
          <a:xfrm>
            <a:off x="7213600" y="4089400"/>
            <a:ext cx="1600200" cy="1030288"/>
          </a:xfrm>
          <a:custGeom>
            <a:avLst/>
            <a:gdLst>
              <a:gd name="T0" fmla="*/ 1342628 w 1600200"/>
              <a:gd name="T1" fmla="*/ 0 h 1030288"/>
              <a:gd name="T2" fmla="*/ 1085056 w 1600200"/>
              <a:gd name="T3" fmla="*/ 257572 h 1030288"/>
              <a:gd name="T4" fmla="*/ 0 w 1600200"/>
              <a:gd name="T5" fmla="*/ 901502 h 1030288"/>
              <a:gd name="T6" fmla="*/ 735707 w 1600200"/>
              <a:gd name="T7" fmla="*/ 1030288 h 1030288"/>
              <a:gd name="T8" fmla="*/ 1471414 w 1600200"/>
              <a:gd name="T9" fmla="*/ 643930 h 1030288"/>
              <a:gd name="T10" fmla="*/ 1600200 w 1600200"/>
              <a:gd name="T11" fmla="*/ 257572 h 1030288"/>
              <a:gd name="T12" fmla="*/ 3 1 256"/>
              <a:gd name="T13" fmla="*/ 2 1 256"/>
              <a:gd name="T14" fmla="*/ 2 1 256"/>
              <a:gd name="T15" fmla="*/ 1 1 256"/>
              <a:gd name="T16" fmla="*/ 0 1 256"/>
              <a:gd name="T17" fmla="*/ 0 1 256"/>
              <a:gd name="T18" fmla="*/ 0 w 1600200"/>
              <a:gd name="T19" fmla="*/ 772716 h 1030288"/>
              <a:gd name="T20" fmla="*/ 1471414 w 1600200"/>
              <a:gd name="T21" fmla="*/ 1030288 h 1030288"/>
            </a:gdLst>
            <a:ahLst/>
            <a:cxnLst>
              <a:cxn ang="T12">
                <a:pos x="T0" y="T1"/>
              </a:cxn>
              <a:cxn ang="T13">
                <a:pos x="T2" y="T3"/>
              </a:cxn>
              <a:cxn ang="T14">
                <a:pos x="T4" y="T5"/>
              </a:cxn>
              <a:cxn ang="T15">
                <a:pos x="T6" y="T7"/>
              </a:cxn>
              <a:cxn ang="T16">
                <a:pos x="T8" y="T9"/>
              </a:cxn>
              <a:cxn ang="T17">
                <a:pos x="T10" y="T11"/>
              </a:cxn>
            </a:cxnLst>
            <a:rect l="T18" t="T19" r="T20" b="T21"/>
            <a:pathLst>
              <a:path w="1600200" h="1030288">
                <a:moveTo>
                  <a:pt x="0" y="772716"/>
                </a:moveTo>
                <a:lnTo>
                  <a:pt x="1213842" y="772716"/>
                </a:lnTo>
                <a:lnTo>
                  <a:pt x="1213842" y="257572"/>
                </a:lnTo>
                <a:lnTo>
                  <a:pt x="1085056" y="257572"/>
                </a:lnTo>
                <a:lnTo>
                  <a:pt x="1342628" y="0"/>
                </a:lnTo>
                <a:lnTo>
                  <a:pt x="1600200" y="257572"/>
                </a:lnTo>
                <a:lnTo>
                  <a:pt x="1471414" y="257572"/>
                </a:lnTo>
                <a:lnTo>
                  <a:pt x="1471414" y="1030288"/>
                </a:lnTo>
                <a:lnTo>
                  <a:pt x="0" y="1030288"/>
                </a:lnTo>
                <a:close/>
              </a:path>
            </a:pathLst>
          </a:custGeom>
          <a:solidFill>
            <a:schemeClr val="bg1"/>
          </a:solidFill>
          <a:ln w="55000" cap="flat" cmpd="thickThin" algn="ctr">
            <a:solidFill>
              <a:schemeClr val="accent1"/>
            </a:solidFill>
            <a:prstDash val="solid"/>
            <a:miter lim="800000"/>
            <a:headEnd type="none" w="med" len="med"/>
            <a:tailEnd type="none" w="med" len="med"/>
          </a:ln>
          <a:effectLst/>
        </p:spPr>
        <p:txBody>
          <a:bodyPr/>
          <a:lstStyle/>
          <a:p>
            <a:pPr algn="ctr" fontAlgn="auto">
              <a:lnSpc>
                <a:spcPct val="85000"/>
              </a:lnSpc>
              <a:spcBef>
                <a:spcPct val="20000"/>
              </a:spcBef>
              <a:spcAft>
                <a:spcPts val="0"/>
              </a:spcAft>
              <a:defRPr/>
            </a:pPr>
            <a:r>
              <a:rPr lang="en-US" sz="2000">
                <a:solidFill>
                  <a:srgbClr val="000000"/>
                </a:solidFill>
                <a:effectLst>
                  <a:outerShdw blurRad="38100" dist="38100" dir="2700000" algn="tl">
                    <a:srgbClr val="C0C0C0"/>
                  </a:outerShdw>
                </a:effectLst>
                <a:latin typeface="Segoe"/>
                <a:cs typeface="+mn-cs"/>
              </a:rPr>
              <a:t>Yes</a:t>
            </a:r>
            <a:endParaRPr lang="en-US">
              <a:latin typeface="Segoe"/>
              <a:cs typeface="+mn-cs"/>
            </a:endParaRPr>
          </a:p>
        </p:txBody>
      </p:sp>
      <p:sp>
        <p:nvSpPr>
          <p:cNvPr id="20499" name="TextBox 33"/>
          <p:cNvSpPr txBox="1">
            <a:spLocks noChangeArrowheads="1"/>
          </p:cNvSpPr>
          <p:nvPr/>
        </p:nvSpPr>
        <p:spPr bwMode="auto">
          <a:xfrm>
            <a:off x="6985000" y="5549900"/>
            <a:ext cx="1854200" cy="1016000"/>
          </a:xfrm>
          <a:prstGeom prst="rect">
            <a:avLst/>
          </a:prstGeom>
          <a:solidFill>
            <a:srgbClr val="FFFF0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2000">
                <a:solidFill>
                  <a:srgbClr val="000000"/>
                </a:solidFill>
                <a:effectLst>
                  <a:outerShdw blurRad="38100" dist="38100" dir="2700000" algn="tl">
                    <a:srgbClr val="FFFFFF"/>
                  </a:outerShdw>
                </a:effectLst>
                <a:latin typeface="Segoe"/>
                <a:cs typeface="+mn-cs"/>
              </a:rPr>
              <a:t>App runs as SU – probable failure</a:t>
            </a:r>
            <a:endParaRPr lang="en-US">
              <a:latin typeface="Segoe"/>
              <a:cs typeface="+mn-cs"/>
            </a:endParaRPr>
          </a:p>
        </p:txBody>
      </p:sp>
      <p:sp>
        <p:nvSpPr>
          <p:cNvPr id="21" name="Title 20"/>
          <p:cNvSpPr>
            <a:spLocks noGrp="1"/>
          </p:cNvSpPr>
          <p:nvPr>
            <p:ph type="title"/>
          </p:nvPr>
        </p:nvSpPr>
        <p:spPr/>
        <p:txBody>
          <a:bodyPr>
            <a:normAutofit fontScale="90000"/>
          </a:bodyPr>
          <a:lstStyle/>
          <a:p>
            <a:r>
              <a:rPr lang="en-US" smtClean="0"/>
              <a:t>Installation and Updating</a:t>
            </a:r>
            <a:br>
              <a:rPr lang="en-US" smtClean="0"/>
            </a:br>
            <a:r>
              <a:rPr lang="en-US" smtClean="0"/>
              <a:t>App Initiated Updates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1"/>
                                        </p:tgtEl>
                                        <p:attrNameLst>
                                          <p:attrName>style.visibility</p:attrName>
                                        </p:attrNameLst>
                                      </p:cBhvr>
                                      <p:to>
                                        <p:strVal val="visible"/>
                                      </p:to>
                                    </p:set>
                                    <p:animEffect transition="in" filter="fade">
                                      <p:cBhvr>
                                        <p:cTn id="12" dur="1000"/>
                                        <p:tgtEl>
                                          <p:spTgt spid="204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fade">
                                      <p:cBhvr>
                                        <p:cTn id="17" dur="10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fade">
                                      <p:cBhvr>
                                        <p:cTn id="22" dur="1000"/>
                                        <p:tgtEl>
                                          <p:spTgt spid="204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9"/>
                                        </p:tgtEl>
                                        <p:attrNameLst>
                                          <p:attrName>style.visibility</p:attrName>
                                        </p:attrNameLst>
                                      </p:cBhvr>
                                      <p:to>
                                        <p:strVal val="visible"/>
                                      </p:to>
                                    </p:set>
                                    <p:animEffect transition="in" filter="fade">
                                      <p:cBhvr>
                                        <p:cTn id="27" dur="1000"/>
                                        <p:tgtEl>
                                          <p:spTgt spid="204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6"/>
                                        </p:tgtEl>
                                        <p:attrNameLst>
                                          <p:attrName>style.visibility</p:attrName>
                                        </p:attrNameLst>
                                      </p:cBhvr>
                                      <p:to>
                                        <p:strVal val="visible"/>
                                      </p:to>
                                    </p:set>
                                    <p:animEffect transition="in" filter="fade">
                                      <p:cBhvr>
                                        <p:cTn id="32" dur="1000"/>
                                        <p:tgtEl>
                                          <p:spTgt spid="2048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93"/>
                                        </p:tgtEl>
                                        <p:attrNameLst>
                                          <p:attrName>style.visibility</p:attrName>
                                        </p:attrNameLst>
                                      </p:cBhvr>
                                      <p:to>
                                        <p:strVal val="visible"/>
                                      </p:to>
                                    </p:set>
                                    <p:animEffect transition="in" filter="fade">
                                      <p:cBhvr>
                                        <p:cTn id="37" dur="1000"/>
                                        <p:tgtEl>
                                          <p:spTgt spid="20493"/>
                                        </p:tgtEl>
                                      </p:cBhvr>
                                    </p:animEffect>
                                  </p:childTnLst>
                                </p:cTn>
                              </p:par>
                              <p:par>
                                <p:cTn id="38" presetID="1" presetClass="emph" presetSubtype="2" fill="hold" nodeType="withEffect">
                                  <p:stCondLst>
                                    <p:cond delay="0"/>
                                  </p:stCondLst>
                                  <p:childTnLst>
                                    <p:animClr clrSpc="rgb" dir="cw">
                                      <p:cBhvr>
                                        <p:cTn id="39" dur="1000" fill="hold"/>
                                        <p:tgtEl>
                                          <p:spTgt spid="20489"/>
                                        </p:tgtEl>
                                        <p:attrNameLst>
                                          <p:attrName>fillcolor</p:attrName>
                                        </p:attrNameLst>
                                      </p:cBhvr>
                                      <p:to>
                                        <a:srgbClr val="777777"/>
                                      </p:to>
                                    </p:animClr>
                                    <p:set>
                                      <p:cBhvr>
                                        <p:cTn id="40" dur="1000" fill="hold"/>
                                        <p:tgtEl>
                                          <p:spTgt spid="20489"/>
                                        </p:tgtEl>
                                        <p:attrNameLst>
                                          <p:attrName>fill.type</p:attrName>
                                        </p:attrNameLst>
                                      </p:cBhvr>
                                      <p:to>
                                        <p:strVal val="solid"/>
                                      </p:to>
                                    </p:set>
                                    <p:set>
                                      <p:cBhvr>
                                        <p:cTn id="41" dur="1000" fill="hold"/>
                                        <p:tgtEl>
                                          <p:spTgt spid="20489"/>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1000" fill="hold"/>
                                        <p:tgtEl>
                                          <p:spTgt spid="20486"/>
                                        </p:tgtEl>
                                        <p:attrNameLst>
                                          <p:attrName>fillcolor</p:attrName>
                                        </p:attrNameLst>
                                      </p:cBhvr>
                                      <p:to>
                                        <a:srgbClr val="777777"/>
                                      </p:to>
                                    </p:animClr>
                                    <p:set>
                                      <p:cBhvr>
                                        <p:cTn id="44" dur="1000" fill="hold"/>
                                        <p:tgtEl>
                                          <p:spTgt spid="20486"/>
                                        </p:tgtEl>
                                        <p:attrNameLst>
                                          <p:attrName>fill.type</p:attrName>
                                        </p:attrNameLst>
                                      </p:cBhvr>
                                      <p:to>
                                        <p:strVal val="solid"/>
                                      </p:to>
                                    </p:set>
                                    <p:set>
                                      <p:cBhvr>
                                        <p:cTn id="45" dur="1000" fill="hold"/>
                                        <p:tgtEl>
                                          <p:spTgt spid="20486"/>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490"/>
                                        </p:tgtEl>
                                        <p:attrNameLst>
                                          <p:attrName>style.visibility</p:attrName>
                                        </p:attrNameLst>
                                      </p:cBhvr>
                                      <p:to>
                                        <p:strVal val="visible"/>
                                      </p:to>
                                    </p:set>
                                    <p:animEffect transition="in" filter="fade">
                                      <p:cBhvr>
                                        <p:cTn id="50" dur="1000"/>
                                        <p:tgtEl>
                                          <p:spTgt spid="2049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487"/>
                                        </p:tgtEl>
                                        <p:attrNameLst>
                                          <p:attrName>style.visibility</p:attrName>
                                        </p:attrNameLst>
                                      </p:cBhvr>
                                      <p:to>
                                        <p:strVal val="visible"/>
                                      </p:to>
                                    </p:set>
                                    <p:animEffect transition="in" filter="fade">
                                      <p:cBhvr>
                                        <p:cTn id="55" dur="1000"/>
                                        <p:tgtEl>
                                          <p:spTgt spid="20487"/>
                                        </p:tgtEl>
                                      </p:cBhvr>
                                    </p:animEffect>
                                  </p:childTnLst>
                                </p:cTn>
                              </p:par>
                              <p:par>
                                <p:cTn id="56" presetID="1" presetClass="emph" presetSubtype="2" fill="hold" nodeType="withEffect">
                                  <p:stCondLst>
                                    <p:cond delay="0"/>
                                  </p:stCondLst>
                                  <p:childTnLst>
                                    <p:animClr clrSpc="rgb" dir="cw">
                                      <p:cBhvr>
                                        <p:cTn id="57" dur="1000" fill="hold"/>
                                        <p:tgtEl>
                                          <p:spTgt spid="20485"/>
                                        </p:tgtEl>
                                        <p:attrNameLst>
                                          <p:attrName>fillcolor</p:attrName>
                                        </p:attrNameLst>
                                      </p:cBhvr>
                                      <p:to>
                                        <a:srgbClr val="777777"/>
                                      </p:to>
                                    </p:animClr>
                                    <p:set>
                                      <p:cBhvr>
                                        <p:cTn id="58" dur="1000" fill="hold"/>
                                        <p:tgtEl>
                                          <p:spTgt spid="20485"/>
                                        </p:tgtEl>
                                        <p:attrNameLst>
                                          <p:attrName>fill.type</p:attrName>
                                        </p:attrNameLst>
                                      </p:cBhvr>
                                      <p:to>
                                        <p:strVal val="solid"/>
                                      </p:to>
                                    </p:set>
                                    <p:set>
                                      <p:cBhvr>
                                        <p:cTn id="59" dur="1000" fill="hold"/>
                                        <p:tgtEl>
                                          <p:spTgt spid="20485"/>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20488"/>
                                        </p:tgtEl>
                                        <p:attrNameLst>
                                          <p:attrName>fillcolor</p:attrName>
                                        </p:attrNameLst>
                                      </p:cBhvr>
                                      <p:to>
                                        <a:srgbClr val="777777"/>
                                      </p:to>
                                    </p:animClr>
                                    <p:set>
                                      <p:cBhvr>
                                        <p:cTn id="62" dur="1000" fill="hold"/>
                                        <p:tgtEl>
                                          <p:spTgt spid="20488"/>
                                        </p:tgtEl>
                                        <p:attrNameLst>
                                          <p:attrName>fill.type</p:attrName>
                                        </p:attrNameLst>
                                      </p:cBhvr>
                                      <p:to>
                                        <p:strVal val="solid"/>
                                      </p:to>
                                    </p:set>
                                    <p:set>
                                      <p:cBhvr>
                                        <p:cTn id="63" dur="1000" fill="hold"/>
                                        <p:tgtEl>
                                          <p:spTgt spid="20488"/>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20490"/>
                                        </p:tgtEl>
                                        <p:attrNameLst>
                                          <p:attrName>fillcolor</p:attrName>
                                        </p:attrNameLst>
                                      </p:cBhvr>
                                      <p:to>
                                        <a:srgbClr val="777777"/>
                                      </p:to>
                                    </p:animClr>
                                    <p:set>
                                      <p:cBhvr>
                                        <p:cTn id="66" dur="1000" fill="hold"/>
                                        <p:tgtEl>
                                          <p:spTgt spid="20490"/>
                                        </p:tgtEl>
                                        <p:attrNameLst>
                                          <p:attrName>fill.type</p:attrName>
                                        </p:attrNameLst>
                                      </p:cBhvr>
                                      <p:to>
                                        <p:strVal val="solid"/>
                                      </p:to>
                                    </p:set>
                                    <p:set>
                                      <p:cBhvr>
                                        <p:cTn id="67" dur="1000" fill="hold"/>
                                        <p:tgtEl>
                                          <p:spTgt spid="20490"/>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20493"/>
                                        </p:tgtEl>
                                        <p:attrNameLst>
                                          <p:attrName>fillcolor</p:attrName>
                                        </p:attrNameLst>
                                      </p:cBhvr>
                                      <p:to>
                                        <a:srgbClr val="777777"/>
                                      </p:to>
                                    </p:animClr>
                                    <p:set>
                                      <p:cBhvr>
                                        <p:cTn id="70" dur="1000" fill="hold"/>
                                        <p:tgtEl>
                                          <p:spTgt spid="20493"/>
                                        </p:tgtEl>
                                        <p:attrNameLst>
                                          <p:attrName>fill.type</p:attrName>
                                        </p:attrNameLst>
                                      </p:cBhvr>
                                      <p:to>
                                        <p:strVal val="solid"/>
                                      </p:to>
                                    </p:set>
                                    <p:set>
                                      <p:cBhvr>
                                        <p:cTn id="71" dur="1000" fill="hold"/>
                                        <p:tgtEl>
                                          <p:spTgt spid="20493"/>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497"/>
                                        </p:tgtEl>
                                        <p:attrNameLst>
                                          <p:attrName>style.visibility</p:attrName>
                                        </p:attrNameLst>
                                      </p:cBhvr>
                                      <p:to>
                                        <p:strVal val="visible"/>
                                      </p:to>
                                    </p:set>
                                    <p:animEffect transition="in" filter="fade">
                                      <p:cBhvr>
                                        <p:cTn id="76" dur="1000"/>
                                        <p:tgtEl>
                                          <p:spTgt spid="2049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492"/>
                                        </p:tgtEl>
                                        <p:attrNameLst>
                                          <p:attrName>style.visibility</p:attrName>
                                        </p:attrNameLst>
                                      </p:cBhvr>
                                      <p:to>
                                        <p:strVal val="visible"/>
                                      </p:to>
                                    </p:set>
                                    <p:animEffect transition="in" filter="fade">
                                      <p:cBhvr>
                                        <p:cTn id="81" dur="1000"/>
                                        <p:tgtEl>
                                          <p:spTgt spid="2049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484"/>
                                        </p:tgtEl>
                                        <p:attrNameLst>
                                          <p:attrName>style.visibility</p:attrName>
                                        </p:attrNameLst>
                                      </p:cBhvr>
                                      <p:to>
                                        <p:strVal val="visible"/>
                                      </p:to>
                                    </p:set>
                                    <p:animEffect transition="in" filter="fade">
                                      <p:cBhvr>
                                        <p:cTn id="86" dur="1000"/>
                                        <p:tgtEl>
                                          <p:spTgt spid="2048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0496"/>
                                        </p:tgtEl>
                                        <p:attrNameLst>
                                          <p:attrName>style.visibility</p:attrName>
                                        </p:attrNameLst>
                                      </p:cBhvr>
                                      <p:to>
                                        <p:strVal val="visible"/>
                                      </p:to>
                                    </p:set>
                                    <p:animEffect transition="in" filter="fade">
                                      <p:cBhvr>
                                        <p:cTn id="91" dur="1000"/>
                                        <p:tgtEl>
                                          <p:spTgt spid="20496"/>
                                        </p:tgtEl>
                                      </p:cBhvr>
                                    </p:animEffect>
                                  </p:childTnLst>
                                </p:cTn>
                              </p:par>
                              <p:par>
                                <p:cTn id="92" presetID="1" presetClass="emph" presetSubtype="2" fill="hold" nodeType="withEffect">
                                  <p:stCondLst>
                                    <p:cond delay="0"/>
                                  </p:stCondLst>
                                  <p:childTnLst>
                                    <p:animClr clrSpc="rgb" dir="cw">
                                      <p:cBhvr>
                                        <p:cTn id="93" dur="1000" fill="hold"/>
                                        <p:tgtEl>
                                          <p:spTgt spid="20484"/>
                                        </p:tgtEl>
                                        <p:attrNameLst>
                                          <p:attrName>fillcolor</p:attrName>
                                        </p:attrNameLst>
                                      </p:cBhvr>
                                      <p:to>
                                        <a:srgbClr val="777777"/>
                                      </p:to>
                                    </p:animClr>
                                    <p:set>
                                      <p:cBhvr>
                                        <p:cTn id="94" dur="1000" fill="hold"/>
                                        <p:tgtEl>
                                          <p:spTgt spid="20484"/>
                                        </p:tgtEl>
                                        <p:attrNameLst>
                                          <p:attrName>fill.type</p:attrName>
                                        </p:attrNameLst>
                                      </p:cBhvr>
                                      <p:to>
                                        <p:strVal val="solid"/>
                                      </p:to>
                                    </p:set>
                                    <p:set>
                                      <p:cBhvr>
                                        <p:cTn id="95" dur="1000" fill="hold"/>
                                        <p:tgtEl>
                                          <p:spTgt spid="20484"/>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20492"/>
                                        </p:tgtEl>
                                        <p:attrNameLst>
                                          <p:attrName>fillcolor</p:attrName>
                                        </p:attrNameLst>
                                      </p:cBhvr>
                                      <p:to>
                                        <a:srgbClr val="777777"/>
                                      </p:to>
                                    </p:animClr>
                                    <p:set>
                                      <p:cBhvr>
                                        <p:cTn id="98" dur="1000" fill="hold"/>
                                        <p:tgtEl>
                                          <p:spTgt spid="20492"/>
                                        </p:tgtEl>
                                        <p:attrNameLst>
                                          <p:attrName>fill.type</p:attrName>
                                        </p:attrNameLst>
                                      </p:cBhvr>
                                      <p:to>
                                        <p:strVal val="solid"/>
                                      </p:to>
                                    </p:set>
                                    <p:set>
                                      <p:cBhvr>
                                        <p:cTn id="99" dur="1000" fill="hold"/>
                                        <p:tgtEl>
                                          <p:spTgt spid="20492"/>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0494"/>
                                        </p:tgtEl>
                                        <p:attrNameLst>
                                          <p:attrName>style.visibility</p:attrName>
                                        </p:attrNameLst>
                                      </p:cBhvr>
                                      <p:to>
                                        <p:strVal val="visible"/>
                                      </p:to>
                                    </p:set>
                                    <p:animEffect transition="in" filter="fade">
                                      <p:cBhvr>
                                        <p:cTn id="104" dur="1000"/>
                                        <p:tgtEl>
                                          <p:spTgt spid="2049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0495"/>
                                        </p:tgtEl>
                                        <p:attrNameLst>
                                          <p:attrName>style.visibility</p:attrName>
                                        </p:attrNameLst>
                                      </p:cBhvr>
                                      <p:to>
                                        <p:strVal val="visible"/>
                                      </p:to>
                                    </p:set>
                                    <p:animEffect transition="in" filter="fade">
                                      <p:cBhvr>
                                        <p:cTn id="109" dur="1000"/>
                                        <p:tgtEl>
                                          <p:spTgt spid="2049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0499"/>
                                        </p:tgtEl>
                                        <p:attrNameLst>
                                          <p:attrName>style.visibility</p:attrName>
                                        </p:attrNameLst>
                                      </p:cBhvr>
                                      <p:to>
                                        <p:strVal val="visible"/>
                                      </p:to>
                                    </p:set>
                                    <p:animEffect transition="in" filter="fade">
                                      <p:cBhvr>
                                        <p:cTn id="114" dur="1000"/>
                                        <p:tgtEl>
                                          <p:spTgt spid="2049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0498"/>
                                        </p:tgtEl>
                                        <p:attrNameLst>
                                          <p:attrName>style.visibility</p:attrName>
                                        </p:attrNameLst>
                                      </p:cBhvr>
                                      <p:to>
                                        <p:strVal val="visible"/>
                                      </p:to>
                                    </p:set>
                                    <p:animEffect transition="in" filter="fade">
                                      <p:cBhvr>
                                        <p:cTn id="119" dur="1000"/>
                                        <p:tgtEl>
                                          <p:spTgt spid="20498"/>
                                        </p:tgtEl>
                                      </p:cBhvr>
                                    </p:animEffect>
                                  </p:childTnLst>
                                </p:cTn>
                              </p:par>
                              <p:par>
                                <p:cTn id="120" presetID="1" presetClass="emph" presetSubtype="2" fill="hold" nodeType="withEffect">
                                  <p:stCondLst>
                                    <p:cond delay="0"/>
                                  </p:stCondLst>
                                  <p:childTnLst>
                                    <p:animClr clrSpc="rgb" dir="cw">
                                      <p:cBhvr>
                                        <p:cTn id="121" dur="1000" fill="hold"/>
                                        <p:tgtEl>
                                          <p:spTgt spid="20495"/>
                                        </p:tgtEl>
                                        <p:attrNameLst>
                                          <p:attrName>fillcolor</p:attrName>
                                        </p:attrNameLst>
                                      </p:cBhvr>
                                      <p:to>
                                        <a:srgbClr val="777777"/>
                                      </p:to>
                                    </p:animClr>
                                    <p:set>
                                      <p:cBhvr>
                                        <p:cTn id="122" dur="1000" fill="hold"/>
                                        <p:tgtEl>
                                          <p:spTgt spid="20495"/>
                                        </p:tgtEl>
                                        <p:attrNameLst>
                                          <p:attrName>fill.type</p:attrName>
                                        </p:attrNameLst>
                                      </p:cBhvr>
                                      <p:to>
                                        <p:strVal val="solid"/>
                                      </p:to>
                                    </p:set>
                                    <p:set>
                                      <p:cBhvr>
                                        <p:cTn id="123" dur="1000" fill="hold"/>
                                        <p:tgtEl>
                                          <p:spTgt spid="20495"/>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1000" fill="hold"/>
                                        <p:tgtEl>
                                          <p:spTgt spid="20499"/>
                                        </p:tgtEl>
                                        <p:attrNameLst>
                                          <p:attrName>fillcolor</p:attrName>
                                        </p:attrNameLst>
                                      </p:cBhvr>
                                      <p:to>
                                        <a:srgbClr val="777777"/>
                                      </p:to>
                                    </p:animClr>
                                    <p:set>
                                      <p:cBhvr>
                                        <p:cTn id="126" dur="1000" fill="hold"/>
                                        <p:tgtEl>
                                          <p:spTgt spid="20499"/>
                                        </p:tgtEl>
                                        <p:attrNameLst>
                                          <p:attrName>fill.type</p:attrName>
                                        </p:attrNameLst>
                                      </p:cBhvr>
                                      <p:to>
                                        <p:strVal val="solid"/>
                                      </p:to>
                                    </p:set>
                                    <p:set>
                                      <p:cBhvr>
                                        <p:cTn id="127" dur="1000" fill="hold"/>
                                        <p:tgtEl>
                                          <p:spTgt spid="20499"/>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grpId="1" nodeType="clickEffect">
                                  <p:stCondLst>
                                    <p:cond delay="0"/>
                                  </p:stCondLst>
                                  <p:childTnLst>
                                    <p:animClr clrSpc="rgb" dir="cw">
                                      <p:cBhvr>
                                        <p:cTn id="131" dur="1000" fill="hold"/>
                                        <p:tgtEl>
                                          <p:spTgt spid="20484"/>
                                        </p:tgtEl>
                                        <p:attrNameLst>
                                          <p:attrName>fillcolor</p:attrName>
                                        </p:attrNameLst>
                                      </p:cBhvr>
                                      <p:to>
                                        <a:schemeClr val="accent2"/>
                                      </p:to>
                                    </p:animClr>
                                    <p:set>
                                      <p:cBhvr>
                                        <p:cTn id="132" dur="1000" fill="hold"/>
                                        <p:tgtEl>
                                          <p:spTgt spid="20484"/>
                                        </p:tgtEl>
                                        <p:attrNameLst>
                                          <p:attrName>fill.type</p:attrName>
                                        </p:attrNameLst>
                                      </p:cBhvr>
                                      <p:to>
                                        <p:strVal val="solid"/>
                                      </p:to>
                                    </p:set>
                                    <p:set>
                                      <p:cBhvr>
                                        <p:cTn id="133" dur="1000" fill="hold"/>
                                        <p:tgtEl>
                                          <p:spTgt spid="204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4" grpId="1" animBg="1"/>
      <p:bldP spid="20485" grpId="0" animBg="1"/>
      <p:bldP spid="20486" grpId="0" animBg="1"/>
      <p:bldP spid="20487" grpId="0" animBg="1"/>
      <p:bldP spid="20488" grpId="0" animBg="1"/>
      <p:bldP spid="20490" grpId="0" animBg="1"/>
      <p:bldP spid="20491" grpId="0" animBg="1"/>
      <p:bldP spid="20492" grpId="0" animBg="1"/>
      <p:bldP spid="20493" grpId="0" animBg="1"/>
      <p:bldP spid="20494" grpId="0" animBg="1"/>
      <p:bldP spid="20496" grpId="0" animBg="1"/>
      <p:bldP spid="20497" grpId="0" animBg="1"/>
      <p:bldP spid="20498" grpId="0" animBg="1"/>
      <p:bldP spid="2049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dirty="0" smtClean="0"/>
              <a:t>Common Application Compatibility Issues</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itle 849921"/>
          <p:cNvSpPr>
            <a:spLocks noGrp="1" noChangeArrowheads="1"/>
          </p:cNvSpPr>
          <p:nvPr>
            <p:ph type="title"/>
          </p:nvPr>
        </p:nvSpPr>
        <p:spPr/>
        <p:txBody>
          <a:bodyPr anchor="t"/>
          <a:lstStyle/>
          <a:p>
            <a:pPr algn="l" eaLnBrk="1" fontAlgn="auto" hangingPunct="1">
              <a:spcAft>
                <a:spcPts val="0"/>
              </a:spcAft>
              <a:defRPr/>
            </a:pPr>
            <a:r>
              <a:rPr lang="en-US" dirty="0" smtClean="0"/>
              <a:t>UAC Architecture</a:t>
            </a:r>
          </a:p>
        </p:txBody>
      </p:sp>
      <p:sp>
        <p:nvSpPr>
          <p:cNvPr id="849923" name="TextBox 849922"/>
          <p:cNvSpPr txBox="1">
            <a:spLocks noChangeArrowheads="1"/>
          </p:cNvSpPr>
          <p:nvPr/>
        </p:nvSpPr>
        <p:spPr bwMode="auto">
          <a:xfrm>
            <a:off x="6478588" y="339725"/>
            <a:ext cx="25209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Standard User Rights</a:t>
            </a:r>
            <a:endParaRPr lang="en-US">
              <a:solidFill>
                <a:srgbClr val="000000"/>
              </a:solidFill>
            </a:endParaRPr>
          </a:p>
        </p:txBody>
      </p:sp>
      <p:pic>
        <p:nvPicPr>
          <p:cNvPr id="14340" name="Rectangle 8194"/>
          <p:cNvPicPr>
            <a:picLocks noChangeAspect="1" noChangeArrowheads="1"/>
          </p:cNvPicPr>
          <p:nvPr/>
        </p:nvPicPr>
        <p:blipFill>
          <a:blip r:embed="rId3" cstate="print"/>
          <a:srcRect/>
          <a:stretch>
            <a:fillRect/>
          </a:stretch>
        </p:blipFill>
        <p:spPr bwMode="auto">
          <a:xfrm>
            <a:off x="5972175" y="282575"/>
            <a:ext cx="428625" cy="455613"/>
          </a:xfrm>
          <a:prstGeom prst="rect">
            <a:avLst/>
          </a:prstGeom>
          <a:noFill/>
          <a:ln w="9525">
            <a:noFill/>
            <a:miter lim="800000"/>
            <a:headEnd/>
            <a:tailEnd/>
          </a:ln>
        </p:spPr>
      </p:pic>
      <p:pic>
        <p:nvPicPr>
          <p:cNvPr id="14341" name="Rectangle 8195"/>
          <p:cNvPicPr>
            <a:picLocks noChangeAspect="1" noChangeArrowheads="1"/>
          </p:cNvPicPr>
          <p:nvPr/>
        </p:nvPicPr>
        <p:blipFill>
          <a:blip r:embed="rId3" cstate="print"/>
          <a:srcRect/>
          <a:stretch>
            <a:fillRect/>
          </a:stretch>
        </p:blipFill>
        <p:spPr bwMode="auto">
          <a:xfrm>
            <a:off x="5964238" y="758825"/>
            <a:ext cx="428625" cy="455613"/>
          </a:xfrm>
          <a:prstGeom prst="rect">
            <a:avLst/>
          </a:prstGeom>
          <a:noFill/>
          <a:ln w="9525">
            <a:noFill/>
            <a:miter lim="800000"/>
            <a:headEnd/>
            <a:tailEnd/>
          </a:ln>
        </p:spPr>
      </p:pic>
      <p:pic>
        <p:nvPicPr>
          <p:cNvPr id="14342" name="Rectangle 8196"/>
          <p:cNvPicPr>
            <a:picLocks noChangeAspect="1" noChangeArrowheads="1"/>
          </p:cNvPicPr>
          <p:nvPr/>
        </p:nvPicPr>
        <p:blipFill>
          <a:blip r:embed="rId4" cstate="print"/>
          <a:srcRect/>
          <a:stretch>
            <a:fillRect/>
          </a:stretch>
        </p:blipFill>
        <p:spPr bwMode="auto">
          <a:xfrm>
            <a:off x="6035675" y="344488"/>
            <a:ext cx="301625" cy="301625"/>
          </a:xfrm>
          <a:prstGeom prst="rect">
            <a:avLst/>
          </a:prstGeom>
          <a:noFill/>
          <a:ln w="9525">
            <a:noFill/>
            <a:miter lim="800000"/>
            <a:headEnd/>
            <a:tailEnd/>
          </a:ln>
        </p:spPr>
      </p:pic>
      <p:sp>
        <p:nvSpPr>
          <p:cNvPr id="849927" name="TextBox 849926"/>
          <p:cNvSpPr txBox="1">
            <a:spLocks noChangeArrowheads="1"/>
          </p:cNvSpPr>
          <p:nvPr/>
        </p:nvSpPr>
        <p:spPr bwMode="auto">
          <a:xfrm>
            <a:off x="6473825" y="814388"/>
            <a:ext cx="2546350" cy="3667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Administrative Rights</a:t>
            </a:r>
            <a:endParaRPr lang="en-US">
              <a:solidFill>
                <a:srgbClr val="000000"/>
              </a:solidFill>
            </a:endParaRPr>
          </a:p>
        </p:txBody>
      </p:sp>
      <p:pic>
        <p:nvPicPr>
          <p:cNvPr id="14344" name="Rectangle 8198"/>
          <p:cNvPicPr>
            <a:picLocks noChangeAspect="1" noChangeArrowheads="1"/>
          </p:cNvPicPr>
          <p:nvPr/>
        </p:nvPicPr>
        <p:blipFill>
          <a:blip r:embed="rId4" cstate="print"/>
          <a:srcRect/>
          <a:stretch>
            <a:fillRect/>
          </a:stretch>
        </p:blipFill>
        <p:spPr bwMode="auto">
          <a:xfrm>
            <a:off x="6016625" y="830263"/>
            <a:ext cx="301625" cy="301625"/>
          </a:xfrm>
          <a:prstGeom prst="rect">
            <a:avLst/>
          </a:prstGeom>
          <a:noFill/>
          <a:ln w="9525">
            <a:noFill/>
            <a:miter lim="800000"/>
            <a:headEnd/>
            <a:tailEnd/>
          </a:ln>
        </p:spPr>
      </p:pic>
      <p:pic>
        <p:nvPicPr>
          <p:cNvPr id="14345" name="Rectangle 8199"/>
          <p:cNvPicPr>
            <a:picLocks noChangeAspect="1" noChangeArrowheads="1"/>
          </p:cNvPicPr>
          <p:nvPr/>
        </p:nvPicPr>
        <p:blipFill>
          <a:blip r:embed="rId5" cstate="print"/>
          <a:srcRect/>
          <a:stretch>
            <a:fillRect/>
          </a:stretch>
        </p:blipFill>
        <p:spPr bwMode="auto">
          <a:xfrm>
            <a:off x="5192713" y="1217613"/>
            <a:ext cx="4314825" cy="517525"/>
          </a:xfrm>
          <a:prstGeom prst="rect">
            <a:avLst/>
          </a:prstGeom>
          <a:noFill/>
          <a:ln w="9525">
            <a:noFill/>
            <a:miter lim="800000"/>
            <a:headEnd/>
            <a:tailEnd/>
          </a:ln>
        </p:spPr>
      </p:pic>
      <p:grpSp>
        <p:nvGrpSpPr>
          <p:cNvPr id="2" name="Group 10"/>
          <p:cNvGrpSpPr>
            <a:grpSpLocks/>
          </p:cNvGrpSpPr>
          <p:nvPr/>
        </p:nvGrpSpPr>
        <p:grpSpPr bwMode="auto">
          <a:xfrm>
            <a:off x="1203325" y="2263775"/>
            <a:ext cx="1709738" cy="4197350"/>
            <a:chOff x="4463" y="1457"/>
            <a:chExt cx="1077" cy="2644"/>
          </a:xfrm>
        </p:grpSpPr>
        <p:pic>
          <p:nvPicPr>
            <p:cNvPr id="14381" name="Rectangle 8235"/>
            <p:cNvPicPr>
              <a:picLocks noChangeAspect="1" noChangeArrowheads="1"/>
            </p:cNvPicPr>
            <p:nvPr/>
          </p:nvPicPr>
          <p:blipFill>
            <a:blip r:embed="rId6" cstate="print"/>
            <a:srcRect/>
            <a:stretch>
              <a:fillRect/>
            </a:stretch>
          </p:blipFill>
          <p:spPr bwMode="auto">
            <a:xfrm>
              <a:off x="4465" y="1457"/>
              <a:ext cx="1075" cy="2413"/>
            </a:xfrm>
            <a:prstGeom prst="rect">
              <a:avLst/>
            </a:prstGeom>
            <a:noFill/>
            <a:ln w="9525">
              <a:noFill/>
              <a:miter lim="800000"/>
              <a:headEnd/>
              <a:tailEnd/>
            </a:ln>
          </p:spPr>
        </p:pic>
        <p:sp>
          <p:nvSpPr>
            <p:cNvPr id="849932" name="TextBox 849931"/>
            <p:cNvSpPr txBox="1">
              <a:spLocks noChangeArrowheads="1"/>
            </p:cNvSpPr>
            <p:nvPr/>
          </p:nvSpPr>
          <p:spPr bwMode="auto">
            <a:xfrm>
              <a:off x="4463" y="3870"/>
              <a:ext cx="1036"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User Process</a:t>
              </a:r>
              <a:endParaRPr lang="en-US">
                <a:solidFill>
                  <a:srgbClr val="000000"/>
                </a:solidFill>
              </a:endParaRPr>
            </a:p>
          </p:txBody>
        </p:sp>
        <p:sp>
          <p:nvSpPr>
            <p:cNvPr id="849933" name="TextBox 849932"/>
            <p:cNvSpPr txBox="1">
              <a:spLocks noChangeArrowheads="1"/>
            </p:cNvSpPr>
            <p:nvPr/>
          </p:nvSpPr>
          <p:spPr bwMode="auto">
            <a:xfrm>
              <a:off x="4479" y="1841"/>
              <a:ext cx="1035" cy="2128"/>
            </a:xfrm>
            <a:prstGeom prst="rect">
              <a:avLst/>
            </a:prstGeom>
            <a:noFill/>
            <a:ln w="12700" cap="flat" cmpd="sng" algn="ctr">
              <a:noFill/>
              <a:prstDash val="solid"/>
              <a:miter lim="800000"/>
              <a:headEnd type="none" w="med" len="med"/>
              <a:tailEnd type="none" w="med" len="med"/>
            </a:ln>
            <a:effectLst/>
          </p:spPr>
          <p:txBody>
            <a:bodyPr>
              <a:spAutoFit/>
            </a:bodyPr>
            <a:lstStyle/>
            <a:p>
              <a:pPr marL="176213" indent="-176213">
                <a:lnSpc>
                  <a:spcPct val="120000"/>
                </a:lnSpc>
                <a:buFontTx/>
                <a:buChar char="•"/>
                <a:defRPr/>
              </a:pPr>
              <a:r>
                <a:rPr lang="en-US" sz="1200" b="1">
                  <a:effectLst>
                    <a:outerShdw blurRad="38100" dist="38100" dir="2700000" algn="tl">
                      <a:srgbClr val="C0C0C0"/>
                    </a:outerShdw>
                  </a:effectLst>
                </a:rPr>
                <a:t>Change Time Zone</a:t>
              </a:r>
              <a:endParaRPr lang="en-US">
                <a:solidFill>
                  <a:srgbClr val="000000"/>
                </a:solidFill>
              </a:endParaRP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Run IT Approved Applications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Install Fonts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Install Printers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Run MSN Messenger</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Etc.</a:t>
              </a:r>
            </a:p>
            <a:p>
              <a:pPr marL="176213" indent="-176213">
                <a:lnSpc>
                  <a:spcPct val="120000"/>
                </a:lnSpc>
                <a:buFontTx/>
                <a:buChar char="•"/>
                <a:defRPr/>
              </a:pPr>
              <a:endParaRPr lang="en-US" sz="1200" b="1">
                <a:effectLst>
                  <a:outerShdw blurRad="38100" dist="38100" dir="2700000" algn="tl">
                    <a:srgbClr val="C0C0C0"/>
                  </a:outerShdw>
                </a:effectLst>
              </a:endParaRPr>
            </a:p>
          </p:txBody>
        </p:sp>
      </p:grpSp>
      <p:sp>
        <p:nvSpPr>
          <p:cNvPr id="849934" name="TextBox 849933"/>
          <p:cNvSpPr txBox="1">
            <a:spLocks noChangeArrowheads="1"/>
          </p:cNvSpPr>
          <p:nvPr/>
        </p:nvSpPr>
        <p:spPr bwMode="auto">
          <a:xfrm>
            <a:off x="6140450" y="1285875"/>
            <a:ext cx="2603500" cy="366713"/>
          </a:xfrm>
          <a:prstGeom prst="rect">
            <a:avLst/>
          </a:prstGeom>
          <a:noFill/>
          <a:ln w="12700" cap="flat" cmpd="sng" algn="ctr">
            <a:noFill/>
            <a:prstDash val="solid"/>
            <a:miter lim="800000"/>
            <a:headEnd type="none" w="med" len="med"/>
            <a:tailEnd type="none" w="med" len="med"/>
          </a:ln>
          <a:effectLst/>
        </p:spPr>
        <p:txBody>
          <a:bodyPr>
            <a:spAutoFit/>
          </a:bodyPr>
          <a:lstStyle/>
          <a:p>
            <a:pPr algn="ctr">
              <a:defRPr/>
            </a:pPr>
            <a:r>
              <a:rPr lang="en-US" b="1">
                <a:effectLst>
                  <a:outerShdw blurRad="38100" dist="38100" dir="2700000" algn="tl">
                    <a:srgbClr val="C0C0C0"/>
                  </a:outerShdw>
                </a:effectLst>
              </a:rPr>
              <a:t>Admin Privileges</a:t>
            </a:r>
            <a:endParaRPr lang="en-US">
              <a:solidFill>
                <a:srgbClr val="000000"/>
              </a:solidFill>
            </a:endParaRPr>
          </a:p>
        </p:txBody>
      </p:sp>
      <p:grpSp>
        <p:nvGrpSpPr>
          <p:cNvPr id="3" name="Group 15"/>
          <p:cNvGrpSpPr>
            <a:grpSpLocks/>
          </p:cNvGrpSpPr>
          <p:nvPr/>
        </p:nvGrpSpPr>
        <p:grpSpPr bwMode="auto">
          <a:xfrm>
            <a:off x="1127125" y="1576388"/>
            <a:ext cx="1901825" cy="623887"/>
            <a:chOff x="758" y="4650"/>
            <a:chExt cx="1198" cy="393"/>
          </a:xfrm>
        </p:grpSpPr>
        <p:pic>
          <p:nvPicPr>
            <p:cNvPr id="14379" name="Rectangle 8233"/>
            <p:cNvPicPr>
              <a:picLocks noChangeAspect="1" noChangeArrowheads="1"/>
            </p:cNvPicPr>
            <p:nvPr/>
          </p:nvPicPr>
          <p:blipFill>
            <a:blip r:embed="rId7" cstate="print"/>
            <a:srcRect/>
            <a:stretch>
              <a:fillRect/>
            </a:stretch>
          </p:blipFill>
          <p:spPr bwMode="auto">
            <a:xfrm>
              <a:off x="1287" y="4650"/>
              <a:ext cx="144" cy="192"/>
            </a:xfrm>
            <a:prstGeom prst="rect">
              <a:avLst/>
            </a:prstGeom>
            <a:noFill/>
            <a:ln w="9525">
              <a:noFill/>
              <a:miter lim="800000"/>
              <a:headEnd/>
              <a:tailEnd/>
            </a:ln>
          </p:spPr>
        </p:pic>
        <p:sp>
          <p:nvSpPr>
            <p:cNvPr id="849937" name="TextBox 849936"/>
            <p:cNvSpPr txBox="1">
              <a:spLocks noChangeArrowheads="1"/>
            </p:cNvSpPr>
            <p:nvPr/>
          </p:nvSpPr>
          <p:spPr bwMode="auto">
            <a:xfrm>
              <a:off x="758" y="4870"/>
              <a:ext cx="1198"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Standard User Privilege</a:t>
              </a:r>
              <a:endParaRPr lang="en-US">
                <a:solidFill>
                  <a:srgbClr val="000000"/>
                </a:solidFill>
              </a:endParaRPr>
            </a:p>
          </p:txBody>
        </p:sp>
      </p:grpSp>
      <p:pic>
        <p:nvPicPr>
          <p:cNvPr id="14349" name="Rectangle 8203"/>
          <p:cNvPicPr>
            <a:picLocks noChangeAspect="1" noChangeArrowheads="1"/>
          </p:cNvPicPr>
          <p:nvPr/>
        </p:nvPicPr>
        <p:blipFill>
          <a:blip r:embed="rId8" cstate="print"/>
          <a:srcRect/>
          <a:stretch>
            <a:fillRect/>
          </a:stretch>
        </p:blipFill>
        <p:spPr bwMode="auto">
          <a:xfrm>
            <a:off x="5937250" y="238125"/>
            <a:ext cx="495300" cy="439738"/>
          </a:xfrm>
          <a:prstGeom prst="rect">
            <a:avLst/>
          </a:prstGeom>
          <a:noFill/>
          <a:ln w="9525">
            <a:noFill/>
            <a:miter lim="800000"/>
            <a:headEnd/>
            <a:tailEnd/>
          </a:ln>
        </p:spPr>
      </p:pic>
      <p:grpSp>
        <p:nvGrpSpPr>
          <p:cNvPr id="4" name="Group 19"/>
          <p:cNvGrpSpPr>
            <a:grpSpLocks/>
          </p:cNvGrpSpPr>
          <p:nvPr/>
        </p:nvGrpSpPr>
        <p:grpSpPr bwMode="auto">
          <a:xfrm>
            <a:off x="4354513" y="3627438"/>
            <a:ext cx="646112" cy="2084387"/>
            <a:chOff x="330" y="744"/>
            <a:chExt cx="407" cy="1313"/>
          </a:xfrm>
        </p:grpSpPr>
        <p:pic>
          <p:nvPicPr>
            <p:cNvPr id="14377" name="Rectangle 8231"/>
            <p:cNvPicPr>
              <a:picLocks noChangeAspect="1" noChangeArrowheads="1"/>
            </p:cNvPicPr>
            <p:nvPr/>
          </p:nvPicPr>
          <p:blipFill>
            <a:blip r:embed="rId9" cstate="print"/>
            <a:srcRect/>
            <a:stretch>
              <a:fillRect/>
            </a:stretch>
          </p:blipFill>
          <p:spPr bwMode="auto">
            <a:xfrm>
              <a:off x="402" y="744"/>
              <a:ext cx="313" cy="1099"/>
            </a:xfrm>
            <a:prstGeom prst="rect">
              <a:avLst/>
            </a:prstGeom>
            <a:noFill/>
            <a:ln w="9525">
              <a:noFill/>
              <a:miter lim="800000"/>
              <a:headEnd/>
              <a:tailEnd/>
            </a:ln>
          </p:spPr>
        </p:pic>
        <p:sp>
          <p:nvSpPr>
            <p:cNvPr id="849941" name="TextBox 849940"/>
            <p:cNvSpPr txBox="1">
              <a:spLocks noChangeArrowheads="1"/>
            </p:cNvSpPr>
            <p:nvPr/>
          </p:nvSpPr>
          <p:spPr bwMode="auto">
            <a:xfrm>
              <a:off x="330" y="1845"/>
              <a:ext cx="407" cy="2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600">
                  <a:effectLst>
                    <a:outerShdw blurRad="38100" dist="38100" dir="2700000" algn="tl">
                      <a:srgbClr val="C0C0C0"/>
                    </a:outerShdw>
                  </a:effectLst>
                </a:rPr>
                <a:t>Abby</a:t>
              </a:r>
              <a:endParaRPr lang="en-US">
                <a:solidFill>
                  <a:srgbClr val="000000"/>
                </a:solidFill>
              </a:endParaRPr>
            </a:p>
          </p:txBody>
        </p:sp>
      </p:grpSp>
      <p:sp>
        <p:nvSpPr>
          <p:cNvPr id="849942" name="Rectangle 849941"/>
          <p:cNvSpPr>
            <a:spLocks noChangeArrowheads="1"/>
          </p:cNvSpPr>
          <p:nvPr/>
        </p:nvSpPr>
        <p:spPr bwMode="auto">
          <a:xfrm>
            <a:off x="457200" y="5584825"/>
            <a:ext cx="2994025" cy="62071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74001"/>
              </a:schemeClr>
            </a:outerShdw>
          </a:effectLst>
        </p:spPr>
        <p:txBody>
          <a:bodyPr wrap="none" anchor="ctr">
            <a:spAutoFit/>
          </a:bodyPr>
          <a:lstStyle/>
          <a:p>
            <a:pPr>
              <a:defRPr/>
            </a:pPr>
            <a:endParaRPr lang="en-US">
              <a:solidFill>
                <a:srgbClr val="000000"/>
              </a:solidFill>
            </a:endParaRPr>
          </a:p>
        </p:txBody>
      </p:sp>
      <p:grpSp>
        <p:nvGrpSpPr>
          <p:cNvPr id="5" name="Group 23"/>
          <p:cNvGrpSpPr>
            <a:grpSpLocks/>
          </p:cNvGrpSpPr>
          <p:nvPr/>
        </p:nvGrpSpPr>
        <p:grpSpPr bwMode="auto">
          <a:xfrm>
            <a:off x="7226300" y="5149850"/>
            <a:ext cx="1847850" cy="1223963"/>
            <a:chOff x="4461" y="6345"/>
            <a:chExt cx="1164" cy="771"/>
          </a:xfrm>
        </p:grpSpPr>
        <p:grpSp>
          <p:nvGrpSpPr>
            <p:cNvPr id="6" name="Group 24"/>
            <p:cNvGrpSpPr>
              <a:grpSpLocks/>
            </p:cNvGrpSpPr>
            <p:nvPr/>
          </p:nvGrpSpPr>
          <p:grpSpPr bwMode="auto">
            <a:xfrm>
              <a:off x="4461" y="6345"/>
              <a:ext cx="1164" cy="771"/>
              <a:chOff x="4461" y="6345"/>
              <a:chExt cx="1164" cy="771"/>
            </a:xfrm>
          </p:grpSpPr>
          <p:sp>
            <p:nvSpPr>
              <p:cNvPr id="849945" name="TextBox 849944"/>
              <p:cNvSpPr txBox="1">
                <a:spLocks noChangeArrowheads="1"/>
              </p:cNvSpPr>
              <p:nvPr/>
            </p:nvSpPr>
            <p:spPr bwMode="auto">
              <a:xfrm>
                <a:off x="4461" y="6885"/>
                <a:ext cx="1164"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 Process</a:t>
                </a:r>
                <a:endParaRPr lang="en-US">
                  <a:solidFill>
                    <a:srgbClr val="000000"/>
                  </a:solidFill>
                </a:endParaRPr>
              </a:p>
            </p:txBody>
          </p:sp>
          <p:pic>
            <p:nvPicPr>
              <p:cNvPr id="14376" name="Rectangle 8230"/>
              <p:cNvPicPr>
                <a:picLocks noChangeAspect="1" noChangeArrowheads="1"/>
              </p:cNvPicPr>
              <p:nvPr/>
            </p:nvPicPr>
            <p:blipFill>
              <a:blip r:embed="rId10" cstate="print"/>
              <a:srcRect/>
              <a:stretch>
                <a:fillRect/>
              </a:stretch>
            </p:blipFill>
            <p:spPr bwMode="auto">
              <a:xfrm>
                <a:off x="4502" y="6345"/>
                <a:ext cx="1067" cy="536"/>
              </a:xfrm>
              <a:prstGeom prst="rect">
                <a:avLst/>
              </a:prstGeom>
              <a:noFill/>
              <a:ln w="9525">
                <a:noFill/>
                <a:miter lim="800000"/>
                <a:headEnd/>
                <a:tailEnd/>
              </a:ln>
            </p:spPr>
          </p:pic>
        </p:grpSp>
        <p:sp>
          <p:nvSpPr>
            <p:cNvPr id="849947" name="TextBox 849946"/>
            <p:cNvSpPr txBox="1">
              <a:spLocks noChangeArrowheads="1"/>
            </p:cNvSpPr>
            <p:nvPr/>
          </p:nvSpPr>
          <p:spPr bwMode="auto">
            <a:xfrm>
              <a:off x="4557" y="6645"/>
              <a:ext cx="945"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Install Application</a:t>
              </a:r>
              <a:endParaRPr lang="en-US">
                <a:solidFill>
                  <a:srgbClr val="000000"/>
                </a:solidFill>
              </a:endParaRPr>
            </a:p>
          </p:txBody>
        </p:sp>
      </p:grpSp>
      <p:grpSp>
        <p:nvGrpSpPr>
          <p:cNvPr id="7" name="Group 28"/>
          <p:cNvGrpSpPr>
            <a:grpSpLocks/>
          </p:cNvGrpSpPr>
          <p:nvPr/>
        </p:nvGrpSpPr>
        <p:grpSpPr bwMode="auto">
          <a:xfrm>
            <a:off x="7232650" y="3625850"/>
            <a:ext cx="1847850" cy="1223963"/>
            <a:chOff x="4460" y="5420"/>
            <a:chExt cx="1164" cy="771"/>
          </a:xfrm>
        </p:grpSpPr>
        <p:grpSp>
          <p:nvGrpSpPr>
            <p:cNvPr id="8" name="Group 29"/>
            <p:cNvGrpSpPr>
              <a:grpSpLocks/>
            </p:cNvGrpSpPr>
            <p:nvPr/>
          </p:nvGrpSpPr>
          <p:grpSpPr bwMode="auto">
            <a:xfrm>
              <a:off x="4460" y="5420"/>
              <a:ext cx="1164" cy="771"/>
              <a:chOff x="4460" y="5420"/>
              <a:chExt cx="1164" cy="771"/>
            </a:xfrm>
          </p:grpSpPr>
          <p:sp>
            <p:nvSpPr>
              <p:cNvPr id="849950" name="TextBox 849949"/>
              <p:cNvSpPr txBox="1">
                <a:spLocks noChangeArrowheads="1"/>
              </p:cNvSpPr>
              <p:nvPr/>
            </p:nvSpPr>
            <p:spPr bwMode="auto">
              <a:xfrm>
                <a:off x="4460" y="5960"/>
                <a:ext cx="1164"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 Process</a:t>
                </a:r>
                <a:endParaRPr lang="en-US">
                  <a:solidFill>
                    <a:srgbClr val="000000"/>
                  </a:solidFill>
                </a:endParaRPr>
              </a:p>
            </p:txBody>
          </p:sp>
          <p:pic>
            <p:nvPicPr>
              <p:cNvPr id="14372" name="Rectangle 8226"/>
              <p:cNvPicPr>
                <a:picLocks noChangeAspect="1" noChangeArrowheads="1"/>
              </p:cNvPicPr>
              <p:nvPr/>
            </p:nvPicPr>
            <p:blipFill>
              <a:blip r:embed="rId10" cstate="print"/>
              <a:srcRect/>
              <a:stretch>
                <a:fillRect/>
              </a:stretch>
            </p:blipFill>
            <p:spPr bwMode="auto">
              <a:xfrm>
                <a:off x="4501" y="5420"/>
                <a:ext cx="1067" cy="536"/>
              </a:xfrm>
              <a:prstGeom prst="rect">
                <a:avLst/>
              </a:prstGeom>
              <a:noFill/>
              <a:ln w="9525">
                <a:noFill/>
                <a:miter lim="800000"/>
                <a:headEnd/>
                <a:tailEnd/>
              </a:ln>
            </p:spPr>
          </p:pic>
        </p:grpSp>
        <p:sp>
          <p:nvSpPr>
            <p:cNvPr id="849952" name="TextBox 849951"/>
            <p:cNvSpPr txBox="1">
              <a:spLocks noChangeArrowheads="1"/>
            </p:cNvSpPr>
            <p:nvPr/>
          </p:nvSpPr>
          <p:spPr bwMode="auto">
            <a:xfrm>
              <a:off x="4668" y="5720"/>
              <a:ext cx="715"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Configure IIS</a:t>
              </a:r>
              <a:endParaRPr lang="en-US">
                <a:solidFill>
                  <a:srgbClr val="000000"/>
                </a:solidFill>
              </a:endParaRPr>
            </a:p>
          </p:txBody>
        </p:sp>
      </p:grpSp>
      <p:grpSp>
        <p:nvGrpSpPr>
          <p:cNvPr id="9" name="Group 33"/>
          <p:cNvGrpSpPr>
            <a:grpSpLocks/>
          </p:cNvGrpSpPr>
          <p:nvPr/>
        </p:nvGrpSpPr>
        <p:grpSpPr bwMode="auto">
          <a:xfrm>
            <a:off x="7219950" y="2230438"/>
            <a:ext cx="1847850" cy="1223962"/>
            <a:chOff x="4452" y="4477"/>
            <a:chExt cx="1164" cy="771"/>
          </a:xfrm>
        </p:grpSpPr>
        <p:grpSp>
          <p:nvGrpSpPr>
            <p:cNvPr id="10" name="Group 34"/>
            <p:cNvGrpSpPr>
              <a:grpSpLocks/>
            </p:cNvGrpSpPr>
            <p:nvPr/>
          </p:nvGrpSpPr>
          <p:grpSpPr bwMode="auto">
            <a:xfrm>
              <a:off x="4452" y="4477"/>
              <a:ext cx="1164" cy="771"/>
              <a:chOff x="4452" y="4477"/>
              <a:chExt cx="1164" cy="771"/>
            </a:xfrm>
          </p:grpSpPr>
          <p:sp>
            <p:nvSpPr>
              <p:cNvPr id="849955" name="TextBox 849954"/>
              <p:cNvSpPr txBox="1">
                <a:spLocks noChangeArrowheads="1"/>
              </p:cNvSpPr>
              <p:nvPr/>
            </p:nvSpPr>
            <p:spPr bwMode="auto">
              <a:xfrm>
                <a:off x="4452" y="5017"/>
                <a:ext cx="1164"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 Process</a:t>
                </a:r>
                <a:endParaRPr lang="en-US">
                  <a:solidFill>
                    <a:srgbClr val="000000"/>
                  </a:solidFill>
                </a:endParaRPr>
              </a:p>
            </p:txBody>
          </p:sp>
          <p:pic>
            <p:nvPicPr>
              <p:cNvPr id="14368" name="Rectangle 8222"/>
              <p:cNvPicPr>
                <a:picLocks noChangeAspect="1" noChangeArrowheads="1"/>
              </p:cNvPicPr>
              <p:nvPr/>
            </p:nvPicPr>
            <p:blipFill>
              <a:blip r:embed="rId10" cstate="print"/>
              <a:srcRect/>
              <a:stretch>
                <a:fillRect/>
              </a:stretch>
            </p:blipFill>
            <p:spPr bwMode="auto">
              <a:xfrm>
                <a:off x="4493" y="4477"/>
                <a:ext cx="1067" cy="536"/>
              </a:xfrm>
              <a:prstGeom prst="rect">
                <a:avLst/>
              </a:prstGeom>
              <a:noFill/>
              <a:ln w="9525">
                <a:noFill/>
                <a:miter lim="800000"/>
                <a:headEnd/>
                <a:tailEnd/>
              </a:ln>
            </p:spPr>
          </p:pic>
        </p:grpSp>
        <p:sp>
          <p:nvSpPr>
            <p:cNvPr id="849957" name="TextBox 849956"/>
            <p:cNvSpPr txBox="1">
              <a:spLocks noChangeArrowheads="1"/>
            </p:cNvSpPr>
            <p:nvPr/>
          </p:nvSpPr>
          <p:spPr bwMode="auto">
            <a:xfrm>
              <a:off x="4666" y="4777"/>
              <a:ext cx="719"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Change Time</a:t>
              </a:r>
              <a:endParaRPr lang="en-US">
                <a:solidFill>
                  <a:srgbClr val="000000"/>
                </a:solidFill>
              </a:endParaRPr>
            </a:p>
          </p:txBody>
        </p:sp>
      </p:grpSp>
      <p:grpSp>
        <p:nvGrpSpPr>
          <p:cNvPr id="11" name="Group 38"/>
          <p:cNvGrpSpPr>
            <a:grpSpLocks/>
          </p:cNvGrpSpPr>
          <p:nvPr/>
        </p:nvGrpSpPr>
        <p:grpSpPr bwMode="auto">
          <a:xfrm>
            <a:off x="5900738" y="5432425"/>
            <a:ext cx="1336675" cy="633413"/>
            <a:chOff x="2496" y="4648"/>
            <a:chExt cx="842" cy="399"/>
          </a:xfrm>
        </p:grpSpPr>
        <p:pic>
          <p:nvPicPr>
            <p:cNvPr id="14363" name="Rectangle 8217"/>
            <p:cNvPicPr>
              <a:picLocks noChangeAspect="1" noChangeArrowheads="1"/>
            </p:cNvPicPr>
            <p:nvPr/>
          </p:nvPicPr>
          <p:blipFill>
            <a:blip r:embed="rId7" cstate="print"/>
            <a:srcRect/>
            <a:stretch>
              <a:fillRect/>
            </a:stretch>
          </p:blipFill>
          <p:spPr bwMode="auto">
            <a:xfrm>
              <a:off x="2855" y="4648"/>
              <a:ext cx="144" cy="192"/>
            </a:xfrm>
            <a:prstGeom prst="rect">
              <a:avLst/>
            </a:prstGeom>
            <a:noFill/>
            <a:ln w="9525">
              <a:noFill/>
              <a:miter lim="800000"/>
              <a:headEnd/>
              <a:tailEnd/>
            </a:ln>
          </p:spPr>
        </p:pic>
        <p:sp>
          <p:nvSpPr>
            <p:cNvPr id="849960" name="TextBox 849959"/>
            <p:cNvSpPr txBox="1">
              <a:spLocks noChangeArrowheads="1"/>
            </p:cNvSpPr>
            <p:nvPr/>
          </p:nvSpPr>
          <p:spPr bwMode="auto">
            <a:xfrm>
              <a:off x="2496" y="4874"/>
              <a:ext cx="842"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Admin Privilege</a:t>
              </a:r>
              <a:endParaRPr lang="en-US">
                <a:solidFill>
                  <a:srgbClr val="000000"/>
                </a:solidFill>
              </a:endParaRPr>
            </a:p>
          </p:txBody>
        </p:sp>
      </p:grpSp>
      <p:grpSp>
        <p:nvGrpSpPr>
          <p:cNvPr id="12" name="Group 41"/>
          <p:cNvGrpSpPr>
            <a:grpSpLocks/>
          </p:cNvGrpSpPr>
          <p:nvPr/>
        </p:nvGrpSpPr>
        <p:grpSpPr bwMode="auto">
          <a:xfrm>
            <a:off x="5889625" y="3835400"/>
            <a:ext cx="1336675" cy="633413"/>
            <a:chOff x="2496" y="4648"/>
            <a:chExt cx="842" cy="399"/>
          </a:xfrm>
        </p:grpSpPr>
        <p:pic>
          <p:nvPicPr>
            <p:cNvPr id="14361" name="Rectangle 8215"/>
            <p:cNvPicPr>
              <a:picLocks noChangeAspect="1" noChangeArrowheads="1"/>
            </p:cNvPicPr>
            <p:nvPr/>
          </p:nvPicPr>
          <p:blipFill>
            <a:blip r:embed="rId7" cstate="print"/>
            <a:srcRect/>
            <a:stretch>
              <a:fillRect/>
            </a:stretch>
          </p:blipFill>
          <p:spPr bwMode="auto">
            <a:xfrm>
              <a:off x="2855" y="4648"/>
              <a:ext cx="144" cy="192"/>
            </a:xfrm>
            <a:prstGeom prst="rect">
              <a:avLst/>
            </a:prstGeom>
            <a:noFill/>
            <a:ln w="9525">
              <a:noFill/>
              <a:miter lim="800000"/>
              <a:headEnd/>
              <a:tailEnd/>
            </a:ln>
          </p:spPr>
        </p:pic>
        <p:sp>
          <p:nvSpPr>
            <p:cNvPr id="849963" name="TextBox 849962"/>
            <p:cNvSpPr txBox="1">
              <a:spLocks noChangeArrowheads="1"/>
            </p:cNvSpPr>
            <p:nvPr/>
          </p:nvSpPr>
          <p:spPr bwMode="auto">
            <a:xfrm>
              <a:off x="2496" y="4874"/>
              <a:ext cx="842"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Admin Privilege</a:t>
              </a:r>
              <a:endParaRPr lang="en-US">
                <a:solidFill>
                  <a:srgbClr val="000000"/>
                </a:solidFill>
              </a:endParaRPr>
            </a:p>
          </p:txBody>
        </p:sp>
      </p:grpSp>
      <p:grpSp>
        <p:nvGrpSpPr>
          <p:cNvPr id="13" name="Group 44"/>
          <p:cNvGrpSpPr>
            <a:grpSpLocks/>
          </p:cNvGrpSpPr>
          <p:nvPr/>
        </p:nvGrpSpPr>
        <p:grpSpPr bwMode="auto">
          <a:xfrm>
            <a:off x="5873750" y="2454275"/>
            <a:ext cx="1336675" cy="633413"/>
            <a:chOff x="2496" y="4648"/>
            <a:chExt cx="842" cy="399"/>
          </a:xfrm>
        </p:grpSpPr>
        <p:pic>
          <p:nvPicPr>
            <p:cNvPr id="14359" name="Rectangle 8213"/>
            <p:cNvPicPr>
              <a:picLocks noChangeAspect="1" noChangeArrowheads="1"/>
            </p:cNvPicPr>
            <p:nvPr/>
          </p:nvPicPr>
          <p:blipFill>
            <a:blip r:embed="rId7" cstate="print"/>
            <a:srcRect/>
            <a:stretch>
              <a:fillRect/>
            </a:stretch>
          </p:blipFill>
          <p:spPr bwMode="auto">
            <a:xfrm>
              <a:off x="2855" y="4648"/>
              <a:ext cx="144" cy="192"/>
            </a:xfrm>
            <a:prstGeom prst="rect">
              <a:avLst/>
            </a:prstGeom>
            <a:noFill/>
            <a:ln w="9525">
              <a:noFill/>
              <a:miter lim="800000"/>
              <a:headEnd/>
              <a:tailEnd/>
            </a:ln>
          </p:spPr>
        </p:pic>
        <p:sp>
          <p:nvSpPr>
            <p:cNvPr id="849966" name="TextBox 849965"/>
            <p:cNvSpPr txBox="1">
              <a:spLocks noChangeArrowheads="1"/>
            </p:cNvSpPr>
            <p:nvPr/>
          </p:nvSpPr>
          <p:spPr bwMode="auto">
            <a:xfrm>
              <a:off x="2496" y="4874"/>
              <a:ext cx="842"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Admin Privilege</a:t>
              </a:r>
              <a:endParaRPr lang="en-US">
                <a:solidFill>
                  <a:srgbClr val="000000"/>
                </a:solidFill>
              </a:endParaRPr>
            </a:p>
          </p:txBody>
        </p:sp>
      </p:grpSp>
      <p:pic>
        <p:nvPicPr>
          <p:cNvPr id="14358" name="Rectangle 8212"/>
          <p:cNvPicPr>
            <a:picLocks noChangeAspect="1" noChangeArrowheads="1"/>
          </p:cNvPicPr>
          <p:nvPr/>
        </p:nvPicPr>
        <p:blipFill>
          <a:blip r:embed="rId11" cstate="print"/>
          <a:srcRect/>
          <a:stretch>
            <a:fillRect/>
          </a:stretch>
        </p:blipFill>
        <p:spPr bwMode="auto">
          <a:xfrm>
            <a:off x="5949950" y="711200"/>
            <a:ext cx="474663" cy="4667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0121 0.70887 L 4.72222E-6 -2.16266E-6 " pathEditMode="relative" rAng="0" ptsTypes="AA">
                                      <p:cBhvr>
                                        <p:cTn id="6" dur="2000" fill="hold"/>
                                        <p:tgtEl>
                                          <p:spTgt spid="9"/>
                                        </p:tgtEl>
                                        <p:attrNameLst>
                                          <p:attrName>ppt_x</p:attrName>
                                          <p:attrName>ppt_y</p:attrName>
                                        </p:attrNameLst>
                                      </p:cBhvr>
                                      <p:rCtr x="-1" y="-354"/>
                                    </p:animMotion>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64" presetClass="path" presetSubtype="0" accel="50000" decel="50000" fill="hold" nodeType="withEffect">
                                  <p:stCondLst>
                                    <p:cond delay="0"/>
                                  </p:stCondLst>
                                  <p:childTnLst>
                                    <p:animMotion origin="layout" path="M 0.00243 0.71234 L -2.22222E-6 -4.49168E-6 " pathEditMode="relative" rAng="0" ptsTypes="AA">
                                      <p:cBhvr>
                                        <p:cTn id="10" dur="2000" fill="hold"/>
                                        <p:tgtEl>
                                          <p:spTgt spid="5"/>
                                        </p:tgtEl>
                                        <p:attrNameLst>
                                          <p:attrName>ppt_x</p:attrName>
                                          <p:attrName>ppt_y</p:attrName>
                                        </p:attrNameLst>
                                      </p:cBhvr>
                                      <p:rCtr x="-1" y="-356"/>
                                    </p:animMotion>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64" presetClass="path" presetSubtype="0" accel="50000" decel="50000" fill="hold" nodeType="withEffect">
                                  <p:stCondLst>
                                    <p:cond delay="0"/>
                                  </p:stCondLst>
                                  <p:childTnLst>
                                    <p:animMotion origin="layout" path="M 0.00452 0.71488 L -3.88889E-6 -1.6451E-6 " pathEditMode="relative" rAng="0" ptsTypes="AA">
                                      <p:cBhvr>
                                        <p:cTn id="14" dur="2000" fill="hold"/>
                                        <p:tgtEl>
                                          <p:spTgt spid="7"/>
                                        </p:tgtEl>
                                        <p:attrNameLst>
                                          <p:attrName>ppt_x</p:attrName>
                                          <p:attrName>ppt_y</p:attrName>
                                        </p:attrNameLst>
                                      </p:cBhvr>
                                      <p:rCtr x="-2" y="-357"/>
                                    </p:animMotion>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Version check</a:t>
            </a:r>
            <a:endParaRPr lang="en-US" dirty="0"/>
          </a:p>
        </p:txBody>
      </p:sp>
      <p:sp>
        <p:nvSpPr>
          <p:cNvPr id="2" name="Content Placeholder 1"/>
          <p:cNvSpPr>
            <a:spLocks noGrp="1"/>
          </p:cNvSpPr>
          <p:nvPr>
            <p:ph type="body" idx="1"/>
          </p:nvPr>
        </p:nvSpPr>
        <p:spPr/>
        <p:txBody>
          <a:bodyPr>
            <a:normAutofit fontScale="92500" lnSpcReduction="10000"/>
            <a:scene3d>
              <a:camera prst="orthographicFront"/>
              <a:lightRig rig="threePt" dir="t"/>
            </a:scene3d>
            <a:sp3d extrusionH="57150">
              <a:bevelT w="38100" h="38100"/>
            </a:sp3d>
          </a:bodyPr>
          <a:lstStyle/>
          <a:p>
            <a:r>
              <a:rPr lang="en-US" dirty="0" smtClean="0"/>
              <a:t>Applications check Windows OS version and block themselves</a:t>
            </a:r>
          </a:p>
          <a:p>
            <a:pPr lvl="1">
              <a:lnSpc>
                <a:spcPct val="150000"/>
              </a:lnSpc>
            </a:pPr>
            <a:r>
              <a:rPr lang="en-US" sz="2000" dirty="0" smtClean="0"/>
              <a:t>Skip this! This will ensure incompatibility</a:t>
            </a:r>
          </a:p>
          <a:p>
            <a:pPr lvl="2">
              <a:lnSpc>
                <a:spcPct val="150000"/>
              </a:lnSpc>
            </a:pPr>
            <a:r>
              <a:rPr lang="en-US" sz="1600" dirty="0" smtClean="0"/>
              <a:t>Users can get around it easily</a:t>
            </a:r>
          </a:p>
          <a:p>
            <a:pPr lvl="1">
              <a:lnSpc>
                <a:spcPct val="150000"/>
              </a:lnSpc>
            </a:pPr>
            <a:r>
              <a:rPr lang="en-US" sz="2000" dirty="0" smtClean="0"/>
              <a:t>Check for existence of specific features if that is important</a:t>
            </a:r>
          </a:p>
          <a:p>
            <a:pPr lvl="1">
              <a:lnSpc>
                <a:spcPct val="150000"/>
              </a:lnSpc>
            </a:pPr>
            <a:r>
              <a:rPr lang="en-US" sz="2000" dirty="0" smtClean="0"/>
              <a:t>If absolutely needed, check for &gt;= OS version</a:t>
            </a:r>
          </a:p>
          <a:p>
            <a:pPr lvl="2">
              <a:lnSpc>
                <a:spcPct val="150000"/>
              </a:lnSpc>
            </a:pPr>
            <a:r>
              <a:rPr lang="en-US" sz="1600" dirty="0" smtClean="0"/>
              <a:t>Allow applications to execute even after a version check</a:t>
            </a:r>
          </a:p>
          <a:p>
            <a:pPr lvl="2">
              <a:lnSpc>
                <a:spcPct val="150000"/>
              </a:lnSpc>
            </a:pPr>
            <a:r>
              <a:rPr lang="en-US" sz="1600" dirty="0" smtClean="0"/>
              <a:t>Applications such as anti-virus, anti-malware, security and backup are the only ones that may need to use the OS version check</a:t>
            </a:r>
          </a:p>
          <a:p>
            <a:pPr>
              <a:lnSpc>
                <a:spcPct val="150000"/>
              </a:lnSpc>
            </a:pPr>
            <a:r>
              <a:rPr lang="en-US" dirty="0" smtClean="0"/>
              <a:t>Windows 7 version is 6.1</a:t>
            </a:r>
          </a:p>
        </p:txBody>
      </p:sp>
      <p:sp>
        <p:nvSpPr>
          <p:cNvPr id="4" name="Slide Number Placeholder 3"/>
          <p:cNvSpPr>
            <a:spLocks noGrp="1"/>
          </p:cNvSpPr>
          <p:nvPr>
            <p:ph type="sldNum" sz="quarter" idx="4294967295"/>
          </p:nvPr>
        </p:nvSpPr>
        <p:spPr>
          <a:xfrm>
            <a:off x="0" y="6492875"/>
            <a:ext cx="457200" cy="365125"/>
          </a:xfrm>
          <a:prstGeom prst="rect">
            <a:avLst/>
          </a:prstGeom>
        </p:spPr>
        <p:txBody>
          <a:bodyPr/>
          <a:lstStyle/>
          <a:p>
            <a:pPr algn="l" rtl="0"/>
            <a:fld id="{E550684C-2573-457B-BCB4-0449819345DB}" type="slidenum">
              <a:rPr lang="en-US" sz="1400" kern="1200" smtClean="0">
                <a:solidFill>
                  <a:srgbClr val="464653"/>
                </a:solidFill>
                <a:latin typeface="Gill Sans MT"/>
                <a:ea typeface="+mn-ea"/>
                <a:cs typeface="+mn-cs"/>
              </a:rPr>
              <a:pPr algn="l" rtl="0"/>
              <a:t>60</a:t>
            </a:fld>
            <a:endParaRPr lang="en-US" sz="1400" kern="1200" dirty="0">
              <a:solidFill>
                <a:srgbClr val="464653"/>
              </a:solidFill>
              <a:latin typeface="Gill Sans MT"/>
              <a:ea typeface="+mn-ea"/>
              <a:cs typeface="+mn-cs"/>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sz="4800"/>
              <a:t>Windows Resource Protection</a:t>
            </a:r>
          </a:p>
        </p:txBody>
      </p:sp>
      <p:sp>
        <p:nvSpPr>
          <p:cNvPr id="97283" name="Text Placeholder 2"/>
          <p:cNvSpPr>
            <a:spLocks noGrp="1"/>
          </p:cNvSpPr>
          <p:nvPr>
            <p:ph type="body" idx="1"/>
          </p:nvPr>
        </p:nvSpPr>
        <p:spPr/>
        <p:txBody>
          <a:bodyPr>
            <a:normAutofit fontScale="92500" lnSpcReduction="20000"/>
          </a:bodyPr>
          <a:lstStyle/>
          <a:p>
            <a:pPr eaLnBrk="1" fontAlgn="auto" hangingPunct="1">
              <a:spcAft>
                <a:spcPts val="0"/>
              </a:spcAft>
              <a:defRPr/>
            </a:pPr>
            <a:r>
              <a:rPr lang="en-US" sz="2400" smtClean="0"/>
              <a:t>Protects the system: files, folders, registry keys</a:t>
            </a:r>
          </a:p>
          <a:p>
            <a:pPr eaLnBrk="1" fontAlgn="auto" hangingPunct="1">
              <a:spcAft>
                <a:spcPts val="0"/>
              </a:spcAft>
              <a:defRPr/>
            </a:pPr>
            <a:r>
              <a:rPr lang="en-US" sz="2400" smtClean="0"/>
              <a:t>Only Trusted Installers can update protected resources – now accomplished using normal system security (ADC, DACL)</a:t>
            </a:r>
          </a:p>
          <a:p>
            <a:pPr eaLnBrk="1" fontAlgn="auto" hangingPunct="1">
              <a:spcAft>
                <a:spcPts val="0"/>
              </a:spcAft>
              <a:defRPr/>
            </a:pPr>
            <a:r>
              <a:rPr lang="en-US" sz="2400" smtClean="0"/>
              <a:t>Issues</a:t>
            </a:r>
          </a:p>
          <a:p>
            <a:pPr lvl="1" eaLnBrk="1" fontAlgn="auto" hangingPunct="1">
              <a:spcAft>
                <a:spcPts val="0"/>
              </a:spcAft>
              <a:defRPr/>
            </a:pPr>
            <a:r>
              <a:rPr lang="en-US" sz="2000" smtClean="0"/>
              <a:t>Replacing System binaries</a:t>
            </a:r>
          </a:p>
          <a:p>
            <a:pPr lvl="1" eaLnBrk="1" fontAlgn="auto" hangingPunct="1">
              <a:spcAft>
                <a:spcPts val="0"/>
              </a:spcAft>
              <a:defRPr/>
            </a:pPr>
            <a:r>
              <a:rPr lang="en-US" sz="2000" smtClean="0"/>
              <a:t>Writing to system registry keys</a:t>
            </a:r>
          </a:p>
          <a:p>
            <a:pPr lvl="1" eaLnBrk="1" fontAlgn="auto" hangingPunct="1">
              <a:spcAft>
                <a:spcPts val="0"/>
              </a:spcAft>
              <a:defRPr/>
            </a:pPr>
            <a:r>
              <a:rPr lang="en-US" sz="2000" smtClean="0"/>
              <a:t>Writing to certain directories</a:t>
            </a:r>
          </a:p>
          <a:p>
            <a:pPr eaLnBrk="1" fontAlgn="auto" hangingPunct="1">
              <a:spcAft>
                <a:spcPts val="0"/>
              </a:spcAft>
              <a:defRPr/>
            </a:pPr>
            <a:r>
              <a:rPr lang="en-US" sz="2400" smtClean="0"/>
              <a:t>Maintains a cache of only critical restart files</a:t>
            </a:r>
          </a:p>
          <a:p>
            <a:pPr eaLnBrk="1" fontAlgn="auto" hangingPunct="1">
              <a:spcAft>
                <a:spcPts val="0"/>
              </a:spcAft>
              <a:defRPr/>
            </a:pPr>
            <a:r>
              <a:rPr lang="en-US" sz="2400" smtClean="0"/>
              <a:t>Installers can use APIs to determine if protected</a:t>
            </a:r>
          </a:p>
          <a:p>
            <a:pPr lvl="1" eaLnBrk="1" fontAlgn="auto" hangingPunct="1">
              <a:spcAft>
                <a:spcPts val="0"/>
              </a:spcAft>
              <a:defRPr/>
            </a:pPr>
            <a:r>
              <a:rPr lang="en-US" sz="2000" smtClean="0"/>
              <a:t>SfcIsFileProtected - also in WFP</a:t>
            </a:r>
          </a:p>
          <a:p>
            <a:pPr lvl="1" eaLnBrk="1" fontAlgn="auto" hangingPunct="1">
              <a:spcAft>
                <a:spcPts val="0"/>
              </a:spcAft>
              <a:defRPr/>
            </a:pPr>
            <a:r>
              <a:rPr lang="en-US" sz="2000" smtClean="0"/>
              <a:t>SfcIsKeyProtected – new to WRP, checks registry keys</a:t>
            </a:r>
          </a:p>
          <a:p>
            <a:pPr eaLnBrk="1" fontAlgn="auto" hangingPunct="1">
              <a:spcAft>
                <a:spcPts val="0"/>
              </a:spcAft>
              <a:defRPr/>
            </a:pPr>
            <a:r>
              <a:rPr lang="en-US" sz="2400" smtClean="0"/>
              <a:t>Mitigation – will return success instead of Access Denied for well known installers</a:t>
            </a:r>
          </a:p>
          <a:p>
            <a:pPr eaLnBrk="1" fontAlgn="auto" hangingPunct="1">
              <a:spcAft>
                <a:spcPts val="0"/>
              </a:spcAft>
              <a:defRPr/>
            </a:pPr>
            <a:r>
              <a:rPr lang="en-US" sz="2400" smtClean="0"/>
              <a:t>Cached files are in %Windir%\winsxs\Backup</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000"/>
              <a:t>Global Memory Mapped File Creation</a:t>
            </a:r>
          </a:p>
        </p:txBody>
      </p:sp>
      <p:sp>
        <p:nvSpPr>
          <p:cNvPr id="47107" name="Text Placeholder 2"/>
          <p:cNvSpPr>
            <a:spLocks noGrp="1"/>
          </p:cNvSpPr>
          <p:nvPr>
            <p:ph type="body" idx="1"/>
          </p:nvPr>
        </p:nvSpPr>
        <p:spPr/>
        <p:txBody>
          <a:bodyPr/>
          <a:lstStyle/>
          <a:p>
            <a:pPr eaLnBrk="1" hangingPunct="1"/>
            <a:r>
              <a:rPr lang="en-US" smtClean="0"/>
              <a:t>Creating Memory Mapped File objects in global or session namespace (e.g. global\mmfile) is a privileged operation</a:t>
            </a:r>
          </a:p>
          <a:p>
            <a:pPr lvl="1" eaLnBrk="1" hangingPunct="1"/>
            <a:r>
              <a:rPr lang="en-US" smtClean="0"/>
              <a:t>will fail as Standard User</a:t>
            </a:r>
          </a:p>
          <a:p>
            <a:pPr eaLnBrk="1" hangingPunct="1"/>
            <a:r>
              <a:rPr lang="en-US" smtClean="0"/>
              <a:t>Creating any global namespace object requires the SeCreateGlobalPrivilege</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207873"/>
          <p:cNvSpPr>
            <a:spLocks noGrp="1" noChangeArrowheads="1"/>
          </p:cNvSpPr>
          <p:nvPr>
            <p:ph type="title"/>
          </p:nvPr>
        </p:nvSpPr>
        <p:spPr/>
        <p:txBody>
          <a:bodyPr>
            <a:normAutofit/>
          </a:bodyPr>
          <a:lstStyle/>
          <a:p>
            <a:pPr eaLnBrk="1" fontAlgn="auto" hangingPunct="1">
              <a:spcAft>
                <a:spcPts val="0"/>
              </a:spcAft>
              <a:defRPr/>
            </a:pPr>
            <a:r>
              <a:rPr/>
              <a:t>New Folder Locations</a:t>
            </a:r>
          </a:p>
        </p:txBody>
      </p:sp>
      <p:sp>
        <p:nvSpPr>
          <p:cNvPr id="100355" name="Text Placeholder 207874"/>
          <p:cNvSpPr>
            <a:spLocks noGrp="1" noChangeArrowheads="1"/>
          </p:cNvSpPr>
          <p:nvPr>
            <p:ph type="body" idx="1"/>
          </p:nvPr>
        </p:nvSpPr>
        <p:spPr/>
        <p:txBody>
          <a:bodyPr rtlCol="0">
            <a:normAutofit lnSpcReduction="10000"/>
          </a:bodyPr>
          <a:lstStyle/>
          <a:p>
            <a:pPr marL="447675" indent="-447675" eaLnBrk="1" fontAlgn="auto" hangingPunct="1">
              <a:spcAft>
                <a:spcPts val="0"/>
              </a:spcAft>
              <a:defRPr/>
            </a:pPr>
            <a:r>
              <a:rPr lang="en-US" sz="3000" smtClean="0"/>
              <a:t>“My Documents” folder structure has changed </a:t>
            </a:r>
          </a:p>
          <a:p>
            <a:pPr marL="814388" lvl="1" indent="-447675" eaLnBrk="1" fontAlgn="auto" hangingPunct="1">
              <a:spcAft>
                <a:spcPts val="0"/>
              </a:spcAft>
              <a:defRPr/>
            </a:pPr>
            <a:r>
              <a:rPr lang="en-US" sz="2600" smtClean="0"/>
              <a:t>The user data is now stored in:</a:t>
            </a:r>
            <a:br>
              <a:rPr lang="en-US" sz="2600" smtClean="0"/>
            </a:br>
            <a:r>
              <a:rPr lang="en-US" sz="2600" smtClean="0"/>
              <a:t> ‘\users\%username%\’ folder structure</a:t>
            </a:r>
          </a:p>
          <a:p>
            <a:pPr marL="814388" lvl="1" indent="-447675" eaLnBrk="1" fontAlgn="auto" hangingPunct="1">
              <a:spcAft>
                <a:spcPts val="0"/>
              </a:spcAft>
              <a:defRPr/>
            </a:pPr>
            <a:r>
              <a:rPr lang="en-US" sz="2600" smtClean="0"/>
              <a:t>Pictures, Music, Documents, Desktop, and Favorites are all new folders directly under this structure</a:t>
            </a:r>
          </a:p>
          <a:p>
            <a:pPr marL="814388" lvl="1" indent="-447675" eaLnBrk="1" fontAlgn="auto" hangingPunct="1">
              <a:spcAft>
                <a:spcPts val="0"/>
              </a:spcAft>
              <a:defRPr/>
            </a:pPr>
            <a:r>
              <a:rPr lang="en-US" sz="2600" smtClean="0"/>
              <a:t>The “My “ prefix was dropped from Documents, Music, etc.</a:t>
            </a:r>
          </a:p>
          <a:p>
            <a:pPr marL="814388" lvl="1" indent="-447675" eaLnBrk="1" fontAlgn="auto" hangingPunct="1">
              <a:spcAft>
                <a:spcPts val="0"/>
              </a:spcAft>
              <a:defRPr/>
            </a:pPr>
            <a:r>
              <a:rPr lang="en-US" sz="2600" smtClean="0"/>
              <a:t>“All Users” became “Public” and “\ProgramData”</a:t>
            </a:r>
          </a:p>
          <a:p>
            <a:pPr marL="447675" indent="-447675" eaLnBrk="1" fontAlgn="auto" hangingPunct="1">
              <a:spcAft>
                <a:spcPts val="0"/>
              </a:spcAft>
              <a:defRPr/>
            </a:pPr>
            <a:r>
              <a:rPr lang="en-US" sz="3000" smtClean="0"/>
              <a:t>My Documents still exist as directory junction</a:t>
            </a:r>
          </a:p>
          <a:p>
            <a:pPr marL="447675" indent="-447675" eaLnBrk="1" fontAlgn="auto" hangingPunct="1">
              <a:spcAft>
                <a:spcPts val="0"/>
              </a:spcAft>
              <a:defRPr/>
            </a:pPr>
            <a:r>
              <a:rPr lang="en-US" sz="3000" smtClean="0"/>
              <a:t>Use the SHGetKnownFolderPath APIs</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823297"/>
          <p:cNvSpPr>
            <a:spLocks noGrp="1" noChangeArrowheads="1"/>
          </p:cNvSpPr>
          <p:nvPr>
            <p:ph type="title"/>
          </p:nvPr>
        </p:nvSpPr>
        <p:spPr/>
        <p:txBody>
          <a:bodyPr anchor="t">
            <a:normAutofit fontScale="90000"/>
          </a:bodyPr>
          <a:lstStyle/>
          <a:p>
            <a:pPr defTabSz="914363" eaLnBrk="1" fontAlgn="auto" hangingPunct="1">
              <a:spcAft>
                <a:spcPts val="0"/>
              </a:spcAft>
              <a:defRPr/>
            </a:pPr>
            <a:r>
              <a:rPr/>
              <a:t>Application Data Best Practices</a:t>
            </a:r>
            <a:br>
              <a:rPr/>
            </a:br>
            <a:endParaRPr/>
          </a:p>
        </p:txBody>
      </p:sp>
      <p:sp>
        <p:nvSpPr>
          <p:cNvPr id="31747" name="Shape 823298"/>
          <p:cNvSpPr>
            <a:spLocks noGrp="1" noChangeArrowheads="1"/>
          </p:cNvSpPr>
          <p:nvPr>
            <p:ph type="body" idx="1"/>
          </p:nvPr>
        </p:nvSpPr>
        <p:spPr/>
        <p:txBody>
          <a:bodyPr>
            <a:normAutofit/>
          </a:bodyPr>
          <a:lstStyle/>
          <a:p>
            <a:pPr marL="457200" indent="-373063" defTabSz="914363" eaLnBrk="1" fontAlgn="auto" hangingPunct="1">
              <a:spcAft>
                <a:spcPts val="0"/>
              </a:spcAft>
              <a:buFontTx/>
              <a:buNone/>
              <a:defRPr/>
            </a:pPr>
            <a:r>
              <a:rPr lang="en-US" sz="2400" dirty="0" smtClean="0"/>
              <a:t>Where to put your data:</a:t>
            </a:r>
          </a:p>
          <a:p>
            <a:pPr marL="541337" indent="-457200" defTabSz="914363" eaLnBrk="1" fontAlgn="auto" hangingPunct="1">
              <a:spcAft>
                <a:spcPts val="0"/>
              </a:spcAft>
              <a:buFont typeface="+mj-lt"/>
              <a:buAutoNum type="arabicPeriod"/>
              <a:defRPr/>
            </a:pPr>
            <a:r>
              <a:rPr lang="en-US" sz="2400" dirty="0" smtClean="0"/>
              <a:t>Place </a:t>
            </a:r>
            <a:r>
              <a:rPr lang="en-US" sz="2400" b="1" dirty="0" smtClean="0"/>
              <a:t>per-user configuration data</a:t>
            </a:r>
            <a:r>
              <a:rPr lang="en-US" sz="2400" dirty="0" smtClean="0"/>
              <a:t> into %LOCALAPPDATA% (</a:t>
            </a:r>
            <a:r>
              <a:rPr lang="en-US" dirty="0" smtClean="0"/>
              <a:t>Roaming into %APPDATA%)</a:t>
            </a:r>
          </a:p>
          <a:p>
            <a:pPr marL="541337" indent="-457200" defTabSz="914363" eaLnBrk="1" fontAlgn="auto" hangingPunct="1">
              <a:spcAft>
                <a:spcPts val="0"/>
              </a:spcAft>
              <a:buFont typeface="+mj-lt"/>
              <a:buAutoNum type="arabicPeriod"/>
              <a:defRPr/>
            </a:pPr>
            <a:r>
              <a:rPr lang="en-US" sz="2400" dirty="0" smtClean="0"/>
              <a:t>Place </a:t>
            </a:r>
            <a:r>
              <a:rPr lang="en-US" sz="2400" b="1" dirty="0" smtClean="0"/>
              <a:t>Per-Machine (Shared) configuration data </a:t>
            </a:r>
            <a:r>
              <a:rPr lang="en-US" sz="2400" dirty="0" smtClean="0"/>
              <a:t>into %ALLUSERSPROFILE%  (e.g. c:\ProgramData)</a:t>
            </a:r>
          </a:p>
          <a:p>
            <a:pPr marL="541337" indent="-457200" defTabSz="914363" eaLnBrk="1" fontAlgn="auto" hangingPunct="1">
              <a:spcAft>
                <a:spcPts val="0"/>
              </a:spcAft>
              <a:buFont typeface="+mj-lt"/>
              <a:buAutoNum type="arabicPeriod"/>
              <a:defRPr/>
            </a:pPr>
            <a:r>
              <a:rPr lang="en-US" sz="2400" dirty="0" smtClean="0"/>
              <a:t>Per-Machine (Shared) </a:t>
            </a:r>
            <a:r>
              <a:rPr lang="en-US" sz="2400" b="1" dirty="0" smtClean="0"/>
              <a:t>user documents </a:t>
            </a:r>
            <a:r>
              <a:rPr lang="en-US" sz="2400" dirty="0" smtClean="0"/>
              <a:t>into %PUBLIC%</a:t>
            </a:r>
          </a:p>
          <a:p>
            <a:pPr marL="541337" indent="-457200" defTabSz="914363" eaLnBrk="1" fontAlgn="auto" hangingPunct="1">
              <a:spcAft>
                <a:spcPts val="0"/>
              </a:spcAft>
              <a:buFont typeface="+mj-lt"/>
              <a:buAutoNum type="arabicPeriod"/>
              <a:defRPr/>
            </a:pPr>
            <a:r>
              <a:rPr lang="en-US" sz="2400" dirty="0" smtClean="0"/>
              <a:t>Per user documents go to %USERPROFILE%</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library</a:t>
            </a:r>
            <a:endParaRPr lang="en-US" dirty="0"/>
          </a:p>
        </p:txBody>
      </p:sp>
      <p:sp>
        <p:nvSpPr>
          <p:cNvPr id="3" name="Content Placeholder 2"/>
          <p:cNvSpPr>
            <a:spLocks noGrp="1"/>
          </p:cNvSpPr>
          <p:nvPr>
            <p:ph type="body" idx="1"/>
          </p:nvPr>
        </p:nvSpPr>
        <p:spPr/>
        <p:txBody>
          <a:bodyPr/>
          <a:lstStyle/>
          <a:p>
            <a:r>
              <a:rPr lang="en-US" sz="4000" dirty="0" smtClean="0"/>
              <a:t>Centralized folder like experience for storage</a:t>
            </a:r>
          </a:p>
          <a:p>
            <a:r>
              <a:rPr lang="en-US" sz="4000" dirty="0" smtClean="0"/>
              <a:t>Default save location</a:t>
            </a:r>
          </a:p>
          <a:p>
            <a:r>
              <a:rPr lang="en-US" sz="4000" dirty="0" smtClean="0"/>
              <a:t>Note: Library is a file, not a folder</a:t>
            </a:r>
          </a:p>
          <a:p>
            <a:pPr lvl="1"/>
            <a:r>
              <a:rPr lang="en-US" sz="3600" dirty="0" smtClean="0"/>
              <a:t>No path manipulations</a:t>
            </a:r>
          </a:p>
          <a:p>
            <a:r>
              <a:rPr lang="en-US" sz="4000" dirty="0" smtClean="0"/>
              <a:t>Can create your own libraries (</a:t>
            </a:r>
            <a:r>
              <a:rPr lang="en-US" sz="4000" dirty="0" err="1" smtClean="0"/>
              <a:t>IShellLibrary</a:t>
            </a:r>
            <a:r>
              <a:rPr lang="en-US" sz="4000" dirty="0" smtClean="0"/>
              <a:t>, </a:t>
            </a:r>
            <a:r>
              <a:rPr lang="en-US" sz="4000" dirty="0" err="1" smtClean="0"/>
              <a:t>IFileDialog</a:t>
            </a:r>
            <a:r>
              <a:rPr lang="en-US" sz="4000" dirty="0" smtClean="0"/>
              <a:t>)</a:t>
            </a:r>
          </a:p>
        </p:txBody>
      </p:sp>
      <p:pic>
        <p:nvPicPr>
          <p:cNvPr id="1026" name="Picture 2"/>
          <p:cNvPicPr>
            <a:picLocks noChangeAspect="1" noChangeArrowheads="1"/>
          </p:cNvPicPr>
          <p:nvPr/>
        </p:nvPicPr>
        <p:blipFill>
          <a:blip r:embed="rId3" cstate="print"/>
          <a:srcRect/>
          <a:stretch>
            <a:fillRect/>
          </a:stretch>
        </p:blipFill>
        <p:spPr bwMode="auto">
          <a:xfrm>
            <a:off x="8077200" y="457200"/>
            <a:ext cx="476250" cy="457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914363" eaLnBrk="1" fontAlgn="auto" hangingPunct="1">
              <a:spcAft>
                <a:spcPts val="0"/>
              </a:spcAft>
              <a:defRPr/>
            </a:pPr>
            <a:r>
              <a:rPr/>
              <a:t>User Interface: Glass</a:t>
            </a:r>
          </a:p>
        </p:txBody>
      </p:sp>
      <p:sp>
        <p:nvSpPr>
          <p:cNvPr id="50179" name="Shape 19457"/>
          <p:cNvSpPr>
            <a:spLocks noGrp="1" noChangeArrowheads="1"/>
          </p:cNvSpPr>
          <p:nvPr>
            <p:ph type="body" idx="1"/>
          </p:nvPr>
        </p:nvSpPr>
        <p:spPr/>
        <p:txBody>
          <a:bodyPr/>
          <a:lstStyle/>
          <a:p>
            <a:pPr marL="287338" indent="-287338" eaLnBrk="1" hangingPunct="1">
              <a:lnSpc>
                <a:spcPct val="70000"/>
              </a:lnSpc>
              <a:buClr>
                <a:schemeClr val="accent1"/>
              </a:buClr>
              <a:buFont typeface="Wingdings 3" pitchFamily="18" charset="2"/>
              <a:buBlip>
                <a:blip r:embed="rId3"/>
              </a:buBlip>
            </a:pPr>
            <a:r>
              <a:rPr lang="en-US" sz="2600" smtClean="0">
                <a:sym typeface="Wingdings" pitchFamily="2" charset="2"/>
              </a:rPr>
              <a:t>Applies most to client – available in Server as add on through the Desktop Experience Pack</a:t>
            </a:r>
          </a:p>
          <a:p>
            <a:pPr marL="287338" indent="-287338" eaLnBrk="1" hangingPunct="1">
              <a:lnSpc>
                <a:spcPct val="70000"/>
              </a:lnSpc>
              <a:buClr>
                <a:schemeClr val="accent1"/>
              </a:buClr>
              <a:buFont typeface="Wingdings 3" pitchFamily="18" charset="2"/>
              <a:buBlip>
                <a:blip r:embed="rId3"/>
              </a:buBlip>
            </a:pPr>
            <a:r>
              <a:rPr lang="en-US" sz="2600" smtClean="0">
                <a:sym typeface="Wingdings" pitchFamily="2" charset="2"/>
              </a:rPr>
              <a:t>New Feature: Desktop Composition</a:t>
            </a:r>
            <a:br>
              <a:rPr lang="en-US" sz="2600" smtClean="0">
                <a:sym typeface="Wingdings" pitchFamily="2" charset="2"/>
              </a:rPr>
            </a:br>
            <a:r>
              <a:rPr lang="en-US" sz="2600" smtClean="0">
                <a:sym typeface="Wingdings" pitchFamily="2" charset="2"/>
              </a:rPr>
              <a:t>(Disabled by default)</a:t>
            </a:r>
            <a:endParaRPr lang="en-US" sz="3000" smtClean="0"/>
          </a:p>
          <a:p>
            <a:pPr marL="287338" indent="-287338" eaLnBrk="1" hangingPunct="1">
              <a:lnSpc>
                <a:spcPct val="70000"/>
              </a:lnSpc>
              <a:buClr>
                <a:schemeClr val="accent1"/>
              </a:buClr>
              <a:buFont typeface="Wingdings 3" pitchFamily="18" charset="2"/>
              <a:buBlip>
                <a:blip r:embed="rId3"/>
              </a:buBlip>
            </a:pPr>
            <a:r>
              <a:rPr lang="en-US" sz="2600" smtClean="0">
                <a:sym typeface="Wingdings" pitchFamily="2" charset="2"/>
              </a:rPr>
              <a:t>Desktop Window Manager (dwm.exe)</a:t>
            </a:r>
          </a:p>
          <a:p>
            <a:pPr marL="287338" indent="-287338" eaLnBrk="1" hangingPunct="1">
              <a:lnSpc>
                <a:spcPct val="70000"/>
              </a:lnSpc>
              <a:buClr>
                <a:schemeClr val="accent1"/>
              </a:buClr>
              <a:buFont typeface="Wingdings 3" pitchFamily="18" charset="2"/>
              <a:buBlip>
                <a:blip r:embed="rId3"/>
              </a:buBlip>
            </a:pPr>
            <a:r>
              <a:rPr lang="en-US" sz="2600" smtClean="0"/>
              <a:t>Top level windows are no longer painted directly to the screen</a:t>
            </a:r>
          </a:p>
          <a:p>
            <a:pPr marL="287338" indent="-287338" eaLnBrk="1" hangingPunct="1">
              <a:lnSpc>
                <a:spcPct val="70000"/>
              </a:lnSpc>
              <a:buClr>
                <a:schemeClr val="accent1"/>
              </a:buClr>
              <a:buFont typeface="Wingdings 3" pitchFamily="18" charset="2"/>
              <a:buBlip>
                <a:blip r:embed="rId3"/>
              </a:buBlip>
            </a:pPr>
            <a:r>
              <a:rPr lang="en-US" sz="2600" smtClean="0">
                <a:sym typeface="Wingdings" pitchFamily="2" charset="2"/>
              </a:rPr>
              <a:t>Issues:</a:t>
            </a:r>
          </a:p>
          <a:p>
            <a:pPr marL="781050" lvl="2" indent="-287338" eaLnBrk="1" hangingPunct="1">
              <a:lnSpc>
                <a:spcPct val="70000"/>
              </a:lnSpc>
              <a:buClr>
                <a:schemeClr val="accent2"/>
              </a:buClr>
              <a:buFont typeface="Wingdings 2" pitchFamily="18" charset="2"/>
              <a:buBlip>
                <a:blip r:embed="rId3"/>
              </a:buBlip>
            </a:pPr>
            <a:r>
              <a:rPr lang="en-US" sz="1900" smtClean="0">
                <a:sym typeface="Wingdings" pitchFamily="2" charset="2"/>
              </a:rPr>
              <a:t>Black areas around tool tips, pop-up menus, balloons, etc.</a:t>
            </a:r>
          </a:p>
          <a:p>
            <a:pPr marL="781050" lvl="2" indent="-287338" eaLnBrk="1" hangingPunct="1">
              <a:lnSpc>
                <a:spcPct val="70000"/>
              </a:lnSpc>
              <a:buClr>
                <a:schemeClr val="accent2"/>
              </a:buClr>
              <a:buFont typeface="Wingdings 2" pitchFamily="18" charset="2"/>
              <a:buBlip>
                <a:blip r:embed="rId3"/>
              </a:buBlip>
            </a:pPr>
            <a:r>
              <a:rPr lang="en-US" sz="1900" smtClean="0">
                <a:sym typeface="Wingdings" pitchFamily="2" charset="2"/>
              </a:rPr>
              <a:t>Flashes of black</a:t>
            </a:r>
          </a:p>
          <a:p>
            <a:pPr marL="781050" lvl="2" indent="-287338" eaLnBrk="1" hangingPunct="1">
              <a:lnSpc>
                <a:spcPct val="70000"/>
              </a:lnSpc>
              <a:buClr>
                <a:schemeClr val="accent2"/>
              </a:buClr>
              <a:buFont typeface="Wingdings 2" pitchFamily="18" charset="2"/>
              <a:buBlip>
                <a:blip r:embed="rId3"/>
              </a:buBlip>
            </a:pPr>
            <a:r>
              <a:rPr lang="en-US" sz="1900" smtClean="0">
                <a:sym typeface="Wingdings" pitchFamily="2" charset="2"/>
              </a:rPr>
              <a:t>Glass disabled for an application</a:t>
            </a:r>
          </a:p>
          <a:p>
            <a:pPr marL="781050" lvl="2" indent="-287338" eaLnBrk="1" hangingPunct="1">
              <a:lnSpc>
                <a:spcPct val="70000"/>
              </a:lnSpc>
              <a:buClr>
                <a:schemeClr val="accent2"/>
              </a:buClr>
              <a:buFont typeface="Wingdings 2" pitchFamily="18" charset="2"/>
              <a:buBlip>
                <a:blip r:embed="rId3"/>
              </a:buBlip>
            </a:pPr>
            <a:r>
              <a:rPr lang="en-US" sz="1900" smtClean="0">
                <a:sym typeface="Wingdings" pitchFamily="2" charset="2"/>
              </a:rPr>
              <a:t>Improved far east fonts can change layout slightly</a:t>
            </a:r>
          </a:p>
          <a:p>
            <a:pPr marL="781050" lvl="2" indent="-287338" eaLnBrk="1" hangingPunct="1">
              <a:lnSpc>
                <a:spcPct val="70000"/>
              </a:lnSpc>
              <a:buClr>
                <a:schemeClr val="accent2"/>
              </a:buClr>
              <a:buFont typeface="Wingdings 2" pitchFamily="18" charset="2"/>
              <a:buBlip>
                <a:blip r:embed="rId3"/>
              </a:buBlip>
            </a:pPr>
            <a:r>
              <a:rPr lang="en-US" sz="1900" smtClean="0">
                <a:sym typeface="Wingdings" pitchFamily="2" charset="2"/>
              </a:rPr>
              <a:t>Width of chars is changed and variable</a:t>
            </a:r>
          </a:p>
          <a:p>
            <a:pPr marL="287338" indent="-287338" eaLnBrk="1" hangingPunct="1">
              <a:lnSpc>
                <a:spcPct val="70000"/>
              </a:lnSpc>
              <a:buClr>
                <a:schemeClr val="accent1"/>
              </a:buClr>
              <a:buFont typeface="Wingdings 3" pitchFamily="18" charset="2"/>
              <a:buBlip>
                <a:blip r:embed="rId3"/>
              </a:buBlip>
            </a:pPr>
            <a:r>
              <a:rPr lang="en-US" sz="2600" smtClean="0">
                <a:sym typeface="Wingdings" pitchFamily="2" charset="2"/>
              </a:rPr>
              <a:t>Guidance for GDI programmers with DWM…</a:t>
            </a:r>
          </a:p>
          <a:p>
            <a:pPr marL="1009650" lvl="1" indent="-447675" eaLnBrk="1" hangingPunct="1">
              <a:lnSpc>
                <a:spcPct val="70000"/>
              </a:lnSpc>
              <a:buClr>
                <a:schemeClr val="accent1"/>
              </a:buClr>
              <a:buFont typeface="Verdana" pitchFamily="34" charset="0"/>
              <a:buBlip>
                <a:blip r:embed="rId3"/>
              </a:buBlip>
            </a:pPr>
            <a:r>
              <a:rPr lang="en-US" sz="1900" smtClean="0">
                <a:latin typeface="Times New Roman" pitchFamily="18" charset="0"/>
                <a:hlinkClick r:id="rId4"/>
              </a:rPr>
              <a:t>http://msdn.microsoft.com/library/default.asp?url=/library/en-us/shellcc/platform/shell/programmersguide/dwm/dwm_bestpractices_ovw.asp</a:t>
            </a:r>
            <a:endParaRPr lang="en-US" sz="1900" smtClean="0">
              <a:sym typeface="Wingdings" pitchFamily="2" charset="2"/>
            </a:endParaRPr>
          </a:p>
          <a:p>
            <a:pPr marL="1009650" lvl="1" indent="-447675" eaLnBrk="1" hangingPunct="1">
              <a:lnSpc>
                <a:spcPct val="70000"/>
              </a:lnSpc>
              <a:buClr>
                <a:schemeClr val="accent1"/>
              </a:buClr>
              <a:buFont typeface="Wingdings" pitchFamily="2" charset="2"/>
              <a:buNone/>
            </a:pPr>
            <a:endParaRPr lang="en-US" sz="1900" smtClean="0">
              <a:sym typeface="Wingdings" pitchFamily="2" charset="2"/>
            </a:endParaRPr>
          </a:p>
          <a:p>
            <a:pPr marL="1009650" lvl="1" indent="-447675" eaLnBrk="1" hangingPunct="1">
              <a:lnSpc>
                <a:spcPct val="70000"/>
              </a:lnSpc>
              <a:buClr>
                <a:schemeClr val="accent1"/>
              </a:buClr>
              <a:buFont typeface="Wingdings" pitchFamily="2" charset="2"/>
              <a:buNone/>
            </a:pPr>
            <a:endParaRPr lang="en-US" sz="1900" smtClean="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914363" eaLnBrk="1" fontAlgn="auto" hangingPunct="1">
              <a:spcAft>
                <a:spcPts val="0"/>
              </a:spcAft>
              <a:defRPr/>
            </a:pPr>
            <a:r>
              <a:rPr/>
              <a:t>User Interface: High DPI</a:t>
            </a:r>
          </a:p>
        </p:txBody>
      </p:sp>
      <p:sp>
        <p:nvSpPr>
          <p:cNvPr id="51203" name="Shape 2"/>
          <p:cNvSpPr>
            <a:spLocks noGrp="1"/>
          </p:cNvSpPr>
          <p:nvPr>
            <p:ph type="body" idx="1"/>
          </p:nvPr>
        </p:nvSpPr>
        <p:spPr/>
        <p:txBody>
          <a:bodyPr/>
          <a:lstStyle/>
          <a:p>
            <a:pPr eaLnBrk="1" hangingPunct="1">
              <a:lnSpc>
                <a:spcPct val="70000"/>
              </a:lnSpc>
              <a:buClr>
                <a:schemeClr val="accent1"/>
              </a:buClr>
              <a:buFont typeface="Verdana" pitchFamily="34" charset="0"/>
              <a:buBlip>
                <a:blip r:embed="rId3"/>
              </a:buBlip>
            </a:pPr>
            <a:r>
              <a:rPr lang="en-US" sz="3000" dirty="0" smtClean="0"/>
              <a:t>High dpi monitors cause problems (e.g. small icons)</a:t>
            </a:r>
          </a:p>
          <a:p>
            <a:pPr eaLnBrk="1" hangingPunct="1">
              <a:lnSpc>
                <a:spcPct val="70000"/>
              </a:lnSpc>
              <a:buClr>
                <a:schemeClr val="accent1"/>
              </a:buClr>
              <a:buFont typeface="Verdana" pitchFamily="34" charset="0"/>
              <a:buBlip>
                <a:blip r:embed="rId3"/>
              </a:buBlip>
            </a:pPr>
            <a:r>
              <a:rPr lang="en-US" sz="3000" dirty="0" smtClean="0"/>
              <a:t>Windows Server 2008 will auto-scale to match for non-dpi aware apps</a:t>
            </a:r>
          </a:p>
          <a:p>
            <a:pPr eaLnBrk="1" hangingPunct="1">
              <a:lnSpc>
                <a:spcPct val="70000"/>
              </a:lnSpc>
              <a:buClr>
                <a:schemeClr val="accent1"/>
              </a:buClr>
              <a:buFont typeface="Verdana" pitchFamily="34" charset="0"/>
              <a:buBlip>
                <a:blip r:embed="rId3"/>
              </a:buBlip>
            </a:pPr>
            <a:r>
              <a:rPr lang="en-US" sz="3000" dirty="0" smtClean="0"/>
              <a:t>App can disable this by calling </a:t>
            </a:r>
            <a:r>
              <a:rPr lang="en-US" sz="3000" dirty="0" err="1" smtClean="0"/>
              <a:t>SetProcessDPIAware</a:t>
            </a:r>
            <a:r>
              <a:rPr lang="en-US" sz="3000" dirty="0" smtClean="0"/>
              <a:t>()</a:t>
            </a:r>
          </a:p>
          <a:p>
            <a:pPr lvl="1" eaLnBrk="1" hangingPunct="1">
              <a:lnSpc>
                <a:spcPct val="70000"/>
              </a:lnSpc>
              <a:buClr>
                <a:schemeClr val="accent2"/>
              </a:buClr>
              <a:buFont typeface="Wingdings 2" pitchFamily="18" charset="2"/>
              <a:buBlip>
                <a:blip r:embed="rId3"/>
              </a:buBlip>
            </a:pPr>
            <a:r>
              <a:rPr lang="en-US" sz="2600" dirty="0" smtClean="0"/>
              <a:t>Win 7 will support through manifest</a:t>
            </a:r>
          </a:p>
          <a:p>
            <a:pPr eaLnBrk="1" hangingPunct="1">
              <a:lnSpc>
                <a:spcPct val="70000"/>
              </a:lnSpc>
              <a:buClr>
                <a:schemeClr val="accent1"/>
              </a:buClr>
              <a:buFont typeface="Verdana" pitchFamily="34" charset="0"/>
              <a:buBlip>
                <a:blip r:embed="rId3"/>
              </a:buBlip>
            </a:pPr>
            <a:r>
              <a:rPr lang="en-US" sz="3000" dirty="0" smtClean="0"/>
              <a:t>Issues…</a:t>
            </a:r>
          </a:p>
          <a:p>
            <a:pPr lvl="1" eaLnBrk="1" hangingPunct="1">
              <a:lnSpc>
                <a:spcPct val="70000"/>
              </a:lnSpc>
              <a:buClr>
                <a:schemeClr val="accent2"/>
              </a:buClr>
              <a:buFont typeface="Wingdings 2" pitchFamily="18" charset="2"/>
              <a:buBlip>
                <a:blip r:embed="rId3"/>
              </a:buBlip>
            </a:pPr>
            <a:r>
              <a:rPr lang="en-US" sz="2600" dirty="0" smtClean="0"/>
              <a:t>Partially hidden or clipped text</a:t>
            </a:r>
          </a:p>
          <a:p>
            <a:pPr lvl="1" eaLnBrk="1" hangingPunct="1">
              <a:lnSpc>
                <a:spcPct val="70000"/>
              </a:lnSpc>
              <a:buClr>
                <a:schemeClr val="accent2"/>
              </a:buClr>
              <a:buFont typeface="Wingdings 2" pitchFamily="18" charset="2"/>
              <a:buBlip>
                <a:blip r:embed="rId3"/>
              </a:buBlip>
            </a:pPr>
            <a:r>
              <a:rPr lang="en-US" sz="2600" dirty="0" smtClean="0"/>
              <a:t>Text is too big</a:t>
            </a:r>
          </a:p>
          <a:p>
            <a:pPr lvl="1" eaLnBrk="1" hangingPunct="1">
              <a:lnSpc>
                <a:spcPct val="70000"/>
              </a:lnSpc>
              <a:buClr>
                <a:schemeClr val="accent2"/>
              </a:buClr>
              <a:buFont typeface="Wingdings 2" pitchFamily="18" charset="2"/>
              <a:buBlip>
                <a:blip r:embed="rId3"/>
              </a:buBlip>
            </a:pPr>
            <a:r>
              <a:rPr lang="en-US" sz="2600" dirty="0" smtClean="0"/>
              <a:t>Graphic drawn at the wrong size or in the wrong place</a:t>
            </a:r>
          </a:p>
          <a:p>
            <a:pPr eaLnBrk="1" hangingPunct="1">
              <a:lnSpc>
                <a:spcPct val="70000"/>
              </a:lnSpc>
              <a:buClr>
                <a:schemeClr val="accent1"/>
              </a:buClr>
              <a:buFont typeface="Verdana" pitchFamily="34" charset="0"/>
              <a:buBlip>
                <a:blip r:embed="rId3"/>
              </a:buBlip>
            </a:pPr>
            <a:r>
              <a:rPr lang="en-US" sz="3000" dirty="0" smtClean="0"/>
              <a:t>For detailed testing suggestions see</a:t>
            </a:r>
          </a:p>
          <a:p>
            <a:pPr lvl="1" eaLnBrk="1" hangingPunct="1">
              <a:lnSpc>
                <a:spcPct val="70000"/>
              </a:lnSpc>
              <a:buClr>
                <a:schemeClr val="accent2"/>
              </a:buClr>
              <a:buFont typeface="Wingdings 2" pitchFamily="18" charset="2"/>
              <a:buBlip>
                <a:blip r:embed="rId3"/>
              </a:buBlip>
            </a:pPr>
            <a:r>
              <a:rPr lang="en-US" sz="2600" dirty="0" smtClean="0">
                <a:hlinkClick r:id="rId4"/>
              </a:rPr>
              <a:t>http://msdn2.microsoft.com/en-us/library/ms969894.aspx</a:t>
            </a:r>
            <a:r>
              <a:rPr lang="en-US" sz="2600" dirty="0" smtClean="0"/>
              <a:t> </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7"/>
          <p:cNvPicPr>
            <a:picLocks noChangeAspect="1" noChangeArrowheads="1"/>
          </p:cNvPicPr>
          <p:nvPr/>
        </p:nvPicPr>
        <p:blipFill>
          <a:blip r:embed="rId3" cstate="print"/>
          <a:srcRect/>
          <a:stretch>
            <a:fillRect/>
          </a:stretch>
        </p:blipFill>
        <p:spPr bwMode="auto">
          <a:xfrm>
            <a:off x="5385910" y="1405053"/>
            <a:ext cx="3423554" cy="239019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348" name="Picture 8"/>
          <p:cNvPicPr>
            <a:picLocks noChangeAspect="1" noChangeArrowheads="1"/>
          </p:cNvPicPr>
          <p:nvPr/>
        </p:nvPicPr>
        <p:blipFill>
          <a:blip r:embed="rId4" cstate="print"/>
          <a:srcRect/>
          <a:stretch>
            <a:fillRect/>
          </a:stretch>
        </p:blipFill>
        <p:spPr bwMode="auto">
          <a:xfrm>
            <a:off x="414453" y="1518424"/>
            <a:ext cx="4505325" cy="13049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349" name="Picture 9"/>
          <p:cNvPicPr>
            <a:picLocks noChangeAspect="1" noChangeArrowheads="1"/>
          </p:cNvPicPr>
          <p:nvPr/>
        </p:nvPicPr>
        <p:blipFill>
          <a:blip r:embed="rId5" cstate="print"/>
          <a:srcRect/>
          <a:stretch>
            <a:fillRect/>
          </a:stretch>
        </p:blipFill>
        <p:spPr bwMode="auto">
          <a:xfrm>
            <a:off x="5399667" y="3824134"/>
            <a:ext cx="3409795" cy="28495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350" name="Picture 10"/>
          <p:cNvPicPr>
            <a:picLocks noChangeAspect="1" noChangeArrowheads="1"/>
          </p:cNvPicPr>
          <p:nvPr/>
        </p:nvPicPr>
        <p:blipFill>
          <a:blip r:embed="rId6" cstate="print"/>
          <a:srcRect/>
          <a:stretch>
            <a:fillRect/>
          </a:stretch>
        </p:blipFill>
        <p:spPr bwMode="auto">
          <a:xfrm>
            <a:off x="604025" y="3075878"/>
            <a:ext cx="3933825" cy="35718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itle 6"/>
          <p:cNvSpPr>
            <a:spLocks noGrp="1"/>
          </p:cNvSpPr>
          <p:nvPr>
            <p:ph type="title"/>
          </p:nvPr>
        </p:nvSpPr>
        <p:spPr/>
        <p:txBody>
          <a:bodyPr/>
          <a:lstStyle/>
          <a:p>
            <a:r>
              <a:rPr lang="en-US" smtClean="0"/>
              <a:t>User Interface: High DPI</a:t>
            </a:r>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defTabSz="914363" eaLnBrk="1" fontAlgn="auto" hangingPunct="1">
              <a:spcAft>
                <a:spcPts val="0"/>
              </a:spcAft>
              <a:defRPr/>
            </a:pPr>
            <a:r>
              <a:rPr/>
              <a:t>Networking</a:t>
            </a:r>
          </a:p>
        </p:txBody>
      </p:sp>
      <p:sp>
        <p:nvSpPr>
          <p:cNvPr id="106499" name="Text Placeholder 8"/>
          <p:cNvSpPr>
            <a:spLocks noGrp="1"/>
          </p:cNvSpPr>
          <p:nvPr>
            <p:ph type="body" idx="1"/>
          </p:nvPr>
        </p:nvSpPr>
        <p:spPr/>
        <p:txBody>
          <a:bodyPr>
            <a:normAutofit/>
          </a:bodyPr>
          <a:lstStyle/>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smtClean="0">
                <a:sym typeface="Wingdings" pitchFamily="2" charset="2"/>
              </a:rPr>
              <a:t>TCP/IP stack completely re-written from XP/WS03</a:t>
            </a:r>
          </a:p>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smtClean="0">
                <a:sym typeface="Wingdings" pitchFamily="2" charset="2"/>
              </a:rPr>
              <a:t>The following elements are no longer supported</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smtClean="0">
                <a:sym typeface="Wingdings" pitchFamily="2" charset="2"/>
              </a:rPr>
              <a:t>Firewall-hook driver functions / filter-hook driver functions</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smtClean="0">
                <a:sym typeface="Wingdings" pitchFamily="2" charset="2"/>
              </a:rPr>
              <a:t>R-Series of tools – only available through services for Unix</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smtClean="0">
                <a:sym typeface="Wingdings" pitchFamily="2" charset="2"/>
              </a:rPr>
              <a:t>IPX Protocol</a:t>
            </a:r>
          </a:p>
          <a:p>
            <a:pPr marL="365125"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400" smtClean="0">
                <a:sym typeface="Wingdings" pitchFamily="2" charset="2"/>
              </a:rPr>
              <a:t>The firewall hook APIs have been replaced with a fully documented way of filtering – Windows Filtering Platform (WFP)</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smtClean="0">
                <a:sym typeface="Wingdings" pitchFamily="2" charset="2"/>
              </a:rPr>
              <a:t>Internal system calls and hooks removed</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smtClean="0">
                <a:sym typeface="Wingdings" pitchFamily="2" charset="2"/>
              </a:rPr>
              <a:t>Network scanning, firewall, anti-virus apps that used internal system calls, data structures fail</a:t>
            </a:r>
          </a:p>
          <a:p>
            <a:pPr marL="822325" lvl="1" indent="-255588" eaLnBrk="1" fontAlgn="auto" hangingPunct="1">
              <a:spcBef>
                <a:spcPts val="400"/>
              </a:spcBef>
              <a:spcAft>
                <a:spcPts val="0"/>
              </a:spcAft>
              <a:buClr>
                <a:schemeClr val="accent1"/>
              </a:buClr>
              <a:buSzPct val="65000"/>
              <a:buFont typeface="Wingdings 3" pitchFamily="18" charset="2"/>
              <a:buBlip>
                <a:blip r:embed="rId3"/>
              </a:buBlip>
              <a:defRPr/>
            </a:pPr>
            <a:r>
              <a:rPr lang="en-US" sz="2000" smtClean="0">
                <a:sym typeface="Wingdings" pitchFamily="2" charset="2"/>
                <a:hlinkClick r:id="rId4"/>
              </a:rPr>
              <a:t>http://msdn2.microsoft.com/en-us/library/aa364931.aspx</a:t>
            </a:r>
            <a:r>
              <a:rPr lang="en-US" sz="2000" smtClean="0">
                <a:sym typeface="Wingdings" pitchFamily="2" charset="2"/>
              </a:rPr>
              <a:t> </a:t>
            </a:r>
            <a:endParaRPr lang="en-US" sz="200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Split Token</a:t>
            </a:r>
            <a:endParaRPr lang="en-US" dirty="0"/>
          </a:p>
        </p:txBody>
      </p:sp>
      <p:sp>
        <p:nvSpPr>
          <p:cNvPr id="3" name="Text Placeholder 2"/>
          <p:cNvSpPr>
            <a:spLocks noGrp="1"/>
          </p:cNvSpPr>
          <p:nvPr>
            <p:ph type="body" idx="1"/>
          </p:nvPr>
        </p:nvSpPr>
        <p:spPr>
          <a:prstGeom prst="rect">
            <a:avLst/>
          </a:prstGeom>
        </p:spPr>
        <p:txBody>
          <a:bodyPr/>
          <a:lstStyle/>
          <a:p>
            <a:r>
              <a:rPr lang="en-US" dirty="0" smtClean="0"/>
              <a:t>Run with fewer rights most of the time</a:t>
            </a:r>
          </a:p>
          <a:p>
            <a:r>
              <a:rPr lang="en-US" dirty="0" smtClean="0"/>
              <a:t>Conveniently elevate when you need rights</a:t>
            </a:r>
          </a:p>
          <a:p>
            <a:r>
              <a:rPr lang="en-US" dirty="0" smtClean="0"/>
              <a:t>Applies to interactive logons only</a:t>
            </a:r>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Networking: TCP/IP stack</a:t>
            </a:r>
            <a:endParaRPr lang="en-US"/>
          </a:p>
        </p:txBody>
      </p:sp>
      <p:sp>
        <p:nvSpPr>
          <p:cNvPr id="54275" name="Shape 2"/>
          <p:cNvSpPr>
            <a:spLocks noGrp="1"/>
          </p:cNvSpPr>
          <p:nvPr>
            <p:ph type="body" idx="1"/>
          </p:nvPr>
        </p:nvSpPr>
        <p:spPr/>
        <p:txBody>
          <a:bodyPr/>
          <a:lstStyle/>
          <a:p>
            <a:r>
              <a:rPr lang="en-US" sz="2400" dirty="0" smtClean="0">
                <a:sym typeface="Wingdings" pitchFamily="2" charset="2"/>
              </a:rPr>
              <a:t>Compound TCP introduced</a:t>
            </a:r>
          </a:p>
          <a:p>
            <a:r>
              <a:rPr lang="en-US" sz="2400" dirty="0" smtClean="0">
                <a:sym typeface="Wingdings" pitchFamily="2" charset="2"/>
              </a:rPr>
              <a:t>TCP receive window auto-tuning introduced </a:t>
            </a:r>
          </a:p>
          <a:p>
            <a:r>
              <a:rPr lang="en-US" sz="2400" dirty="0" smtClean="0">
                <a:sym typeface="Wingdings" pitchFamily="2" charset="2"/>
              </a:rPr>
              <a:t>IP v4 and v6 share a </a:t>
            </a:r>
            <a:r>
              <a:rPr lang="en-US" sz="2400" dirty="0" smtClean="0"/>
              <a:t>single stack</a:t>
            </a:r>
            <a:endParaRPr lang="en-US" sz="2400" dirty="0" smtClean="0">
              <a:sym typeface="Wingdings" pitchFamily="2" charset="2"/>
            </a:endParaRPr>
          </a:p>
          <a:p>
            <a:r>
              <a:rPr lang="en-US" sz="2400" dirty="0" smtClean="0">
                <a:sym typeface="Wingdings" pitchFamily="2" charset="2"/>
              </a:rPr>
              <a:t>IP v6 addresses will be present and on by default</a:t>
            </a:r>
          </a:p>
          <a:p>
            <a:r>
              <a:rPr lang="en-US" sz="2400" dirty="0" smtClean="0">
                <a:sym typeface="Wingdings" pitchFamily="2" charset="2"/>
              </a:rPr>
              <a:t>IPv6 Porting document…</a:t>
            </a:r>
          </a:p>
          <a:p>
            <a:pPr lvl="1"/>
            <a:r>
              <a:rPr lang="en-US" sz="2000" dirty="0" smtClean="0">
                <a:sym typeface="Wingdings" pitchFamily="2" charset="2"/>
                <a:hlinkClick r:id="rId3"/>
              </a:rPr>
              <a:t>http://msdn2.microsoft.com/en-us/library/ms738649.aspx</a:t>
            </a:r>
            <a:endParaRPr lang="en-US" sz="2000" dirty="0" smtClean="0">
              <a:sym typeface="Wingdings" pitchFamily="2" charset="2"/>
            </a:endParaRPr>
          </a:p>
          <a:p>
            <a:r>
              <a:rPr lang="en-US" sz="2400" dirty="0" smtClean="0"/>
              <a:t>Checkv4.exe utility flags porting issues in source</a:t>
            </a:r>
          </a:p>
          <a:p>
            <a:r>
              <a:rPr lang="en-US" sz="2400" dirty="0" smtClean="0"/>
              <a:t>Compiler flag – IPv6Strict</a:t>
            </a:r>
          </a:p>
          <a:p>
            <a:r>
              <a:rPr lang="en-US" sz="2400" dirty="0" smtClean="0"/>
              <a:t>Functions and structures have been introduced to support IPv4 and IPv6 addresses</a:t>
            </a:r>
          </a:p>
          <a:p>
            <a:r>
              <a:rPr lang="en-US" sz="2400" dirty="0" smtClean="0"/>
              <a:t>Use version agnostic APIs</a:t>
            </a:r>
            <a:endParaRPr lang="en-US" sz="2400" dirty="0" smtClean="0"/>
          </a:p>
        </p:txBody>
      </p:sp>
      <p:sp>
        <p:nvSpPr>
          <p:cNvPr id="7" name="TextBox 6"/>
          <p:cNvSpPr txBox="1">
            <a:spLocks/>
          </p:cNvSpPr>
          <p:nvPr/>
        </p:nvSpPr>
        <p:spPr bwMode="auto">
          <a:xfrm>
            <a:off x="355600" y="815975"/>
            <a:ext cx="8410575" cy="5251450"/>
          </a:xfrm>
          <a:prstGeom prst="rect">
            <a:avLst/>
          </a:prstGeom>
          <a:noFill/>
          <a:ln w="9525" cap="flat" cmpd="sng" algn="ctr">
            <a:noFill/>
            <a:prstDash val="solid"/>
            <a:miter lim="800000"/>
            <a:headEnd type="none" w="med" len="med"/>
            <a:tailEnd type="none" w="med" len="med"/>
          </a:ln>
          <a:effectLst/>
        </p:spPr>
        <p:txBody>
          <a:bodyPr/>
          <a:lstStyle/>
          <a:p>
            <a:pPr marL="628650" indent="-255588" fontAlgn="auto">
              <a:spcBef>
                <a:spcPts val="400"/>
              </a:spcBef>
              <a:spcAft>
                <a:spcPts val="0"/>
              </a:spcAft>
              <a:buClr>
                <a:schemeClr val="accent1"/>
              </a:buClr>
              <a:buSzPct val="65000"/>
              <a:buFont typeface="Wingdings 3" pitchFamily="18" charset="2"/>
              <a:buBlip>
                <a:blip r:embed="rId4"/>
              </a:buBlip>
              <a:defRPr/>
            </a:pPr>
            <a:endParaRPr lang="en-US" sz="1600">
              <a:effectLst>
                <a:outerShdw blurRad="38100" dist="38100" dir="2700000" algn="tl">
                  <a:srgbClr val="C0C0C0"/>
                </a:outerShdw>
              </a:effectLst>
              <a:latin typeface="Verdana" pitchFamily="34" charset="0"/>
              <a:cs typeface="+mn-cs"/>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914363" eaLnBrk="1" fontAlgn="auto" hangingPunct="1">
              <a:spcAft>
                <a:spcPts val="0"/>
              </a:spcAft>
              <a:defRPr/>
            </a:pPr>
            <a:r>
              <a:rPr/>
              <a:t>x64 Vista/WS08</a:t>
            </a:r>
          </a:p>
        </p:txBody>
      </p:sp>
      <p:sp>
        <p:nvSpPr>
          <p:cNvPr id="55299" name="Text Placeholder 5"/>
          <p:cNvSpPr>
            <a:spLocks noGrp="1"/>
          </p:cNvSpPr>
          <p:nvPr>
            <p:ph type="body" idx="1"/>
          </p:nvPr>
        </p:nvSpPr>
        <p:spPr/>
        <p:txBody>
          <a:bodyPr/>
          <a:lstStyle/>
          <a:p>
            <a:pPr marL="847725" lvl="1" indent="-447675" eaLnBrk="1" hangingPunct="1">
              <a:lnSpc>
                <a:spcPct val="80000"/>
              </a:lnSpc>
              <a:buClr>
                <a:schemeClr val="accent1"/>
              </a:buClr>
              <a:buSzPct val="65000"/>
              <a:buFont typeface="Verdana" pitchFamily="34" charset="0"/>
              <a:buBlip>
                <a:blip r:embed="rId3"/>
              </a:buBlip>
            </a:pPr>
            <a:r>
              <a:rPr lang="en-US" dirty="0" smtClean="0">
                <a:sym typeface="Wingdings" pitchFamily="2" charset="2"/>
              </a:rPr>
              <a:t>64-bit drivers required</a:t>
            </a:r>
          </a:p>
          <a:p>
            <a:pPr marL="1247775" lvl="2" indent="-447675" eaLnBrk="1" hangingPunct="1">
              <a:lnSpc>
                <a:spcPct val="80000"/>
              </a:lnSpc>
              <a:buClr>
                <a:schemeClr val="accent2"/>
              </a:buClr>
              <a:buSzPct val="65000"/>
              <a:buFont typeface="Wingdings 2" pitchFamily="18" charset="2"/>
              <a:buBlip>
                <a:blip r:embed="rId3"/>
              </a:buBlip>
            </a:pPr>
            <a:r>
              <a:rPr lang="en-US" dirty="0" smtClean="0">
                <a:sym typeface="Wingdings" pitchFamily="2" charset="2"/>
              </a:rPr>
              <a:t>Digitally signed kernel mode drivers required</a:t>
            </a:r>
          </a:p>
          <a:p>
            <a:pPr marL="847725" lvl="1" indent="-447675" eaLnBrk="1" hangingPunct="1">
              <a:lnSpc>
                <a:spcPct val="80000"/>
              </a:lnSpc>
              <a:buClr>
                <a:schemeClr val="accent1"/>
              </a:buClr>
              <a:buSzPct val="65000"/>
              <a:buFont typeface="Verdana" pitchFamily="34" charset="0"/>
              <a:buBlip>
                <a:blip r:embed="rId3"/>
              </a:buBlip>
            </a:pPr>
            <a:r>
              <a:rPr lang="en-US" dirty="0" smtClean="0">
                <a:sym typeface="Wingdings" pitchFamily="2" charset="2"/>
              </a:rPr>
              <a:t>No upgrade path</a:t>
            </a:r>
          </a:p>
          <a:p>
            <a:pPr marL="847725" lvl="1" indent="-447675" eaLnBrk="1" hangingPunct="1">
              <a:lnSpc>
                <a:spcPct val="80000"/>
              </a:lnSpc>
              <a:buClr>
                <a:schemeClr val="accent1"/>
              </a:buClr>
              <a:buSzPct val="65000"/>
              <a:buFont typeface="Verdana" pitchFamily="34" charset="0"/>
              <a:buBlip>
                <a:blip r:embed="rId3"/>
              </a:buBlip>
            </a:pPr>
            <a:r>
              <a:rPr lang="en-US" dirty="0" smtClean="0">
                <a:sym typeface="Wingdings" pitchFamily="2" charset="2"/>
              </a:rPr>
              <a:t>16-bit subsystem removed</a:t>
            </a:r>
          </a:p>
          <a:p>
            <a:pPr marL="1247775" lvl="2" indent="-447675" eaLnBrk="1" hangingPunct="1">
              <a:lnSpc>
                <a:spcPct val="80000"/>
              </a:lnSpc>
              <a:buClr>
                <a:schemeClr val="accent2"/>
              </a:buClr>
              <a:buSzPct val="65000"/>
              <a:buFont typeface="Wingdings 2" pitchFamily="18" charset="2"/>
              <a:buBlip>
                <a:blip r:embed="rId3"/>
              </a:buBlip>
            </a:pPr>
            <a:r>
              <a:rPr lang="en-US" dirty="0" smtClean="0">
                <a:sym typeface="Wingdings" pitchFamily="2" charset="2"/>
              </a:rPr>
              <a:t>Watch out for 16-bit installers or older dependencies</a:t>
            </a:r>
          </a:p>
          <a:p>
            <a:pPr marL="847725" lvl="1" indent="-447675" eaLnBrk="1" hangingPunct="1">
              <a:lnSpc>
                <a:spcPct val="80000"/>
              </a:lnSpc>
              <a:buClr>
                <a:schemeClr val="accent1"/>
              </a:buClr>
              <a:buSzPct val="65000"/>
              <a:buFont typeface="Verdana" pitchFamily="34" charset="0"/>
              <a:buBlip>
                <a:blip r:embed="rId3"/>
              </a:buBlip>
            </a:pPr>
            <a:r>
              <a:rPr lang="en-US" dirty="0" smtClean="0">
                <a:sym typeface="Wingdings" pitchFamily="2" charset="2"/>
              </a:rPr>
              <a:t>WOW64 offers highly performing 32-bit compatibility</a:t>
            </a:r>
          </a:p>
          <a:p>
            <a:pPr marL="847725" lvl="1" indent="-447675" eaLnBrk="1" hangingPunct="1">
              <a:lnSpc>
                <a:spcPct val="80000"/>
              </a:lnSpc>
              <a:buClr>
                <a:schemeClr val="accent1"/>
              </a:buClr>
              <a:buSzPct val="65000"/>
              <a:buFont typeface="Verdana" pitchFamily="34" charset="0"/>
              <a:buBlip>
                <a:blip r:embed="rId3"/>
              </a:buBlip>
            </a:pPr>
            <a:r>
              <a:rPr lang="en-US" dirty="0" smtClean="0">
                <a:sym typeface="Wingdings" pitchFamily="2" charset="2"/>
              </a:rPr>
              <a:t>64-bit and 32-bit code cannot co-exist in the same process</a:t>
            </a:r>
          </a:p>
          <a:p>
            <a:pPr marL="1247775" lvl="2" indent="-447675" eaLnBrk="1" hangingPunct="1">
              <a:lnSpc>
                <a:spcPct val="80000"/>
              </a:lnSpc>
              <a:buClr>
                <a:schemeClr val="accent2"/>
              </a:buClr>
              <a:buSzPct val="65000"/>
              <a:buFont typeface="Wingdings 2" pitchFamily="18" charset="2"/>
              <a:buBlip>
                <a:blip r:embed="rId3"/>
              </a:buBlip>
            </a:pPr>
            <a:r>
              <a:rPr lang="en-US" dirty="0" smtClean="0">
                <a:sym typeface="Wingdings" pitchFamily="2" charset="2"/>
              </a:rPr>
              <a:t>Watch for necessary interactions with 64-bit code – e.g. monitoring apps, etc.</a:t>
            </a:r>
          </a:p>
          <a:p>
            <a:pPr marL="847725" lvl="1" indent="-447675" eaLnBrk="1" hangingPunct="1">
              <a:lnSpc>
                <a:spcPct val="80000"/>
              </a:lnSpc>
              <a:buClr>
                <a:schemeClr val="accent2"/>
              </a:buClr>
              <a:buSzPct val="65000"/>
              <a:buFont typeface="Wingdings 2" pitchFamily="18" charset="2"/>
              <a:buBlip>
                <a:blip r:embed="rId3"/>
              </a:buBlip>
            </a:pPr>
            <a:r>
              <a:rPr lang="en-US" dirty="0" smtClean="0">
                <a:sym typeface="Wingdings" pitchFamily="2" charset="2"/>
              </a:rPr>
              <a:t>Windows Server R2 – 64 bit only</a:t>
            </a:r>
          </a:p>
          <a:p>
            <a:pPr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a:t>Winlogon and GINA</a:t>
            </a:r>
          </a:p>
        </p:txBody>
      </p:sp>
      <p:sp>
        <p:nvSpPr>
          <p:cNvPr id="110595" name="Text Placeholder 2"/>
          <p:cNvSpPr>
            <a:spLocks noGrp="1"/>
          </p:cNvSpPr>
          <p:nvPr>
            <p:ph type="body" idx="1"/>
          </p:nvPr>
        </p:nvSpPr>
        <p:spPr/>
        <p:txBody>
          <a:bodyPr>
            <a:normAutofit fontScale="92500" lnSpcReduction="20000"/>
          </a:bodyPr>
          <a:lstStyle/>
          <a:p>
            <a:pPr eaLnBrk="1" fontAlgn="auto" hangingPunct="1">
              <a:spcAft>
                <a:spcPts val="0"/>
              </a:spcAft>
              <a:defRPr/>
            </a:pPr>
            <a:r>
              <a:rPr lang="en-US" sz="2800" smtClean="0"/>
              <a:t>Winlogon credential extension re-architected</a:t>
            </a:r>
          </a:p>
          <a:p>
            <a:pPr lvl="1" eaLnBrk="1" fontAlgn="auto" hangingPunct="1">
              <a:spcAft>
                <a:spcPts val="0"/>
              </a:spcAft>
              <a:defRPr/>
            </a:pPr>
            <a:r>
              <a:rPr lang="en-US" sz="2400" smtClean="0"/>
              <a:t>New Credential Provider API simplifies authentication</a:t>
            </a:r>
          </a:p>
          <a:p>
            <a:pPr lvl="1" eaLnBrk="1" fontAlgn="auto" hangingPunct="1">
              <a:spcAft>
                <a:spcPts val="0"/>
              </a:spcAft>
              <a:defRPr/>
            </a:pPr>
            <a:r>
              <a:rPr lang="en-US" sz="2400" smtClean="0"/>
              <a:t>Support for custom GINA removed</a:t>
            </a:r>
          </a:p>
          <a:p>
            <a:pPr eaLnBrk="1" fontAlgn="auto" hangingPunct="1">
              <a:spcAft>
                <a:spcPts val="0"/>
              </a:spcAft>
              <a:defRPr/>
            </a:pPr>
            <a:r>
              <a:rPr lang="en-US" sz="2800" smtClean="0"/>
              <a:t>Issues</a:t>
            </a:r>
          </a:p>
          <a:p>
            <a:pPr lvl="1" eaLnBrk="1" fontAlgn="auto" hangingPunct="1">
              <a:spcAft>
                <a:spcPts val="0"/>
              </a:spcAft>
              <a:defRPr/>
            </a:pPr>
            <a:r>
              <a:rPr lang="en-US" sz="2400" smtClean="0"/>
              <a:t>Apps supporting custom login and authentication fail</a:t>
            </a:r>
          </a:p>
          <a:p>
            <a:pPr lvl="2" eaLnBrk="1" fontAlgn="auto" hangingPunct="1">
              <a:spcAft>
                <a:spcPts val="0"/>
              </a:spcAft>
              <a:defRPr/>
            </a:pPr>
            <a:r>
              <a:rPr lang="en-US" sz="2000" smtClean="0"/>
              <a:t>Biometric devices</a:t>
            </a:r>
          </a:p>
          <a:p>
            <a:pPr lvl="2" eaLnBrk="1" fontAlgn="auto" hangingPunct="1">
              <a:spcAft>
                <a:spcPts val="0"/>
              </a:spcAft>
              <a:defRPr/>
            </a:pPr>
            <a:r>
              <a:rPr lang="en-US" sz="2000" smtClean="0"/>
              <a:t>Custom VPN solution for XP</a:t>
            </a:r>
          </a:p>
          <a:p>
            <a:pPr lvl="2" eaLnBrk="1" fontAlgn="auto" hangingPunct="1">
              <a:spcAft>
                <a:spcPts val="0"/>
              </a:spcAft>
              <a:defRPr/>
            </a:pPr>
            <a:r>
              <a:rPr lang="en-US" sz="2000" smtClean="0"/>
              <a:t>Smart Card readers</a:t>
            </a:r>
          </a:p>
          <a:p>
            <a:pPr eaLnBrk="1" fontAlgn="auto" hangingPunct="1">
              <a:spcAft>
                <a:spcPts val="0"/>
              </a:spcAft>
              <a:defRPr/>
            </a:pPr>
            <a:r>
              <a:rPr lang="en-US" sz="2800" smtClean="0"/>
              <a:t>Mitigation</a:t>
            </a:r>
          </a:p>
          <a:p>
            <a:pPr lvl="1" eaLnBrk="1" fontAlgn="auto" hangingPunct="1">
              <a:spcAft>
                <a:spcPts val="0"/>
              </a:spcAft>
              <a:defRPr/>
            </a:pPr>
            <a:r>
              <a:rPr lang="en-US" sz="2400" smtClean="0"/>
              <a:t>Update application to support new Winlogon architecture</a:t>
            </a:r>
          </a:p>
          <a:p>
            <a:pPr lvl="1" eaLnBrk="1" fontAlgn="auto" hangingPunct="1">
              <a:spcAft>
                <a:spcPts val="0"/>
              </a:spcAft>
              <a:defRPr/>
            </a:pPr>
            <a:r>
              <a:rPr lang="en-US" sz="2400" smtClean="0"/>
              <a:t>Built in smart card authentication</a:t>
            </a:r>
          </a:p>
          <a:p>
            <a:pPr eaLnBrk="1" fontAlgn="auto" hangingPunct="1">
              <a:spcAft>
                <a:spcPts val="0"/>
              </a:spcAft>
              <a:defRPr/>
            </a:pPr>
            <a:r>
              <a:rPr lang="en-US" sz="2800" smtClean="0"/>
              <a:t>Well documented in SDK</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Mail</a:t>
            </a:r>
            <a:endParaRPr lang="en-US" dirty="0"/>
          </a:p>
        </p:txBody>
      </p:sp>
      <p:sp>
        <p:nvSpPr>
          <p:cNvPr id="3" name="Content Placeholder 2"/>
          <p:cNvSpPr>
            <a:spLocks noGrp="1"/>
          </p:cNvSpPr>
          <p:nvPr>
            <p:ph type="body" idx="1"/>
          </p:nvPr>
        </p:nvSpPr>
        <p:spPr/>
        <p:txBody>
          <a:bodyPr>
            <a:noAutofit/>
          </a:bodyPr>
          <a:lstStyle/>
          <a:p>
            <a:r>
              <a:rPr lang="en-US" sz="2800" dirty="0" smtClean="0"/>
              <a:t>Windows Mail is deprecated</a:t>
            </a:r>
          </a:p>
          <a:p>
            <a:r>
              <a:rPr lang="en-US" sz="2800" dirty="0" err="1" smtClean="0"/>
              <a:t>CoStartOutlookExpress</a:t>
            </a:r>
            <a:r>
              <a:rPr lang="en-US" sz="2800" dirty="0" smtClean="0"/>
              <a:t> API is disabled</a:t>
            </a:r>
          </a:p>
          <a:p>
            <a:pPr lvl="1"/>
            <a:r>
              <a:rPr lang="en-US" sz="2400" dirty="0" smtClean="0"/>
              <a:t>Binaries, .EML, .NWS will be retained</a:t>
            </a:r>
          </a:p>
          <a:p>
            <a:r>
              <a:rPr lang="en-US" sz="2800" dirty="0" smtClean="0"/>
              <a:t>Entry points to Windows Mail/Contacts disabled</a:t>
            </a:r>
          </a:p>
          <a:p>
            <a:r>
              <a:rPr lang="en-US" sz="2800" dirty="0" smtClean="0"/>
              <a:t>Protocol handlers will not be associated</a:t>
            </a:r>
          </a:p>
          <a:p>
            <a:r>
              <a:rPr lang="en-US" sz="2800" dirty="0" smtClean="0"/>
              <a:t>File associations will not work w/ Windows </a:t>
            </a:r>
            <a:r>
              <a:rPr lang="en-US" sz="2800" dirty="0" smtClean="0"/>
              <a:t>mail</a:t>
            </a:r>
          </a:p>
          <a:p>
            <a:pPr lvl="1">
              <a:buNone/>
            </a:pPr>
            <a:r>
              <a:rPr lang="en-US" sz="2400" dirty="0" smtClean="0"/>
              <a:t> (.</a:t>
            </a:r>
            <a:r>
              <a:rPr lang="en-US" sz="2400" dirty="0" err="1" smtClean="0"/>
              <a:t>eml</a:t>
            </a:r>
            <a:r>
              <a:rPr lang="en-US" sz="2400" dirty="0" smtClean="0"/>
              <a:t>, .</a:t>
            </a:r>
            <a:r>
              <a:rPr lang="en-US" sz="2400" dirty="0" err="1" smtClean="0"/>
              <a:t>nws</a:t>
            </a:r>
            <a:r>
              <a:rPr lang="en-US" sz="2400" dirty="0" smtClean="0"/>
              <a:t>, .contact, .group, .</a:t>
            </a:r>
            <a:r>
              <a:rPr lang="en-US" sz="2400" dirty="0" err="1" smtClean="0"/>
              <a:t>wab</a:t>
            </a:r>
            <a:r>
              <a:rPr lang="en-US" sz="2400" dirty="0" smtClean="0"/>
              <a:t>, .p7c, .</a:t>
            </a:r>
            <a:r>
              <a:rPr lang="en-US" sz="2400" dirty="0" err="1" smtClean="0"/>
              <a:t>vfc</a:t>
            </a:r>
            <a:r>
              <a:rPr lang="en-US" sz="2400" dirty="0" smtClean="0"/>
              <a:t>) </a:t>
            </a:r>
            <a:endParaRPr lang="en-US" sz="2400" dirty="0" smtClean="0"/>
          </a:p>
          <a:p>
            <a:r>
              <a:rPr lang="en-US" sz="2800" dirty="0" smtClean="0"/>
              <a:t>Detect default mail handler, change code calling Windows mail API</a:t>
            </a:r>
          </a:p>
        </p:txBody>
      </p:sp>
      <p:pic>
        <p:nvPicPr>
          <p:cNvPr id="4" name="Picture 3" descr="Windows Mail.png"/>
          <p:cNvPicPr>
            <a:picLocks noChangeAspect="1"/>
          </p:cNvPicPr>
          <p:nvPr/>
        </p:nvPicPr>
        <p:blipFill>
          <a:blip r:embed="rId3" cstate="print"/>
          <a:stretch>
            <a:fillRect/>
          </a:stretch>
        </p:blipFill>
        <p:spPr>
          <a:xfrm>
            <a:off x="7086600" y="304800"/>
            <a:ext cx="1066800" cy="1066800"/>
          </a:xfrm>
          <a:prstGeom prst="rect">
            <a:avLst/>
          </a:prstGeom>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8672"/>
          <p:cNvSpPr>
            <a:spLocks noGrp="1" noChangeArrowheads="1"/>
          </p:cNvSpPr>
          <p:nvPr>
            <p:ph type="ctrTitle"/>
          </p:nvPr>
        </p:nvSpPr>
        <p:spPr/>
        <p:txBody>
          <a:bodyPr>
            <a:normAutofit/>
          </a:bodyPr>
          <a:lstStyle/>
          <a:p>
            <a:pPr eaLnBrk="1" fontAlgn="auto" hangingPunct="1">
              <a:spcAft>
                <a:spcPts val="0"/>
              </a:spcAft>
              <a:defRPr/>
            </a:pPr>
            <a:r>
              <a:rPr>
                <a:ea typeface="SimSun"/>
                <a:cs typeface="Times New Roman"/>
                <a:sym typeface="Wingdings"/>
              </a:rPr>
              <a:t>Discussion</a:t>
            </a:r>
            <a:endParaRPr>
              <a:ea typeface="SimSun"/>
              <a:cs typeface="Times New Roman"/>
            </a:endParaRPr>
          </a:p>
        </p:txBody>
      </p:sp>
      <p:sp>
        <p:nvSpPr>
          <p:cNvPr id="4" name="Subtitle 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hape 461831"/>
          <p:cNvSpPr>
            <a:spLocks noGrp="1" noChangeArrowheads="1"/>
          </p:cNvSpPr>
          <p:nvPr>
            <p:ph type="title"/>
          </p:nvPr>
        </p:nvSpPr>
        <p:spPr/>
        <p:txBody>
          <a:bodyPr>
            <a:normAutofit/>
          </a:bodyPr>
          <a:lstStyle/>
          <a:p>
            <a:pPr eaLnBrk="1" hangingPunct="1"/>
            <a:r>
              <a:rPr lang="en-US" dirty="0" smtClean="0"/>
              <a:t>Consent UI</a:t>
            </a:r>
          </a:p>
        </p:txBody>
      </p:sp>
      <p:sp>
        <p:nvSpPr>
          <p:cNvPr id="9" name="Text Placeholder 8"/>
          <p:cNvSpPr>
            <a:spLocks noGrp="1"/>
          </p:cNvSpPr>
          <p:nvPr>
            <p:ph type="body" idx="1"/>
          </p:nvPr>
        </p:nvSpPr>
        <p:spPr/>
        <p:txBody>
          <a:bodyPr/>
          <a:lstStyle/>
          <a:p>
            <a:endParaRPr lang="en-US"/>
          </a:p>
        </p:txBody>
      </p:sp>
      <p:sp>
        <p:nvSpPr>
          <p:cNvPr id="461848" name="TextBox 461847"/>
          <p:cNvSpPr txBox="1">
            <a:spLocks noChangeArrowheads="1"/>
          </p:cNvSpPr>
          <p:nvPr/>
        </p:nvSpPr>
        <p:spPr bwMode="auto">
          <a:xfrm>
            <a:off x="906463" y="949325"/>
            <a:ext cx="2171700" cy="457200"/>
          </a:xfrm>
          <a:prstGeom prst="rect">
            <a:avLst/>
          </a:prstGeom>
          <a:noFill/>
          <a:ln w="12700" cap="flat" cmpd="sng" algn="ctr">
            <a:noFill/>
            <a:prstDash val="solid"/>
            <a:miter lim="800000"/>
            <a:headEnd type="none" w="med" len="med"/>
            <a:tailEnd type="none" w="med" len="med"/>
          </a:ln>
          <a:effectLst/>
        </p:spPr>
        <p:txBody>
          <a:bodyPr wrap="none">
            <a:spAutoFit/>
          </a:bodyPr>
          <a:lstStyle/>
          <a:p>
            <a:pPr>
              <a:defRPr/>
            </a:pPr>
            <a:r>
              <a:rPr lang="en-US" sz="2400">
                <a:effectLst>
                  <a:outerShdw blurRad="38100" dist="38100" dir="2700000" algn="tl">
                    <a:srgbClr val="C0C0C0"/>
                  </a:outerShdw>
                </a:effectLst>
                <a:latin typeface="Segoe"/>
              </a:rPr>
              <a:t>OS Application</a:t>
            </a:r>
            <a:endParaRPr lang="en-US"/>
          </a:p>
        </p:txBody>
      </p:sp>
      <p:sp>
        <p:nvSpPr>
          <p:cNvPr id="461849" name="TextBox 461848"/>
          <p:cNvSpPr txBox="1">
            <a:spLocks noChangeArrowheads="1"/>
          </p:cNvSpPr>
          <p:nvPr/>
        </p:nvSpPr>
        <p:spPr bwMode="auto">
          <a:xfrm>
            <a:off x="5310188" y="1762125"/>
            <a:ext cx="3052762" cy="457200"/>
          </a:xfrm>
          <a:prstGeom prst="rect">
            <a:avLst/>
          </a:prstGeom>
          <a:noFill/>
          <a:ln w="12700" cap="flat" cmpd="sng" algn="ctr">
            <a:noFill/>
            <a:prstDash val="solid"/>
            <a:miter lim="800000"/>
            <a:headEnd type="none" w="med" len="med"/>
            <a:tailEnd type="none" w="med" len="med"/>
          </a:ln>
          <a:effectLst/>
        </p:spPr>
        <p:txBody>
          <a:bodyPr wrap="none">
            <a:spAutoFit/>
          </a:bodyPr>
          <a:lstStyle/>
          <a:p>
            <a:pPr>
              <a:defRPr/>
            </a:pPr>
            <a:r>
              <a:rPr lang="en-US" sz="2400">
                <a:effectLst>
                  <a:outerShdw blurRad="38100" dist="38100" dir="2700000" algn="tl">
                    <a:srgbClr val="C0C0C0"/>
                  </a:outerShdw>
                </a:effectLst>
                <a:latin typeface="Segoe"/>
              </a:rPr>
              <a:t>Unsigned Application</a:t>
            </a:r>
            <a:endParaRPr lang="en-US"/>
          </a:p>
        </p:txBody>
      </p:sp>
      <p:sp>
        <p:nvSpPr>
          <p:cNvPr id="461850" name="TextBox 461849"/>
          <p:cNvSpPr txBox="1">
            <a:spLocks noChangeArrowheads="1"/>
          </p:cNvSpPr>
          <p:nvPr/>
        </p:nvSpPr>
        <p:spPr bwMode="auto">
          <a:xfrm>
            <a:off x="838200" y="3733800"/>
            <a:ext cx="2713038" cy="457200"/>
          </a:xfrm>
          <a:prstGeom prst="rect">
            <a:avLst/>
          </a:prstGeom>
          <a:noFill/>
          <a:ln w="12700" cap="flat" cmpd="sng" algn="ctr">
            <a:noFill/>
            <a:prstDash val="solid"/>
            <a:miter lim="800000"/>
            <a:headEnd type="none" w="med" len="med"/>
            <a:tailEnd type="none" w="med" len="med"/>
          </a:ln>
          <a:effectLst/>
        </p:spPr>
        <p:txBody>
          <a:bodyPr wrap="none">
            <a:spAutoFit/>
          </a:bodyPr>
          <a:lstStyle/>
          <a:p>
            <a:pPr>
              <a:defRPr/>
            </a:pPr>
            <a:r>
              <a:rPr lang="en-US" sz="2400" dirty="0">
                <a:effectLst>
                  <a:outerShdw blurRad="38100" dist="38100" dir="2700000" algn="tl">
                    <a:srgbClr val="C0C0C0"/>
                  </a:outerShdw>
                </a:effectLst>
                <a:latin typeface="Segoe"/>
              </a:rPr>
              <a:t>Signed Application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1447800"/>
            <a:ext cx="4189087" cy="22193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876800" y="2362200"/>
            <a:ext cx="4049730" cy="228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81000" y="4191000"/>
            <a:ext cx="4191000" cy="234909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459778"/>
          <p:cNvSpPr>
            <a:spLocks noGrp="1" noChangeArrowheads="1"/>
          </p:cNvSpPr>
          <p:nvPr>
            <p:ph type="title"/>
          </p:nvPr>
        </p:nvSpPr>
        <p:spPr/>
        <p:txBody>
          <a:bodyPr>
            <a:normAutofit/>
          </a:bodyPr>
          <a:lstStyle/>
          <a:p>
            <a:pPr eaLnBrk="1" hangingPunct="1"/>
            <a:r>
              <a:rPr lang="en-GB" sz="4500" dirty="0" smtClean="0"/>
              <a:t>Credential UI</a:t>
            </a:r>
            <a:endParaRPr lang="en-US" sz="4500" dirty="0" smtClean="0"/>
          </a:p>
        </p:txBody>
      </p:sp>
      <p:pic>
        <p:nvPicPr>
          <p:cNvPr id="1028" name="Picture 4"/>
          <p:cNvPicPr>
            <a:picLocks noChangeAspect="1" noChangeArrowheads="1"/>
          </p:cNvPicPr>
          <p:nvPr/>
        </p:nvPicPr>
        <p:blipFill>
          <a:blip r:embed="rId3" cstate="print"/>
          <a:srcRect/>
          <a:stretch>
            <a:fillRect/>
          </a:stretch>
        </p:blipFill>
        <p:spPr bwMode="auto">
          <a:xfrm>
            <a:off x="314325" y="1428750"/>
            <a:ext cx="4181475" cy="45243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581525" y="1428750"/>
            <a:ext cx="4181475" cy="4524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2381250" y="2495550"/>
            <a:ext cx="4381500" cy="4210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354F1AC04B1742BD872EEF7763FF9B" ma:contentTypeVersion="3" ma:contentTypeDescription="Create a new document." ma:contentTypeScope="" ma:versionID="2193f52c4112e3d32c507efaedf60e41">
  <xsd:schema xmlns:xsd="http://www.w3.org/2001/XMLSchema" xmlns:p="http://schemas.microsoft.com/office/2006/metadata/properties" xmlns:ns2="39241895-9e70-46ba-87c7-6eef06dcd1ed" targetNamespace="http://schemas.microsoft.com/office/2006/metadata/properties" ma:root="true" ma:fieldsID="ebc3b18af1430a43ce2e37eb234f8f37" ns2:_="">
    <xsd:import namespace="39241895-9e70-46ba-87c7-6eef06dcd1ed"/>
    <xsd:element name="properties">
      <xsd:complexType>
        <xsd:sequence>
          <xsd:element name="documentManagement">
            <xsd:complexType>
              <xsd:all>
                <xsd:element ref="ns2:Approved_x0020_for_x0020_External_x0020_Distribution" minOccurs="0"/>
              </xsd:all>
            </xsd:complexType>
          </xsd:element>
        </xsd:sequence>
      </xsd:complexType>
    </xsd:element>
  </xsd:schema>
  <xsd:schema xmlns:xsd="http://www.w3.org/2001/XMLSchema" xmlns:dms="http://schemas.microsoft.com/office/2006/documentManagement/types" targetNamespace="39241895-9e70-46ba-87c7-6eef06dcd1ed" elementFormDefault="qualified">
    <xsd:import namespace="http://schemas.microsoft.com/office/2006/documentManagement/types"/>
    <xsd:element name="Approved_x0020_for_x0020_External_x0020_Distribution" ma:index="2" nillable="true" ma:displayName="Approved for External Distribution" ma:default="0" ma:internalName="Approved_x0020_for_x0020_External_x0020_Distribution">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pproved_x0020_for_x0020_External_x0020_Distribution xmlns="39241895-9e70-46ba-87c7-6eef06dcd1ed">false</Approved_x0020_for_x0020_External_x0020_Distribution>
  </documentManagement>
</p:properties>
</file>

<file path=customXml/itemProps1.xml><?xml version="1.0" encoding="utf-8"?>
<ds:datastoreItem xmlns:ds="http://schemas.openxmlformats.org/officeDocument/2006/customXml" ds:itemID="{6775603E-7E7D-4DC4-B5F7-ABD18726C126}"/>
</file>

<file path=customXml/itemProps2.xml><?xml version="1.0" encoding="utf-8"?>
<ds:datastoreItem xmlns:ds="http://schemas.openxmlformats.org/officeDocument/2006/customXml" ds:itemID="{76716339-CA6D-46B8-B3CD-A7BD3352C5BE}"/>
</file>

<file path=customXml/itemProps3.xml><?xml version="1.0" encoding="utf-8"?>
<ds:datastoreItem xmlns:ds="http://schemas.openxmlformats.org/officeDocument/2006/customXml" ds:itemID="{6BA25871-AF79-4FD9-A99D-23BE4CF2F7DF}"/>
</file>

<file path=docProps/app.xml><?xml version="1.0" encoding="utf-8"?>
<Properties xmlns="http://schemas.openxmlformats.org/officeDocument/2006/extended-properties" xmlns:vt="http://schemas.openxmlformats.org/officeDocument/2006/docPropsVTypes">
  <Template/>
  <TotalTime>1233</TotalTime>
  <Words>8171</Words>
  <Application>Microsoft Office PowerPoint</Application>
  <PresentationFormat>On-screen Show (4:3)</PresentationFormat>
  <Paragraphs>994</Paragraphs>
  <Slides>74</Slides>
  <Notes>65</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Windows Application Compatibility  </vt:lpstr>
      <vt:lpstr>Windows 7 Builds on Windows Vista Deployment, Testing, and Pilots Today Will Continue to Pay Off</vt:lpstr>
      <vt:lpstr>Windows UAC Overview</vt:lpstr>
      <vt:lpstr>UAC Architecture</vt:lpstr>
      <vt:lpstr>UAC Architecture</vt:lpstr>
      <vt:lpstr>UAC Architecture</vt:lpstr>
      <vt:lpstr>The Split Token</vt:lpstr>
      <vt:lpstr>Consent UI</vt:lpstr>
      <vt:lpstr>Credential UI</vt:lpstr>
      <vt:lpstr>UAC Split Tokens</vt:lpstr>
      <vt:lpstr>UAC Architecture</vt:lpstr>
      <vt:lpstr>Designing for UAC</vt:lpstr>
      <vt:lpstr>UX: The Shield</vt:lpstr>
      <vt:lpstr>Security Shield UI Examples</vt:lpstr>
      <vt:lpstr>Separation of Admin Code  </vt:lpstr>
      <vt:lpstr>Application Manifests</vt:lpstr>
      <vt:lpstr>UAC Manifest</vt:lpstr>
      <vt:lpstr>UAC Manifest Guidance</vt:lpstr>
      <vt:lpstr>UAC Mitigations for legacy apps</vt:lpstr>
      <vt:lpstr>Installer Detection</vt:lpstr>
      <vt:lpstr>Data Redirection</vt:lpstr>
      <vt:lpstr>Data Redirection and explorer</vt:lpstr>
      <vt:lpstr>Mandatory Integrity Control (MIC)</vt:lpstr>
      <vt:lpstr>Process Isolation with MIC: Protecting Administrative Applications </vt:lpstr>
      <vt:lpstr>MIC and Resources</vt:lpstr>
      <vt:lpstr>MIC and Securable Objects</vt:lpstr>
      <vt:lpstr>Internet Explorer  Protected Mode   </vt:lpstr>
      <vt:lpstr>IE Protected Mode</vt:lpstr>
      <vt:lpstr>IE – Protected Mode</vt:lpstr>
      <vt:lpstr>Compatibility Features</vt:lpstr>
      <vt:lpstr>In-proc: Compatibility Layer</vt:lpstr>
      <vt:lpstr>Saving to Low IL Locations</vt:lpstr>
      <vt:lpstr>Internet Explorer 8</vt:lpstr>
      <vt:lpstr>Internet Explorer 8</vt:lpstr>
      <vt:lpstr>Windows Services</vt:lpstr>
      <vt:lpstr>Services Basics</vt:lpstr>
      <vt:lpstr>Services and Security</vt:lpstr>
      <vt:lpstr>Sessions in XP/W2K/WS03</vt:lpstr>
      <vt:lpstr>Services Isolation and Terminal Server Sessions</vt:lpstr>
      <vt:lpstr>Sessions in Win7/Vista/Windows 2008</vt:lpstr>
      <vt:lpstr>Services Isolation</vt:lpstr>
      <vt:lpstr>Guidance</vt:lpstr>
      <vt:lpstr>Service Hardening</vt:lpstr>
      <vt:lpstr>Service Hardening</vt:lpstr>
      <vt:lpstr>Three Service Hardening Designs</vt:lpstr>
      <vt:lpstr>Performance Enhancements</vt:lpstr>
      <vt:lpstr>Performance Enhancements</vt:lpstr>
      <vt:lpstr>Trigger Start Service</vt:lpstr>
      <vt:lpstr>Trigger Start Examples</vt:lpstr>
      <vt:lpstr>Performance Enhancements</vt:lpstr>
      <vt:lpstr>Service or Scheduled Task?</vt:lpstr>
      <vt:lpstr>Designing For Efficiency</vt:lpstr>
      <vt:lpstr>Windows Installer</vt:lpstr>
      <vt:lpstr>Installation and Updating</vt:lpstr>
      <vt:lpstr>Installation and Updating</vt:lpstr>
      <vt:lpstr>MSI and UAC Interoperation Basic Windows Installer Architecture</vt:lpstr>
      <vt:lpstr>Installation and Updating</vt:lpstr>
      <vt:lpstr>Installation and Updating App Initiated Updates</vt:lpstr>
      <vt:lpstr>Common Application Compatibility Issues</vt:lpstr>
      <vt:lpstr>Version check</vt:lpstr>
      <vt:lpstr>Windows Resource Protection</vt:lpstr>
      <vt:lpstr>Global Memory Mapped File Creation</vt:lpstr>
      <vt:lpstr>New Folder Locations</vt:lpstr>
      <vt:lpstr>Application Data Best Practices </vt:lpstr>
      <vt:lpstr>File library</vt:lpstr>
      <vt:lpstr>User Interface: Glass</vt:lpstr>
      <vt:lpstr>User Interface: High DPI</vt:lpstr>
      <vt:lpstr>User Interface: High DPI</vt:lpstr>
      <vt:lpstr>Networking</vt:lpstr>
      <vt:lpstr>Networking: TCP/IP stack</vt:lpstr>
      <vt:lpstr>x64 Vista/WS08</vt:lpstr>
      <vt:lpstr>Winlogon and GINA</vt:lpstr>
      <vt:lpstr>Windows Mail</vt:lpstr>
      <vt:lpstr>Discussion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 Altimore</dc:creator>
  <cp:lastModifiedBy>Anushri Sarda</cp:lastModifiedBy>
  <cp:revision>79</cp:revision>
  <dcterms:created xsi:type="dcterms:W3CDTF">2008-02-19T21:42:45Z</dcterms:created>
  <dcterms:modified xsi:type="dcterms:W3CDTF">2009-02-19T03:56:21Z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0x010100C2354F1AC04B1742BD872EEF7763FF9B</vt:lpwstr>
  </property>
</Properties>
</file>